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02" r:id="rId2"/>
    <p:sldId id="309" r:id="rId3"/>
    <p:sldId id="310" r:id="rId4"/>
    <p:sldId id="311" r:id="rId5"/>
    <p:sldId id="312" r:id="rId6"/>
    <p:sldId id="341" r:id="rId7"/>
    <p:sldId id="314" r:id="rId8"/>
    <p:sldId id="315" r:id="rId9"/>
    <p:sldId id="316" r:id="rId10"/>
    <p:sldId id="291" r:id="rId11"/>
    <p:sldId id="317" r:id="rId12"/>
    <p:sldId id="337" r:id="rId13"/>
    <p:sldId id="338" r:id="rId14"/>
    <p:sldId id="294" r:id="rId15"/>
    <p:sldId id="342" r:id="rId16"/>
    <p:sldId id="339" r:id="rId17"/>
    <p:sldId id="295" r:id="rId18"/>
    <p:sldId id="296" r:id="rId19"/>
    <p:sldId id="321" r:id="rId20"/>
    <p:sldId id="328" r:id="rId21"/>
    <p:sldId id="333" r:id="rId22"/>
    <p:sldId id="332" r:id="rId23"/>
    <p:sldId id="320" r:id="rId24"/>
    <p:sldId id="343" r:id="rId25"/>
    <p:sldId id="344" r:id="rId26"/>
    <p:sldId id="345" r:id="rId27"/>
    <p:sldId id="346" r:id="rId28"/>
    <p:sldId id="347" r:id="rId29"/>
    <p:sldId id="348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AE133-9CAC-4312-BB5F-66048D86AAE6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7B73F-3D02-46B1-A4C8-7C5D3FF0F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025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1CF9A-97F0-4003-98DC-615C4D3E7D34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9CEA5-63DC-4ECD-8AE5-E3CAC33FE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339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9CEA5-63DC-4ECD-8AE5-E3CAC33FE82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094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3BFEF-8191-46A4-890B-897137B71A30}" type="datetimeFigureOut">
              <a:rPr lang="ru-RU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04FD6-E683-4F88-A2A0-E7EB634A9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16C73-BA31-44B9-BA34-B23C3B972667}" type="datetimeFigureOut">
              <a:rPr lang="ru-RU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A65B7-5BC9-4E83-9DEC-AC1447E9C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2BD19-DA04-4E9C-A593-043A2448BCB2}" type="datetimeFigureOut">
              <a:rPr lang="ru-RU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78332-669F-48C4-9FE6-72405E23E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F39D9-5194-4BC0-AF1B-11A5B8577234}" type="datetimeFigureOut">
              <a:rPr lang="ru-RU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C665B-BCFE-46FD-9344-F531B368A7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278B6-6825-41F2-862F-BD4E2E59FE21}" type="datetimeFigureOut">
              <a:rPr lang="ru-RU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D8245-422C-4042-B2AA-FD64BD88C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8EDCE-1BBB-451A-A122-0BDB8706461D}" type="datetimeFigureOut">
              <a:rPr lang="ru-RU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02DCF-4ACA-4200-88EA-F13D8D9B7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430D7-4DE5-413C-8B41-EF5B9606524F}" type="datetimeFigureOut">
              <a:rPr lang="ru-RU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92A20-CC3D-4CC2-B62F-FB005F6C0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AA9FA-1B91-429E-93EA-C67E29442041}" type="datetimeFigureOut">
              <a:rPr lang="ru-RU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147F1-96FC-4680-9330-7690D18CB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F14C8-E06D-47FC-84A8-A2ECC57FBF15}" type="datetimeFigureOut">
              <a:rPr lang="ru-RU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AE09A-AD4B-4BDE-B025-39FF17184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02C7F-FAC5-448B-B823-6F476D89A5E4}" type="datetimeFigureOut">
              <a:rPr lang="ru-RU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FAF9-FBB4-48F9-8509-858ED05A2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4348D-27C2-4DB0-91FE-4C6B8545D030}" type="datetimeFigureOut">
              <a:rPr lang="ru-RU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8F70C-6C44-4D94-A791-B10356503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9F722E-31A4-4C89-8DD4-94F2329C3001}" type="datetimeFigureOut">
              <a:rPr lang="ru-RU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51EB5A-64DD-47E0-BF95-B7C7949D1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Тайна усыновления: как рассказать, оберегая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/>
          <a:lstStyle/>
          <a:p>
            <a:pPr indent="450215" algn="r">
              <a:lnSpc>
                <a:spcPts val="1295"/>
              </a:lnSpc>
              <a:spcAft>
                <a:spcPts val="0"/>
              </a:spcAft>
            </a:pPr>
            <a:endParaRPr lang="ru-RU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r">
              <a:lnSpc>
                <a:spcPts val="1295"/>
              </a:lnSpc>
              <a:spcAft>
                <a:spcPts val="0"/>
              </a:spcAft>
              <a:buNone/>
            </a:pPr>
            <a:r>
              <a:rPr lang="ru-RU" sz="2000" b="1" i="1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Если </a:t>
            </a:r>
            <a:r>
              <a:rPr lang="ru-RU" sz="2000" b="1" i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мы не будем честны, </a:t>
            </a:r>
            <a:r>
              <a:rPr lang="ru-RU" sz="2000" b="1" i="1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рассказывая</a:t>
            </a:r>
          </a:p>
          <a:p>
            <a:pPr indent="450215" algn="r">
              <a:lnSpc>
                <a:spcPts val="1295"/>
              </a:lnSpc>
              <a:spcAft>
                <a:spcPts val="0"/>
              </a:spcAft>
            </a:pPr>
            <a:endParaRPr lang="ru-RU" sz="2000" b="1" i="1" dirty="0" smtClean="0">
              <a:solidFill>
                <a:srgbClr val="00B0F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 algn="r">
              <a:lnSpc>
                <a:spcPts val="1295"/>
              </a:lnSpc>
              <a:spcAft>
                <a:spcPts val="0"/>
              </a:spcAft>
              <a:buNone/>
            </a:pPr>
            <a:r>
              <a:rPr lang="ru-RU" sz="2000" b="1" i="1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i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детям об их прошлом, </a:t>
            </a:r>
            <a:r>
              <a:rPr lang="ru-RU" sz="2000" b="1" i="1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они это</a:t>
            </a:r>
          </a:p>
          <a:p>
            <a:pPr indent="450215" algn="r">
              <a:lnSpc>
                <a:spcPts val="1295"/>
              </a:lnSpc>
              <a:spcAft>
                <a:spcPts val="0"/>
              </a:spcAft>
            </a:pPr>
            <a:endParaRPr lang="ru-RU" sz="2000" b="1" i="1" dirty="0" smtClean="0">
              <a:solidFill>
                <a:srgbClr val="00B0F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 algn="r">
              <a:lnSpc>
                <a:spcPts val="1295"/>
              </a:lnSpc>
              <a:spcAft>
                <a:spcPts val="0"/>
              </a:spcAft>
              <a:buNone/>
            </a:pPr>
            <a:r>
              <a:rPr lang="ru-RU" sz="2000" b="1" i="1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i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почувствуют и </a:t>
            </a:r>
            <a:r>
              <a:rPr lang="ru-RU" sz="2000" b="1" i="1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придумают</a:t>
            </a:r>
          </a:p>
          <a:p>
            <a:pPr indent="0" algn="r">
              <a:lnSpc>
                <a:spcPts val="1295"/>
              </a:lnSpc>
              <a:spcAft>
                <a:spcPts val="0"/>
              </a:spcAft>
              <a:buNone/>
            </a:pPr>
            <a:r>
              <a:rPr lang="ru-RU" sz="2000" b="1" i="1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indent="0" algn="r">
              <a:lnSpc>
                <a:spcPts val="1295"/>
              </a:lnSpc>
              <a:spcAft>
                <a:spcPts val="0"/>
              </a:spcAft>
              <a:buNone/>
            </a:pPr>
            <a:r>
              <a:rPr lang="ru-RU" sz="2000" b="1" i="1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что-нибудь </a:t>
            </a:r>
            <a:r>
              <a:rPr lang="ru-RU" sz="2000" b="1" i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еще более </a:t>
            </a:r>
            <a:r>
              <a:rPr lang="ru-RU" sz="2000" b="1" i="1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страшное</a:t>
            </a:r>
            <a:endParaRPr lang="ru-RU" sz="2000" dirty="0">
              <a:solidFill>
                <a:srgbClr val="00B0F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6182040"/>
            <a:ext cx="1152244" cy="5425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90" y="3356992"/>
            <a:ext cx="5472608" cy="336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16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0070C0"/>
                </a:solidFill>
                <a:latin typeface="Arial" charset="0"/>
              </a:rPr>
              <a:t>В каком же возрасте лучше говорить </a:t>
            </a:r>
            <a:br>
              <a:rPr lang="ru-RU" sz="2000" b="1" dirty="0" smtClean="0">
                <a:solidFill>
                  <a:srgbClr val="0070C0"/>
                </a:solidFill>
                <a:latin typeface="Arial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Arial" charset="0"/>
              </a:rPr>
              <a:t>с ребенком об усыновлении?</a:t>
            </a:r>
            <a:endParaRPr lang="ru-RU" sz="2000" b="1" dirty="0" smtClean="0">
              <a:solidFill>
                <a:srgbClr val="0070C0"/>
              </a:solidFill>
            </a:endParaRP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881141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Говорить об усыновлении с ребенком нужно всегда</a:t>
            </a:r>
          </a:p>
          <a:p>
            <a:pPr algn="ctr" eaLnBrk="1" hangingPunct="1">
              <a:buNone/>
            </a:pPr>
            <a:r>
              <a:rPr lang="ru-RU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Грудной и младший возраст – от рождения до 3 </a:t>
            </a:r>
            <a:r>
              <a:rPr lang="ru-RU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лет.</a:t>
            </a:r>
          </a:p>
          <a:p>
            <a:pPr algn="just" eaLnBrk="1" hangingPunct="1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Старайтесь «по свежим следам» собрать как можно больше информации о прошлом ребенка.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Спокойно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уверенно обсуждайте тему усыновления с момента появления ребенка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доме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В общении с детьми младшего школьного возраста на своем собственном примере показывайте, какие слова и выражения необходимо использовать для обсуждения темы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усыновления. Помните, что малыши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склонны понимать все буквально, и, если они слышат фразу "тебя бросили", картинка, которую они себе представят, будет в точности соответствовать прямому смыслу этого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выражения.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этот возрастной период для ребенка совершенно не имеет значения, как он появился в этой семье.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него гораздо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важнее ощущать, что родители его любят,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принимают и что с ним не связано никаких событий, которые вызывали бы у родителей чувство неловкости.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027483"/>
            <a:ext cx="1152244" cy="5425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Дошкольный возраст – от 3 до 7 лет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1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</a:t>
            </a:r>
            <a:r>
              <a:rPr lang="ru-RU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дошкольного возраста задают </a:t>
            </a:r>
            <a:r>
              <a:rPr lang="ru-RU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 </a:t>
            </a:r>
            <a:r>
              <a:rPr lang="ru-RU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вопросов,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это может в значительной степени облегчить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родителям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рассказ о происхождении ребенка. На вопросы детей этого возраста следует отвечать конкретно и в том объеме, понимание которого доступно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ребенку.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Поощряйте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вопросы со стороны ребенка и отвечайте на них просто и по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существу. </a:t>
            </a:r>
            <a:r>
              <a:rPr lang="ru-RU" sz="1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думайте, что достаточно рассказывать ребенку историю его усыновления лишь время от </a:t>
            </a:r>
            <a:r>
              <a:rPr lang="ru-RU" sz="1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времени.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Рассказывайте </a:t>
            </a:r>
            <a:r>
              <a:rPr lang="ru-RU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ребенку историю его усыновления в позитивном, но реалистичном ключе.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Постоянно заверяйте ребенка, что он не потеряет семью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усыновителей.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этом возрасте детям очень важно послушать одно и то же несколько раз. Возможно даже, что история появления ребенка в семье какое-то время будет его любимой сказкой на ночь. </a:t>
            </a:r>
            <a:endParaRPr lang="ru-RU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556" y="6182039"/>
            <a:ext cx="1152244" cy="5425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4293096"/>
            <a:ext cx="3817644" cy="243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10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</a:t>
            </a:r>
            <a:b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общения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ребенком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783" y="1410734"/>
            <a:ext cx="8229600" cy="5042602"/>
          </a:xfrm>
        </p:spPr>
        <p:txBody>
          <a:bodyPr/>
          <a:lstStyle/>
          <a:p>
            <a:pPr lvl="0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Книга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жизни/архив</a:t>
            </a:r>
          </a:p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Карта жизни</a:t>
            </a:r>
          </a:p>
          <a:p>
            <a:pPr lvl="0"/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Экокарта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ребенка</a:t>
            </a:r>
          </a:p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Семейное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дерево</a:t>
            </a:r>
          </a:p>
          <a:p>
            <a:pPr lvl="0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Семейный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коллаж</a:t>
            </a:r>
          </a:p>
          <a:p>
            <a:pPr lvl="0"/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Библиотерапия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/видеофильмы</a:t>
            </a:r>
          </a:p>
          <a:p>
            <a:pPr marL="0" lv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Терапевтические сказки и </a:t>
            </a:r>
          </a:p>
          <a:p>
            <a:pPr marL="0" indent="0" algn="r" eaLnBrk="1" hangingPunct="1">
              <a:buNone/>
            </a:pPr>
            <a:r>
              <a:rPr lang="ru-RU" sz="1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мультфильмы </a:t>
            </a:r>
          </a:p>
          <a:p>
            <a:pPr marL="0" indent="0" algn="r" eaLnBrk="1" hangingPunct="1"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(«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Мама для мамонтенка»</a:t>
            </a:r>
          </a:p>
          <a:p>
            <a:pPr algn="r" eaLnBrk="1" hangingPunct="1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«Слон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Хортон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высиживает яйцо»</a:t>
            </a:r>
          </a:p>
          <a:p>
            <a:pPr algn="r" eaLnBrk="1" hangingPunct="1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«У Солнца»</a:t>
            </a:r>
          </a:p>
          <a:p>
            <a:pPr algn="r" eaLnBrk="1" hangingPunct="1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«Птица-Найденыш» </a:t>
            </a:r>
          </a:p>
          <a:p>
            <a:pPr algn="r" eaLnBrk="1" hangingPunct="1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«Мышка 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Мышутка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r" eaLnBrk="1" hangingPunct="1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«Ничей»</a:t>
            </a:r>
          </a:p>
          <a:p>
            <a:pPr algn="r" eaLnBrk="1" hangingPunct="1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«Надо ли собаке кукарекать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?»</a:t>
            </a:r>
          </a:p>
          <a:p>
            <a:pPr marL="0" lvl="0" indent="0" algn="r">
              <a:buNone/>
            </a:pPr>
            <a:r>
              <a:rPr lang="ru-RU" sz="1400" kern="1800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kern="1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kern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«Семья </a:t>
            </a:r>
            <a:r>
              <a:rPr lang="ru-RU" sz="1400" kern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Уиллоби</a:t>
            </a:r>
            <a:r>
              <a:rPr lang="ru-RU" sz="1400" kern="1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»)</a:t>
            </a:r>
            <a:endParaRPr lang="ru-RU" sz="1400" kern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endParaRPr lang="ru-RU" sz="1400" kern="1800" dirty="0">
              <a:solidFill>
                <a:srgbClr val="00B0F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eaLnBrk="1" hangingPunct="1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645024"/>
            <a:ext cx="4464496" cy="2952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000" y="6182040"/>
            <a:ext cx="1152244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10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чего нужна книга жизни?</a:t>
            </a:r>
            <a:b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ля воссоздания истории жизни ребенка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Книга  жизни становится источником информации о биологической семье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Содержит фотографии, рисунки, картинки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Помогает сохранить чувства и переживания ребенка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24944"/>
            <a:ext cx="5760640" cy="3600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5982753"/>
            <a:ext cx="1152244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06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eaLnBrk="1" hangingPunct="1"/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Школьный возраст – от 8 до 12 лет </a:t>
            </a:r>
            <a:endParaRPr lang="ru-RU" sz="2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8229600" cy="468052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000" dirty="0" smtClean="0"/>
          </a:p>
          <a:p>
            <a:pPr algn="just" eaLnBrk="1" hangingPunct="1">
              <a:lnSpc>
                <a:spcPct val="80000"/>
              </a:lnSpc>
              <a:buNone/>
            </a:pPr>
            <a:r>
              <a:rPr lang="ru-RU" sz="2000" dirty="0" smtClean="0">
                <a:latin typeface="Arial" charset="0"/>
              </a:rPr>
              <a:t>    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Определяющим моментом для этого возраста является тот факт, что </a:t>
            </a:r>
            <a:r>
              <a:rPr lang="ru-RU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ребенок уже в достаточной мере способен осознать свою историю. </a:t>
            </a:r>
          </a:p>
          <a:p>
            <a:pPr algn="just" eaLnBrk="1" hangingPunct="1">
              <a:lnSpc>
                <a:spcPct val="80000"/>
              </a:lnSpc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На этой стадии развития он начинает понимать, что от него отказались биологические родители, что он потерял их. </a:t>
            </a:r>
          </a:p>
          <a:p>
            <a:pPr algn="just" eaLnBrk="1" hangingPunct="1">
              <a:lnSpc>
                <a:spcPct val="80000"/>
              </a:lnSpc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Надо учитывать, что даже </a:t>
            </a:r>
            <a:r>
              <a:rPr lang="ru-RU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ребенок этого возраста и не говорит о своем происхождении,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своей биологической семье, не задает вопросов, то </a:t>
            </a:r>
            <a:r>
              <a:rPr lang="ru-RU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отнюдь не означает, что эта тема его не интересует.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Будьте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готовы к обострению чувств ребенка в годовщины важных для него событий.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Постоянно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напоминайте ребенку, что он может любить несколько родителей одновременно.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endParaRPr lang="ru-RU" sz="2000" dirty="0" smtClean="0"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5877273"/>
            <a:ext cx="1152244" cy="54259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kern="18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800" b="1" kern="18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800" b="1" kern="18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Арт-терапия </a:t>
            </a:r>
            <a:r>
              <a:rPr lang="ru-RU" sz="2800" b="1" kern="1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помощь</a:t>
            </a:r>
            <a:br>
              <a:rPr lang="ru-RU" sz="2800" b="1" kern="1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Раскрасьте </a:t>
            </a:r>
            <a:r>
              <a:rPr lang="ru-RU" sz="1600" b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своё физическое </a:t>
            </a:r>
            <a:r>
              <a:rPr lang="ru-RU" sz="1600" b="1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состояние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Попросите лечь ребенка и лягте  рядом,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закрой глаза. 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Дайте следующую инструкцию ребенку. Представь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своё тело, как 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ты дышишь. Попробуй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представить себе цвет воздуха, который 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ты вдыхаешь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тот, что 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выдыхаешь.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Что 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ты видишь? Давай нарисуем контуры твоего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тела 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большом листе бумаги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(шаблоне) 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закрасим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его акварелью, основываясь на физическом состоянии. 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Подумай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том, что эти цвета значат для 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тебя,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где они сконцентрированы больше и где меньше. </a:t>
            </a:r>
            <a:r>
              <a:rPr lang="ru-RU" sz="1600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 </a:t>
            </a:r>
            <a:r>
              <a:rPr lang="ru-RU" sz="1600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самый </a:t>
            </a:r>
            <a:r>
              <a:rPr lang="ru-RU" sz="1600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релаксирующий автопортрет.</a:t>
            </a:r>
            <a:endParaRPr lang="ru-RU" sz="1600" dirty="0">
              <a:solidFill>
                <a:srgbClr val="00B0F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278" y="6126163"/>
            <a:ext cx="1152244" cy="5425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55799"/>
            <a:ext cx="3374032" cy="25175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84984"/>
            <a:ext cx="3672408" cy="269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18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kern="18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Арт-терапия в помощь</a:t>
            </a:r>
            <a:br>
              <a:rPr lang="ru-RU" sz="2800" b="1" kern="18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b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«Напишите» </a:t>
            </a:r>
            <a:r>
              <a:rPr lang="ru-RU" sz="1600" b="1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стихотворение-коллаж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Напишете одно или несколько слов, на листе бумаги. Например «прошлое», «мама», «семья», «счастье», «грусть» и т.д. Подбери материал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 старых книг, журналов, газет или даже 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писем. Вместе 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ырежьте  слова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которые выскакивают перед 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вами (ребенком)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или 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отражают эмоции, мысли.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Складывайте их в композиции, как если бы вы составляли визуальный коллаж. 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соответствие с  темой.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Либо просто начните работать и увидите, куда приведёт вас такой словесный коллаж.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solidFill>
                <a:srgbClr val="00B0F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6037429"/>
            <a:ext cx="1152244" cy="5425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748" y="3826444"/>
            <a:ext cx="4536504" cy="252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43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Подростковый возраст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Ребенок, узнавший о том, что он не родной, в подростковом возрасте оказывается в сложной ситуации: </a:t>
            </a:r>
            <a:r>
              <a:rPr lang="ru-RU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не может построить свою идентичность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ни на истории своей жизни, которую он помнит, ни на истории принявшей его семьи. Это происходит из-за того, что подростковый максимализм не дает ребенку одновременно признать и факт своего происхождения, и историю своей жизни в семье усыновителей.  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Ранний </a:t>
            </a:r>
            <a:r>
              <a:rPr lang="ru-RU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подростковый возраст от </a:t>
            </a:r>
            <a:r>
              <a:rPr lang="ru-RU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9 -12 </a:t>
            </a:r>
            <a:r>
              <a:rPr lang="ru-RU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лет.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Время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от времени давайте ребенку возможность контролировать свою жизнь. Не отвечайте гневом на агрессивное поведение ребенка. Следите за тем, чтобы ребенок заранее знал о последствиях нарушения правил. Сохраняйте чувство юмора и оптимистичный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настрой.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Старший </a:t>
            </a:r>
            <a:r>
              <a:rPr lang="ru-RU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подростковый возраст – от </a:t>
            </a:r>
            <a:r>
              <a:rPr lang="ru-RU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ru-RU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ru-RU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лет.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Будьте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готовы к болезненной реакцией на попытки восстановления отношений с кровными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родственниками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556" y="5854867"/>
            <a:ext cx="1152244" cy="54259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dirty="0">
                <a:solidFill>
                  <a:srgbClr val="0070C0"/>
                </a:solidFill>
                <a:latin typeface="Arial" charset="0"/>
              </a:rPr>
              <a:t>Подростки</a:t>
            </a:r>
            <a:br>
              <a:rPr lang="ru-RU" sz="2400" b="1" dirty="0">
                <a:solidFill>
                  <a:srgbClr val="0070C0"/>
                </a:solidFill>
                <a:latin typeface="Arial" charset="0"/>
              </a:rPr>
            </a:br>
            <a:endParaRPr lang="ru-RU" sz="2400" b="1" dirty="0" smtClean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Из-за описанных выше особенностей подростковой психологии ребенок </a:t>
            </a:r>
            <a:r>
              <a:rPr lang="ru-RU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этом возрасте может начать искать биологическую семью. </a:t>
            </a:r>
          </a:p>
          <a:p>
            <a:pPr algn="just" eaLnBrk="1" hangingPunct="1">
              <a:buFont typeface="Arial" charset="0"/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стоит инициировать эти поиски самим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важно, чтобы эта инициатива исходила от ребенка. Это связано прежде всего с тем, что повзрослевший подросток </a:t>
            </a:r>
            <a:r>
              <a:rPr lang="ru-RU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должен быть морально готов к тому, что его поиски могу привести к неприятным последствиям: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его биологические родители могут не захотеть принять неожиданно появившегося сына или дочь, еще раз отказаться от него/нее.</a:t>
            </a:r>
          </a:p>
          <a:p>
            <a:pPr algn="just" eaLnBrk="1" hangingPunct="1">
              <a:buFont typeface="Arial" charset="0"/>
              <a:buNone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6126163"/>
            <a:ext cx="1152244" cy="5425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948" y="3212976"/>
            <a:ext cx="5472608" cy="331176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225"/>
              </a:spcAft>
            </a:pPr>
            <a:r>
              <a:rPr lang="ru-RU" sz="2400" kern="1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kern="1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kern="18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рассказать ребенку историю его прошлого</a:t>
            </a:r>
            <a:br>
              <a:rPr lang="ru-RU" sz="2800" b="1" kern="18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Подготовьтесь к разговору</a:t>
            </a:r>
            <a:endParaRPr lang="ru-RU" sz="1600" b="1" dirty="0">
              <a:solidFill>
                <a:srgbClr val="00B0F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Выберите </a:t>
            </a:r>
            <a:r>
              <a:rPr lang="ru-RU" sz="1600" b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подходящее место и </a:t>
            </a:r>
            <a:r>
              <a:rPr lang="ru-RU" sz="1600" b="1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время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Беседу о прошлом  ребенка желательно поводить при личной встрече</a:t>
            </a:r>
          </a:p>
          <a:p>
            <a:pPr lvl="0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Говорите мягко, но прямо и </a:t>
            </a:r>
            <a:r>
              <a:rPr lang="ru-RU" sz="1600" b="1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честно</a:t>
            </a:r>
          </a:p>
          <a:p>
            <a:pPr lvl="0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Следите за своим </a:t>
            </a:r>
            <a:r>
              <a:rPr lang="ru-RU" sz="1600" b="1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тоном</a:t>
            </a:r>
          </a:p>
          <a:p>
            <a:pPr lvl="0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лейте </a:t>
            </a:r>
            <a:r>
              <a:rPr lang="ru-RU" sz="1600" b="1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воду</a:t>
            </a:r>
          </a:p>
          <a:p>
            <a:pPr lvl="0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Будьте готовы негативной реакции ребенка (подростка) </a:t>
            </a:r>
          </a:p>
          <a:p>
            <a:pPr marL="0" lvl="0" indent="0">
              <a:lnSpc>
                <a:spcPct val="130000"/>
              </a:lnSpc>
              <a:spcAft>
                <a:spcPts val="800"/>
              </a:spcAft>
              <a:buNone/>
            </a:pP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стоит злоупотреблять фразами «Представь, как мне тяжело говорить об этом!» или «Ты думаешь, мне это легко далось?» — так вы рискуете разозлить ребенка ещё больше. </a:t>
            </a:r>
            <a:endParaRPr lang="ru-RU" sz="1600" b="1" dirty="0" smtClean="0">
              <a:solidFill>
                <a:srgbClr val="00B0F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Предоставьте факты</a:t>
            </a:r>
            <a:endParaRPr lang="ru-RU" sz="1600" b="1" dirty="0">
              <a:solidFill>
                <a:srgbClr val="00B0F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Проявите </a:t>
            </a:r>
            <a:r>
              <a:rPr lang="ru-RU" sz="1600" b="1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заботу</a:t>
            </a:r>
          </a:p>
          <a:p>
            <a:pPr lvl="0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Предложите помощь</a:t>
            </a:r>
            <a:endParaRPr lang="ru-RU" sz="1600" b="1" dirty="0">
              <a:solidFill>
                <a:srgbClr val="00B0F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600" b="1" dirty="0">
              <a:solidFill>
                <a:srgbClr val="00B0F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30000"/>
              </a:lnSpc>
              <a:spcAft>
                <a:spcPts val="0"/>
              </a:spcAft>
            </a:pPr>
            <a:endParaRPr lang="ru-RU" sz="1600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  <a:spcAft>
                <a:spcPts val="0"/>
              </a:spcAft>
            </a:pPr>
            <a:endParaRPr lang="ru-RU" sz="1600" b="1" dirty="0">
              <a:solidFill>
                <a:srgbClr val="00B0F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30000"/>
              </a:lnSpc>
              <a:spcAft>
                <a:spcPts val="0"/>
              </a:spcAft>
            </a:pPr>
            <a:endParaRPr lang="ru-RU" sz="16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ru-RU" sz="1600" b="1" dirty="0">
              <a:solidFill>
                <a:srgbClr val="00B0F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endParaRPr lang="ru-RU" sz="1600" dirty="0">
              <a:solidFill>
                <a:srgbClr val="00B0F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6091527"/>
            <a:ext cx="1152244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67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50547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мало кто из усыновителей пытается скрыть от ребенка факт его усыновления.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Тем не менее, некоторые семьи все еще придерживаются политики «молчание — золото». </a:t>
            </a:r>
            <a:r>
              <a:rPr lang="ru-RU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их мнению, то, что ребенок не знает, не может причинить ему боль. </a:t>
            </a:r>
            <a:endParaRPr lang="ru-RU" sz="16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Усыновители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которые ищут «идеальный» момент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того, чтобы рассказать ребенку правду о его происхождении, как правило, 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не находят.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дольше усыновители ждут, тем труднее начать этот разговор.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Со временем они начинают испытывать неловкость из-за того, что все еще не нашли в себе силы быть честными со своим ребенком. И ожидание «идеального» момента продолжается, иногда до тех пор, пока усыновители не потеряют возможность сказать ребенку правду, потому что это сделал кто-то другой, кого меньше волнует, как ребенок воспримет это откровение.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645024"/>
            <a:ext cx="4824536" cy="302433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650" y="6054761"/>
            <a:ext cx="1152244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38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7000"/>
              </a:lnSpc>
              <a:spcBef>
                <a:spcPct val="20000"/>
              </a:spcBef>
              <a:spcAft>
                <a:spcPts val="225"/>
              </a:spcAft>
            </a:pPr>
            <a:r>
              <a:rPr lang="ru-RU" sz="2800" b="1" kern="18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800" b="1" kern="18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800" b="1" kern="1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Техника "Письмо обид/прощения"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Выберите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конкретного адресата. 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Вспомните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людей, причинивших вам наибольшую боль, и 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напишите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письмо обиды каждому из них по отдельности.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Отведите 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работу пару часов времени, в которые 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вас/ребенка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никто не побеспокоит. Желательно также выбрать спокойное уединенное место.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Писать лучше не на компьютере, а от руки. Еще лучше, если взять для этого мягкий простой карандаш, а не ручку – задействованная мелкая моторика руки поможет вам в выражении глубинных чувств.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Приготовьте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побольше бумаги – письма обиды не всегда получаются короткими.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Будьте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морально 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готовы и подготовьте ребенка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тому, что 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вы/он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можете испытать чрезвычайно сильные эмоции в процессе составления письма – например, разозлиться "до белого каления" или расплакаться. Если такое произойдет – это не плохо, а наоборот хорошо: ведь цель письма – выпустить эмоции наружу, пускай даже и таким способом.</a:t>
            </a:r>
            <a:b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6037429"/>
            <a:ext cx="1152244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99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06672"/>
            <a:ext cx="8229600" cy="688886"/>
          </a:xfrm>
        </p:spPr>
        <p:txBody>
          <a:bodyPr/>
          <a:lstStyle/>
          <a:p>
            <a:pPr marL="342900" lvl="0" indent="-342900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2800" b="1" kern="18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Техника "Письмо обид/прощения"</a:t>
            </a:r>
            <a:r>
              <a:rPr lang="ru-RU" sz="1600" b="1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4837" y="1535113"/>
            <a:ext cx="4040188" cy="639762"/>
          </a:xfrm>
        </p:spPr>
        <p:txBody>
          <a:bodyPr/>
          <a:lstStyle/>
          <a:p>
            <a:pPr marL="342900" lvl="0" indent="-342900" algn="ctr">
              <a:lnSpc>
                <a:spcPct val="130000"/>
              </a:lnSpc>
              <a:spcAft>
                <a:spcPts val="0"/>
              </a:spcAft>
              <a:buFont typeface="Arial" charset="0"/>
              <a:buChar char="•"/>
            </a:pPr>
            <a:endParaRPr lang="ru-RU" sz="1600" dirty="0" smtClean="0">
              <a:solidFill>
                <a:srgbClr val="00B0F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30000"/>
              </a:lnSpc>
              <a:spcAft>
                <a:spcPts val="0"/>
              </a:spcAft>
              <a:buFont typeface="Arial" charset="0"/>
              <a:buChar char="•"/>
            </a:pPr>
            <a:endParaRPr lang="ru-RU" sz="1600" dirty="0">
              <a:solidFill>
                <a:srgbClr val="00B0F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30000"/>
              </a:lnSpc>
              <a:spcAft>
                <a:spcPts val="0"/>
              </a:spcAft>
              <a:buFont typeface="Arial" charset="0"/>
              <a:buChar char="•"/>
            </a:pPr>
            <a:endParaRPr lang="ru-RU" sz="2800" kern="1800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ctr">
              <a:lnSpc>
                <a:spcPct val="130000"/>
              </a:lnSpc>
              <a:spcAft>
                <a:spcPts val="0"/>
              </a:spcAft>
              <a:buFont typeface="Arial" charset="0"/>
              <a:buChar char="•"/>
            </a:pPr>
            <a:endParaRPr lang="ru-RU" sz="2800" kern="18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ctr">
              <a:lnSpc>
                <a:spcPct val="130000"/>
              </a:lnSpc>
              <a:spcAft>
                <a:spcPts val="0"/>
              </a:spcAft>
              <a:buFont typeface="Arial" charset="0"/>
              <a:buChar char="•"/>
            </a:pPr>
            <a:endParaRPr lang="ru-RU" sz="2800" kern="1800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ctr">
              <a:lnSpc>
                <a:spcPct val="130000"/>
              </a:lnSpc>
              <a:spcAft>
                <a:spcPts val="0"/>
              </a:spcAft>
              <a:buFont typeface="Arial" charset="0"/>
              <a:buChar char="•"/>
            </a:pPr>
            <a:endParaRPr lang="ru-RU" sz="2800" kern="18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ctr">
              <a:lnSpc>
                <a:spcPct val="130000"/>
              </a:lnSpc>
              <a:spcAft>
                <a:spcPts val="0"/>
              </a:spcAft>
              <a:buFont typeface="Arial" charset="0"/>
              <a:buChar char="•"/>
            </a:pPr>
            <a:endParaRPr lang="ru-RU" sz="2800" kern="1800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ctr">
              <a:lnSpc>
                <a:spcPct val="130000"/>
              </a:lnSpc>
              <a:spcAft>
                <a:spcPts val="0"/>
              </a:spcAft>
              <a:buFont typeface="Arial" charset="0"/>
              <a:buChar char="•"/>
            </a:pPr>
            <a:endParaRPr lang="ru-RU" sz="2800" kern="1800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ctr">
              <a:lnSpc>
                <a:spcPct val="130000"/>
              </a:lnSpc>
              <a:spcAft>
                <a:spcPts val="0"/>
              </a:spcAft>
              <a:buFont typeface="Arial" charset="0"/>
              <a:buChar char="•"/>
            </a:pPr>
            <a:endParaRPr lang="ru-RU" sz="2800" kern="18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ctr">
              <a:lnSpc>
                <a:spcPct val="130000"/>
              </a:lnSpc>
              <a:spcAft>
                <a:spcPts val="0"/>
              </a:spcAft>
              <a:buFont typeface="Arial" charset="0"/>
              <a:buChar char="•"/>
            </a:pPr>
            <a:endParaRPr lang="ru-RU" sz="2800" kern="1800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ctr">
              <a:lnSpc>
                <a:spcPct val="130000"/>
              </a:lnSpc>
              <a:spcAft>
                <a:spcPts val="0"/>
              </a:spcAft>
              <a:buFont typeface="Arial" charset="0"/>
              <a:buChar char="•"/>
            </a:pPr>
            <a:endParaRPr lang="ru-RU" sz="2800" kern="1800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30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Последовательность </a:t>
            </a:r>
            <a:r>
              <a:rPr lang="ru-RU" sz="1600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чувств такова:</a:t>
            </a:r>
            <a:endParaRPr lang="ru-RU" sz="14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353347"/>
          </a:xfrm>
        </p:spPr>
        <p:txBody>
          <a:bodyPr/>
          <a:lstStyle/>
          <a:p>
            <a:pPr lvl="0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злюсь на тебя за…/Я разгневан(а) тем, что ты…/Как ты мог(ла)…/Как ты посмел(а)…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 обижен(а) тем, что ты…/Мне было обидно, когда ты…/Я обижаюсь на тебя за…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Боюсь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что…/Мне страшно, что…/Я обеспокоен(а)…/Я напуган(а)…/Я не хочу, чтобы…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Мне больно оттого, что…/Мне было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больно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когда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ты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…/Я испытал(а)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боль…</a:t>
            </a:r>
          </a:p>
          <a:p>
            <a:pPr lvl="0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 разочарован(а) тем, что…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Мне грустно из-за того, что…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lnSpc>
                <a:spcPct val="13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Последовательность чувств такова:</a:t>
            </a:r>
            <a:endParaRPr lang="ru-RU" sz="14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772816"/>
            <a:ext cx="4041775" cy="4353347"/>
          </a:xfrm>
        </p:spPr>
        <p:txBody>
          <a:bodyPr/>
          <a:lstStyle/>
          <a:p>
            <a:pPr lvl="0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Мне жаль, что ты…/К сожалению, мы…/Я чувствую вину за то, что…/Мне стыдно, что я…/Прости, что я…</a:t>
            </a:r>
            <a:endParaRPr lang="ru-RU" sz="16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благодарю тебя за…/Спасибо тебе, что ты…/Я прощаю тебя…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 люблю тебя</a:t>
            </a:r>
            <a:r>
              <a:rPr lang="ru-RU" sz="1600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./Отпускаю </a:t>
            </a:r>
            <a:r>
              <a:rPr lang="ru-RU" sz="1600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тебя </a:t>
            </a:r>
            <a:r>
              <a:rPr lang="ru-RU" sz="1600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любовью</a:t>
            </a:r>
            <a:r>
              <a:rPr lang="ru-RU" sz="1600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576" y="4437112"/>
            <a:ext cx="3312368" cy="19865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653" y="5881119"/>
            <a:ext cx="1152244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27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Bef>
                <a:spcPct val="20000"/>
              </a:spcBef>
              <a:spcAft>
                <a:spcPts val="225"/>
              </a:spcAft>
            </a:pPr>
            <a:r>
              <a:rPr lang="ru-RU" sz="2800" b="1" kern="1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Техника "Письмо обид/прощения"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130000"/>
              </a:lnSpc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Что делать потом</a:t>
            </a:r>
            <a:r>
              <a:rPr lang="ru-RU" sz="1800" b="1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ru-RU" sz="1800" b="1" dirty="0">
              <a:solidFill>
                <a:srgbClr val="00B0F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После 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завершения работы с письмом обиды лучше всего не хранить такое письмо и даже не перечитывать, а порвать на кусочки и выбросить/смыть в унитаз/сжечь. Вы уже выплеснули те эмоции, которые мешали вам жить – к ним возвращаться не стоит.</a:t>
            </a:r>
            <a:endParaRPr lang="ru-RU" sz="18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Если вы завершили ваше письмо, но чувства любви и прощения так и не испытали, а на душе остался ощутимый осадок – значит, выразить все чувства на этом этапе было для вас слишком сложным. Не пугайтесь, такое тоже бывает. В подобных случаях рекомендуется повторить письмо обиды этому же адресату не раньше, чем через неделю.</a:t>
            </a:r>
            <a:endParaRPr lang="ru-RU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411" y="5854867"/>
            <a:ext cx="1152244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62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620688"/>
            <a:ext cx="5544616" cy="648072"/>
          </a:xfrm>
        </p:spPr>
        <p:txBody>
          <a:bodyPr/>
          <a:lstStyle/>
          <a:p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Литература по теме </a:t>
            </a:r>
            <a:b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«Тайна усыновления»:</a:t>
            </a: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1"/>
            <a:ext cx="8229600" cy="3960441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Литература по теме: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 </a:t>
            </a:r>
            <a:r>
              <a:rPr lang="ru-RU" sz="1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Сабитова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«Сказки про Марту»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Лилия Бушкова «Как я узнал, что у меня 2 мамы».</a:t>
            </a:r>
          </a:p>
          <a:p>
            <a:pPr marL="0" indent="0">
              <a:buNone/>
            </a:pPr>
            <a:r>
              <a:rPr lang="ru-RU" sz="1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Б.Кифер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Джейн </a:t>
            </a:r>
            <a:r>
              <a:rPr lang="ru-RU" sz="1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И.Скулер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«Как рассказать правду усыновленному или  приемному ребенку»</a:t>
            </a: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5881464"/>
            <a:ext cx="1152244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19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sm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мифы </a:t>
            </a:r>
            <a:r>
              <a:rPr lang="ru-RU" sz="2800" b="1" cap="sm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действительность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 </a:t>
            </a:r>
            <a:r>
              <a:rPr lang="ru-RU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потерять любовь и преданность ребенка</a:t>
            </a:r>
            <a:endParaRPr lang="ru-RU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Миф:</a:t>
            </a:r>
            <a:r>
              <a:rPr lang="ru-RU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ребенок не будет разрываться между любовью к биологическим родителям и усыновителям, если он просто не будет знать о том, что был усыновлен. Чтобы ребенок перестал думать о своих биологических родителях, можно придумать «невинную» ложь («Твои родители погибли в автомобильной катастрофе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»).</a:t>
            </a:r>
          </a:p>
          <a:p>
            <a:pPr algn="just"/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ru-RU" sz="1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Действительность: 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больше родители пытаются удержать детей, тем больше они их теряют — это один из парадоксов воспитания.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5854867"/>
            <a:ext cx="1152244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46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cap="sm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мифы и действительность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 </a:t>
            </a:r>
            <a:r>
              <a:rPr lang="ru-RU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понизить самооценку ребенка</a:t>
            </a:r>
            <a:endParaRPr lang="ru-RU" sz="1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Миф: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ребенку нельзя говорить о том, что его биологические родители злоупотребляли алкоголем или наркотиками, сидели в тюрьме, прибегали к насилию, страдали психическими заболеваниями, были умственно отсталыми и т.п. Ребенок будет плохо думать о себе из-за того, что в его биологической семье были такие серьезные проблемы. </a:t>
            </a:r>
            <a:r>
              <a:rPr lang="ru-RU" sz="1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этой причине можно скрывать или искажать информацию, умалчивать существенные факты.</a:t>
            </a:r>
          </a:p>
          <a:p>
            <a:pPr marL="0" indent="0" algn="just">
              <a:buNone/>
            </a:pPr>
            <a:r>
              <a:rPr lang="ru-RU" sz="1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Действительность:</a:t>
            </a:r>
            <a:r>
              <a:rPr lang="ru-RU" sz="1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ребенок лишается поддержки усыновителей в исследовании своего прошлого, он вынужден строить свой образ и образ своей новой семьи, опираясь исключительно на неверные сведения и на свое воображение. Часто именно </a:t>
            </a:r>
            <a:r>
              <a:rPr lang="ru-RU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суждения усыновителей об обстоятельствах, приведших к усыновлению ребенка 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к его размещению в замещающей семье, </a:t>
            </a:r>
            <a:r>
              <a:rPr lang="ru-RU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могут оказаться главной причиной снижения самооценки </a:t>
            </a: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ребенка.</a:t>
            </a:r>
            <a:endParaRPr lang="ru-RU" sz="1800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6037429"/>
            <a:ext cx="1152244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92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cap="sm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мифы и действительность</a:t>
            </a: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876" y="1273250"/>
            <a:ext cx="8229600" cy="4857403"/>
          </a:xfrm>
        </p:spPr>
        <p:txBody>
          <a:bodyPr/>
          <a:lstStyle/>
          <a:p>
            <a:pPr marL="0" indent="0" algn="ct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 </a:t>
            </a:r>
            <a:r>
              <a:rPr lang="ru-RU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рассказать ребенку правду в неподходящий момент до того, как он будет в состоянии правильно ее воспринять</a:t>
            </a:r>
            <a:endParaRPr lang="ru-RU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Миф:</a:t>
            </a:r>
            <a:r>
              <a:rPr lang="ru-RU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ребенок «слишком мал» (он всегда будет «слишком мал»), чтобы понимать, что такое проституция, изнасилование, психическое заболевание, преступление и т.д.</a:t>
            </a:r>
          </a:p>
          <a:p>
            <a:pPr marL="0" indent="0" algn="just">
              <a:buNone/>
            </a:pPr>
            <a:r>
              <a:rPr lang="ru-RU" sz="1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Действительность:</a:t>
            </a:r>
            <a:r>
              <a:rPr lang="ru-RU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ребенок может </a:t>
            </a:r>
            <a:r>
              <a:rPr lang="ru-RU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воспринимать историю своей жизни поэтапно.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 три года ему представляется упрощенная версия событий. По мере взросления ребенка и развития у него способности к пониманию более сложных вещей, он получает дополнительную информацию, и так далее до тех пор, пока он не будет знать все, что знают его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усыновители.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232" y="6021288"/>
            <a:ext cx="1152244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08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cap="sm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мифы и действительность</a:t>
            </a: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16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 </a:t>
            </a:r>
            <a:r>
              <a:rPr lang="ru-RU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«</a:t>
            </a:r>
            <a:r>
              <a:rPr lang="ru-RU" sz="1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самоисполняющимися</a:t>
            </a:r>
            <a:r>
              <a:rPr lang="ru-RU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пророчествами» </a:t>
            </a:r>
            <a:endParaRPr lang="ru-RU" sz="18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ребенок может пойти по стопам своих биологических родителей)</a:t>
            </a:r>
          </a:p>
          <a:p>
            <a:pPr marL="0" indent="0" algn="just">
              <a:buNone/>
            </a:pPr>
            <a:r>
              <a:rPr lang="ru-RU" sz="1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Миф:</a:t>
            </a:r>
            <a:r>
              <a:rPr lang="ru-RU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если ребенок знает о том, что его биологическая мать была неразборчива в своих половых связях, достигнув подросткового возраста, он может начать вести себя в провокационной сексуальной манере.</a:t>
            </a:r>
          </a:p>
          <a:p>
            <a:pPr marL="0" indent="0" algn="just">
              <a:buNone/>
            </a:pPr>
            <a:r>
              <a:rPr lang="ru-RU" sz="1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Действительность: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 процессе самоидентификации все без исключения подростки «примеряют» на себя разные виды индивидуальности и экспериментируют с различными способами утверждения своей независимости, стараясь при этом как можно меньше походить на своих родителей. </a:t>
            </a:r>
          </a:p>
          <a:p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6094262"/>
            <a:ext cx="1152244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76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cap="sm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мифы и действительность</a:t>
            </a: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 перед неспособностью представить информацию в позитивном свете (усыновители не знают, как об этом говорить</a:t>
            </a:r>
            <a:r>
              <a:rPr lang="ru-RU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Миф: </a:t>
            </a:r>
            <a:r>
              <a:rPr lang="ru-RU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сломаю жизнь своему ребенку, если не найду правильные слова,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чтобы рассказать о его прошлом.</a:t>
            </a:r>
          </a:p>
          <a:p>
            <a:pPr marL="0" indent="0" algn="just">
              <a:buNone/>
            </a:pPr>
            <a:r>
              <a:rPr lang="ru-RU" sz="1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Действительность: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замещающие родители и усыновители могут научиться говорить о прошлом ребенка в непредвзятой манере, соответствующей его возрасту. В особо тяжелых случаях они могут обратиться за помощью к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специалисту. </a:t>
            </a:r>
            <a:r>
              <a:rPr lang="ru-RU" sz="1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отличие от открытого общения, любые попытки сохранить тайну почти всегда несут в себе </a:t>
            </a:r>
            <a:r>
              <a:rPr lang="ru-RU" sz="18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опасность разрушить отношения.</a:t>
            </a:r>
            <a:endParaRPr lang="ru-RU" sz="18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8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5854867"/>
            <a:ext cx="1152244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848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 !!!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844824"/>
            <a:ext cx="5688632" cy="43204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6165304"/>
            <a:ext cx="1152244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33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ЦЕННОСТИ, СВЯЗАННЫЕ   С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РАСКРЫТИЕМ ТАЙНЫ УСЫНОВЛЕНИЯ</a:t>
            </a:r>
            <a:endParaRPr lang="ru-RU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обсуждении темы усыновления необходимо </a:t>
            </a:r>
            <a:endParaRPr lang="ru-RU" sz="18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придерживаться </a:t>
            </a:r>
            <a:r>
              <a:rPr lang="ru-RU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следующих ценностей.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Каждый человек имеет право знать о своем происхождении.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Налаживание здоровых отношений требует огромных усилий, открытого двустороннего общения и взаимного уважения.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Усыновление является способом появления детей в семье;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этот способ не лучше и не хуже любого другого. Поэтому вместо того, чтобы скрывать усыновление, им надо гордиться.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Готовясь к усыновлению, потенциальные усыновители должны знать о том, что дети будут задавать вопросы о своих биологических родителях и продолжать испытывать к ним те или иные чувства. К этим вопросам и чувствам надо относиться честно и уважительно.</a:t>
            </a: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556" y="6072525"/>
            <a:ext cx="1152244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71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cap="sm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заповеди раскрытия</a:t>
            </a:r>
            <a:br>
              <a:rPr lang="ru-RU" sz="2800" b="1" cap="sm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cap="sm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Тайны усыновления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547" y="155679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Начинайте </a:t>
            </a:r>
            <a:r>
              <a:rPr lang="ru-RU" sz="16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разговор об усыновлении по своей </a:t>
            </a:r>
            <a:r>
              <a:rPr lang="ru-RU" sz="16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инициативе</a:t>
            </a:r>
            <a:endParaRPr lang="ru-RU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Усыновители часто подходят к разговорам об усыновлении так же, как к разговорам о сексе. Иными словами, они ждут, пока ребенок начнет задавать вопросы, и отвечают только на эти вопросы. Между тем, для понимания детьми своего прошлого этого совершенно недостаточно.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часто считают, что «предают» новую семью, если у </a:t>
            </a:r>
            <a:r>
              <a:rPr lang="ru-RU" sz="1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них </a:t>
            </a:r>
            <a:r>
              <a:rPr lang="ru-RU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сохраняются чувства к биологическим родителям и вопросы о биологических семьях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Вследствие этого они часто избегают разговоров об усыновлении и о своих биологических семьях, даже если их мучают неразрешенные вопросы и обуревают тяжелые чувства. Усыновители должны искать возможности поднять тему усыновления и предлагать ребенку задавать вопросы. </a:t>
            </a:r>
            <a:r>
              <a:rPr lang="ru-RU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 самым они помогут ему удостовериться в том, что испытываемые им чувства — вполне нормальны и ожидаемы, а они сами не боятся говорить об усыновлении и не считают, что ребенок их «предает».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5950613"/>
            <a:ext cx="1152244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88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/>
              <a:t> </a:t>
            </a:r>
            <a:r>
              <a:rPr lang="ru-RU" sz="16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Используйте </a:t>
            </a:r>
            <a:r>
              <a:rPr lang="ru-RU" sz="16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позитивно окрашенную </a:t>
            </a:r>
            <a:r>
              <a:rPr lang="ru-RU" sz="16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лексику</a:t>
            </a:r>
            <a:endParaRPr lang="ru-RU" sz="1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Когда усыновители обсуждают усыновление с ребенком или со своими друзьями и родственниками,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важно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использовать позитивно окрашенные слова и выражения. Если усыновители не будут следить за своей речью, они </a:t>
            </a:r>
            <a:r>
              <a:rPr lang="ru-RU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могут непреднамеренно выразить негативное отношение к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биологическим родителям ребенка, к его прошлому или к самому факту его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усыновления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524624"/>
            <a:ext cx="5904656" cy="357986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070" y="6083704"/>
            <a:ext cx="1152244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68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римеры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позитивно и негативно окрашенных терминов, которые описывают понятия, связанные с усыновлением:</a:t>
            </a:r>
            <a:b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2436616"/>
              </p:ext>
            </p:extLst>
          </p:nvPr>
        </p:nvGraphicFramePr>
        <p:xfrm>
          <a:off x="971600" y="1124745"/>
          <a:ext cx="7416824" cy="51657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24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743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5677"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позитивная лексика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негативная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лексика</a:t>
                      </a:r>
                    </a:p>
                    <a:p>
                      <a:pPr indent="450215" algn="just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indent="450215" algn="just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indent="450215" algn="just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1122"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Биологические родители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Настоящие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родители.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Родная мать, родной отец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1122"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Составили план усыновления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Отдали на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усыновление.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Передали на усыновление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0460"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Мой ребенок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Усыновленный ребенок (если этот термин используется слишком часто, он становится своего рода «ярлыком»)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1122"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Биологический ребенок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Их собственный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ребенок.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Их настоящие дети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1720"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Заняться воспитанием ребенка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Оставить ребенка себе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1724"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Ребенок, ожидающий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усыновления.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Ребенок с особыми потребностями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Трудноразмещаемый ребенок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1720"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Усыновленный ребенок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Приемыш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61122"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Человек, выросший в семье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усыновителей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Усыновленный ребенок (говоря о взрослом человеке)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019238"/>
            <a:ext cx="1152244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77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 </a:t>
            </a:r>
            <a:r>
              <a:rPr lang="ru-RU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лгите  ребенку  о  его  </a:t>
            </a:r>
            <a:r>
              <a:rPr lang="ru-RU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прошлом</a:t>
            </a:r>
            <a:endParaRPr lang="ru-RU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68960"/>
          </a:xfrm>
        </p:spPr>
        <p:txBody>
          <a:bodyPr/>
          <a:lstStyle/>
          <a:p>
            <a:pPr marL="0" indent="0" algn="just">
              <a:buNone/>
            </a:pPr>
            <a:endParaRPr lang="ru-RU" sz="18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1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усыновители лгут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ребенку о его биологических родителях или о его истории, это </a:t>
            </a:r>
            <a:r>
              <a:rPr lang="ru-RU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ведет к серьезной </a:t>
            </a:r>
            <a:r>
              <a:rPr lang="ru-RU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«эрозии» </a:t>
            </a:r>
            <a:r>
              <a:rPr lang="ru-RU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доверия.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Тайное становится явным. Это может произойти, если ребенок найдет своих биологических родителей, </a:t>
            </a:r>
            <a:r>
              <a:rPr lang="ru-RU" sz="1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узнает вправду из неосторожного высказывания, услышанного им от самих усыновителей или от кого-либо из родственников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или случайно найдет документы, связанные с усыновлением. Тогда между ребенком и усыновителями </a:t>
            </a:r>
            <a:r>
              <a:rPr lang="ru-RU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вырастает стена, которая уже не исчезнет даже после извинений или объяснений.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То, что начиналось как «защита» отношений с усыновленным ребенком, может убить доверие и близость в этих отношениях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5805264"/>
            <a:ext cx="1152244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60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Давайте </a:t>
            </a:r>
            <a:r>
              <a:rPr lang="ru-RU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ребенку возможность выражать свой гнев по отношению к членам биологической семьи, не</a:t>
            </a:r>
            <a:br>
              <a:rPr lang="ru-RU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показывая ему при этом, что разделяете его чувства.</a:t>
            </a:r>
            <a:br>
              <a:rPr lang="ru-RU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Ребенок, естественно, должен иметь возможность выражать позитивные и негативные чувства по отношению к членам своей биологической семьи, но усыновители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вправе поддерживать его в негативных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чувствах.</a:t>
            </a:r>
          </a:p>
          <a:p>
            <a:pPr marL="0" indent="0" algn="just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Необходимо воздерживаться от солидарности с чувством гнева ребенка, </a:t>
            </a:r>
            <a:r>
              <a:rPr lang="ru-RU" sz="1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хотя это трудно реализовать на практике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В конце концов, многие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усыновители </a:t>
            </a:r>
            <a:r>
              <a:rPr lang="ru-RU" sz="1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ДЕЙСТВИТЕЛЬНО испытывают чувство гнева по отношению к биологическим родителям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которые причинили ребенку вред посредством злоупотребления алкоголем и наркотиками (во время беременности и после рождения ребенка), физического, сексуального или эмоционального насилия, небрежения потребностями ребенка, наконец, его отвержения. 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</a:t>
            </a:r>
            <a:r>
              <a:rPr lang="ru-RU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ребенок выражает гнев и ярость, бывает очень тяжело сдержаться и не разделить с ним эти чувства.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291" y="6037429"/>
            <a:ext cx="1152244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65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Приведенные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ниже комментарии 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приемлемы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полезны для ребенка: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71547"/>
            <a:ext cx="8229600" cy="4929411"/>
          </a:xfrm>
        </p:spPr>
        <p:txBody>
          <a:bodyPr/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«Я рад, что теперь мы можем защитить тебя от всего этого»;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«Я понимаю, почему ты так злишься»;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«Тебе, должно быть, было очень тяжело. Я могу сейчас чем-нибудь тебе помочь?».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 комментарии неприемлемы и могут причинить ребенку вред:</a:t>
            </a: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«Если бы твоя мать была разборчивее в выборе любовников, ты никогда не стал бы жертвой насилия»;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«Я даже представить себе не могу, как можно бить ребенка. Для этого нужно быть просто ужасным человеком»;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«Твоих родителей надо запереть на замок и выбросить ключ. То, что они сделали, нельзя простить».</a:t>
            </a:r>
          </a:p>
          <a:p>
            <a:pPr algn="just"/>
            <a:endParaRPr lang="ru-RU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Сокрытие </a:t>
            </a:r>
            <a:r>
              <a:rPr lang="ru-RU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информации допустимо до тех пор, пока ребенку не исполнилось </a:t>
            </a:r>
            <a:r>
              <a:rPr lang="ru-RU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двенадцать лет.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После этого ребенок должен узнать всё.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291" y="5854867"/>
            <a:ext cx="1152244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15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3193</TotalTime>
  <Words>2904</Words>
  <Application>Microsoft Office PowerPoint</Application>
  <PresentationFormat>Экран (4:3)</PresentationFormat>
  <Paragraphs>205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 Тайна усыновления: как рассказать, оберегая </vt:lpstr>
      <vt:lpstr>Презентация PowerPoint</vt:lpstr>
      <vt:lpstr>ЦЕННОСТИ, СВЯЗАННЫЕ   С   РАСКРЫТИЕМ ТАЙНЫ УСЫНОВЛЕНИЯ</vt:lpstr>
      <vt:lpstr>заповеди раскрытия Тайны усыновления </vt:lpstr>
      <vt:lpstr>Презентация PowerPoint</vt:lpstr>
      <vt:lpstr>Примеры позитивно и негативно окрашенных терминов, которые описывают понятия, связанные с усыновлением: </vt:lpstr>
      <vt:lpstr>Не  лгите  ребенку  о  его  прошлом</vt:lpstr>
      <vt:lpstr>Давайте ребенку возможность выражать свой гнев по отношению к членам биологической семьи, не показывая ему при этом, что разделяете его чувства. </vt:lpstr>
      <vt:lpstr> Приведенные ниже комментарии  приемлемы и полезны для ребенка: </vt:lpstr>
      <vt:lpstr>В каком же возрасте лучше говорить  с ребенком об усыновлении?</vt:lpstr>
      <vt:lpstr>Дошкольный возраст – от 3 до 7 лет </vt:lpstr>
      <vt:lpstr>Инструменты общения с ребенком </vt:lpstr>
      <vt:lpstr>Для чего нужна книга жизни? </vt:lpstr>
      <vt:lpstr>Школьный возраст – от 8 до 12 лет </vt:lpstr>
      <vt:lpstr> Арт-терапия в помощь </vt:lpstr>
      <vt:lpstr> Арт-терапия в помощь </vt:lpstr>
      <vt:lpstr>Подростковый возраст</vt:lpstr>
      <vt:lpstr>Подростки </vt:lpstr>
      <vt:lpstr> Как рассказать ребенку историю его прошлого </vt:lpstr>
      <vt:lpstr> Техника "Письмо обид/прощения" </vt:lpstr>
      <vt:lpstr>Техника "Письмо обид/прощения" </vt:lpstr>
      <vt:lpstr>Техника "Письмо обид/прощения" </vt:lpstr>
      <vt:lpstr>Литература по теме  «Тайна усыновления»:</vt:lpstr>
      <vt:lpstr>  мифы и действительность </vt:lpstr>
      <vt:lpstr>мифы и действительность</vt:lpstr>
      <vt:lpstr>мифы и действительность</vt:lpstr>
      <vt:lpstr>мифы и действительность</vt:lpstr>
      <vt:lpstr>мифы и действительность</vt:lpstr>
      <vt:lpstr>СПАСИБО ЗА ВНИМАНИЕ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сервер</dc:creator>
  <cp:lastModifiedBy>user</cp:lastModifiedBy>
  <cp:revision>234</cp:revision>
  <cp:lastPrinted>2021-05-20T06:21:46Z</cp:lastPrinted>
  <dcterms:created xsi:type="dcterms:W3CDTF">2015-11-26T08:39:01Z</dcterms:created>
  <dcterms:modified xsi:type="dcterms:W3CDTF">2021-05-20T08:55:24Z</dcterms:modified>
</cp:coreProperties>
</file>