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7" r:id="rId2"/>
    <p:sldId id="285" r:id="rId3"/>
    <p:sldId id="286" r:id="rId4"/>
    <p:sldId id="287" r:id="rId5"/>
    <p:sldId id="289" r:id="rId6"/>
    <p:sldId id="291" r:id="rId7"/>
    <p:sldId id="292" r:id="rId8"/>
    <p:sldId id="294" r:id="rId9"/>
    <p:sldId id="293" r:id="rId10"/>
    <p:sldId id="295" r:id="rId11"/>
    <p:sldId id="302" r:id="rId12"/>
    <p:sldId id="296" r:id="rId13"/>
    <p:sldId id="297" r:id="rId14"/>
    <p:sldId id="298" r:id="rId15"/>
    <p:sldId id="300" r:id="rId16"/>
    <p:sldId id="299" r:id="rId17"/>
    <p:sldId id="301" r:id="rId18"/>
  </p:sldIdLst>
  <p:sldSz cx="12192000" cy="6858000"/>
  <p:notesSz cx="6858000" cy="994727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10" autoAdjust="0"/>
  </p:normalViewPr>
  <p:slideViewPr>
    <p:cSldViewPr snapToGrid="0">
      <p:cViewPr varScale="1">
        <p:scale>
          <a:sx n="87" d="100"/>
          <a:sy n="87" d="100"/>
        </p:scale>
        <p:origin x="6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Rockwell"/>
              </a:rPr>
              <a:t>Для перемещения страницы щёлкните мышью</a:t>
            </a: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 panose="020B0604020202020204"/>
              </a:rPr>
              <a:t>Для правки формата примечаний щёлкните мышью</a:t>
            </a:r>
          </a:p>
        </p:txBody>
      </p:sp>
      <p:sp>
        <p:nvSpPr>
          <p:cNvPr id="1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 panose="02020603050405020304"/>
              </a:rPr>
              <a:t>&lt;верхний колонтитул&gt;</a:t>
            </a:r>
          </a:p>
        </p:txBody>
      </p:sp>
      <p:sp>
        <p:nvSpPr>
          <p:cNvPr id="186" name="PlaceHolder 4"/>
          <p:cNvSpPr>
            <a:spLocks noGrp="1"/>
          </p:cNvSpPr>
          <p:nvPr>
            <p:ph type="dt" idx="1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 panose="02020603050405020304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 panose="02020603050405020304"/>
              </a:rPr>
              <a:t>&lt;дата/время&gt;</a:t>
            </a:r>
          </a:p>
        </p:txBody>
      </p:sp>
      <p:sp>
        <p:nvSpPr>
          <p:cNvPr id="187" name="PlaceHolder 5"/>
          <p:cNvSpPr>
            <a:spLocks noGrp="1"/>
          </p:cNvSpPr>
          <p:nvPr>
            <p:ph type="ftr" idx="1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 panose="02020603050405020304"/>
              </a:defRPr>
            </a:lvl1pPr>
          </a:lstStyle>
          <a:p>
            <a:r>
              <a:rPr lang="en-US" sz="1400" b="0" strike="noStrike" spc="-1">
                <a:latin typeface="Times New Roman" panose="02020603050405020304"/>
              </a:rPr>
              <a:t>&lt;нижний колонтитул&gt;</a:t>
            </a:r>
          </a:p>
        </p:txBody>
      </p:sp>
      <p:sp>
        <p:nvSpPr>
          <p:cNvPr id="188" name="PlaceHolder 6"/>
          <p:cNvSpPr>
            <a:spLocks noGrp="1"/>
          </p:cNvSpPr>
          <p:nvPr>
            <p:ph type="sldNum" idx="1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 panose="02020603050405020304"/>
              </a:defRPr>
            </a:lvl1pPr>
          </a:lstStyle>
          <a:p>
            <a:pPr algn="r">
              <a:buNone/>
            </a:pPr>
            <a:fld id="{EA9B2382-2379-4638-A0CA-28005D0B4C93}" type="slidenum">
              <a:rPr lang="en-US" sz="1400" b="0" strike="noStrike" spc="-1">
                <a:latin typeface="Times New Roman" panose="02020603050405020304"/>
              </a:rPr>
              <a:t>‹#›</a:t>
            </a:fld>
            <a:endParaRPr lang="en-US" sz="1400" b="0" strike="noStrike" spc="-1">
              <a:latin typeface="Times New Roman" panose="02020603050405020304"/>
            </a:endParaRPr>
          </a:p>
        </p:txBody>
      </p:sp>
    </p:spTree>
    <p:extLst>
      <p:ext uri="{BB962C8B-B14F-4D97-AF65-F5344CB8AC3E}">
        <p14:creationId xmlns:p14="http://schemas.microsoft.com/office/powerpoint/2010/main" val="3784900563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5"/>
          </p:nvPr>
        </p:nvSpPr>
        <p:spPr/>
        <p:txBody>
          <a:bodyPr/>
          <a:lstStyle/>
          <a:p>
            <a:pPr algn="r">
              <a:buNone/>
            </a:pPr>
            <a:fld id="{EA9B2382-2379-4638-A0CA-28005D0B4C93}" type="slidenum">
              <a:rPr lang="en-US" sz="1400" b="0" strike="noStrike" spc="-1" smtClean="0">
                <a:latin typeface="Times New Roman" panose="02020603050405020304"/>
              </a:rPr>
              <a:t>11</a:t>
            </a:fld>
            <a:endParaRPr lang="en-US" sz="1400" b="0" strike="noStrike" spc="-1">
              <a:latin typeface="Times New Roman" panose="02020603050405020304"/>
            </a:endParaRPr>
          </a:p>
        </p:txBody>
      </p:sp>
    </p:spTree>
    <p:extLst>
      <p:ext uri="{BB962C8B-B14F-4D97-AF65-F5344CB8AC3E}">
        <p14:creationId xmlns:p14="http://schemas.microsoft.com/office/powerpoint/2010/main" val="422032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2EA08D4-6BD6-4563-AD5B-CD0AEDDBA333}" type="slidenum">
              <a:r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100580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1069920" y="4237200"/>
            <a:ext cx="100580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426BAE3-B78F-4A86-BBB8-54547D2AB117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24040" y="212148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1069920" y="423720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/>
          </p:nvPr>
        </p:nvSpPr>
        <p:spPr>
          <a:xfrm>
            <a:off x="6224040" y="423720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4363809-672B-4D1A-A87F-95F001859B0C}" type="slidenum">
              <a:r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323856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4470840" y="2121480"/>
            <a:ext cx="323856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7871760" y="2121480"/>
            <a:ext cx="323856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/>
          </p:nvPr>
        </p:nvSpPr>
        <p:spPr>
          <a:xfrm>
            <a:off x="1069920" y="4237200"/>
            <a:ext cx="323856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/>
          </p:nvPr>
        </p:nvSpPr>
        <p:spPr>
          <a:xfrm>
            <a:off x="4470840" y="4237200"/>
            <a:ext cx="323856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/>
          </p:nvPr>
        </p:nvSpPr>
        <p:spPr>
          <a:xfrm>
            <a:off x="7871760" y="4237200"/>
            <a:ext cx="323856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F64D888-3369-4ED4-B51E-6E39BF638775}" type="slidenum">
              <a:r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1069920" y="2121480"/>
            <a:ext cx="10058040" cy="40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756342C-0FD4-41E9-BBE4-5E4B48580D51}" type="slidenum">
              <a:r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10058040" cy="40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D5C97B4-E5C0-469B-B127-52925C654365}" type="slidenum">
              <a:r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4908240" cy="40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24040" y="2121480"/>
            <a:ext cx="4908240" cy="40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D7B29C6-1602-4D7E-B7D0-FD5B9DB1D65C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C45B563-89EF-40C2-BD2F-58F4D1215678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1069920" y="484560"/>
            <a:ext cx="10058040" cy="745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60CD483-F909-40C8-ADAD-6C0952F7C13D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224040" y="2121480"/>
            <a:ext cx="4908240" cy="40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1069920" y="423720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E6FC5C2-5088-4491-9C8C-C3E6C247C02B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4908240" cy="40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6224040" y="212148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224040" y="423720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A3182DA-BD9A-4452-B361-EF17BFAA55F7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069920" y="484560"/>
            <a:ext cx="10058040" cy="1608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069920" y="212148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6224040" y="2121480"/>
            <a:ext cx="49082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1069920" y="4237200"/>
            <a:ext cx="10058040" cy="1931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5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Rockwel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F06EF81-B95C-450B-95ED-2CA13F00470F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6"/>
          <p:cNvGrpSpPr/>
          <p:nvPr/>
        </p:nvGrpSpPr>
        <p:grpSpPr>
          <a:xfrm>
            <a:off x="11401560" y="6229800"/>
            <a:ext cx="456840" cy="456840"/>
            <a:chOff x="11401560" y="6229800"/>
            <a:chExt cx="456840" cy="456840"/>
          </a:xfrm>
        </p:grpSpPr>
        <p:sp>
          <p:nvSpPr>
            <p:cNvPr id="51" name="Oval 7"/>
            <p:cNvSpPr/>
            <p:nvPr/>
          </p:nvSpPr>
          <p:spPr>
            <a:xfrm>
              <a:off x="11401560" y="6229800"/>
              <a:ext cx="456840" cy="456840"/>
            </a:xfrm>
            <a:prstGeom prst="ellipse">
              <a:avLst/>
            </a:prstGeom>
            <a:blipFill rotWithShape="0">
              <a:blip r:embed="rId14"/>
              <a:srcRect/>
            </a:blipFill>
            <a:ln w="25400">
              <a:noFill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</p:sp>
        <p:sp>
          <p:nvSpPr>
            <p:cNvPr id="52" name="Oval 8"/>
            <p:cNvSpPr/>
            <p:nvPr/>
          </p:nvSpPr>
          <p:spPr>
            <a:xfrm>
              <a:off x="11431080" y="6258960"/>
              <a:ext cx="398520" cy="398520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</p:sp>
      </p:grpSp>
      <p:sp>
        <p:nvSpPr>
          <p:cNvPr id="53" name="PlaceHolder 1"/>
          <p:cNvSpPr>
            <a:spLocks noGrp="1"/>
          </p:cNvSpPr>
          <p:nvPr>
            <p:ph type="dt" idx="4"/>
          </p:nvPr>
        </p:nvSpPr>
        <p:spPr>
          <a:xfrm>
            <a:off x="7964280" y="6272640"/>
            <a:ext cx="3273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US" sz="1100" b="0" strike="noStrike" spc="-1">
                <a:solidFill>
                  <a:srgbClr val="696464"/>
                </a:solidFill>
                <a:latin typeface="Rockwel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696464"/>
                </a:solidFill>
                <a:latin typeface="Rockwell"/>
              </a:rPr>
              <a:t>&lt;дата/время&gt;</a:t>
            </a:r>
            <a:endParaRPr lang="en-US" sz="1100" b="0" strike="noStrike" spc="-1">
              <a:latin typeface="Times New Roman" panose="02020603050405020304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ftr" idx="5"/>
          </p:nvPr>
        </p:nvSpPr>
        <p:spPr>
          <a:xfrm>
            <a:off x="1088280" y="6272640"/>
            <a:ext cx="6327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en-US" sz="1400" b="0" strike="noStrike" spc="-1">
                <a:latin typeface="Times New Roman" panose="02020603050405020304"/>
              </a:defRPr>
            </a:lvl1pPr>
          </a:lstStyle>
          <a:p>
            <a:pPr algn="ctr">
              <a:buNone/>
            </a:pPr>
            <a:r>
              <a:rPr lang="en-US" sz="1400" b="0" strike="noStrike" spc="-1">
                <a:latin typeface="Times New Roman" panose="02020603050405020304"/>
              </a:rPr>
              <a:t>&lt;нижний колонтитул&gt;</a:t>
            </a:r>
          </a:p>
        </p:txBody>
      </p:sp>
      <p:sp>
        <p:nvSpPr>
          <p:cNvPr id="55" name="PlaceHolder 3"/>
          <p:cNvSpPr>
            <a:spLocks noGrp="1"/>
          </p:cNvSpPr>
          <p:nvPr>
            <p:ph type="sldNum" idx="6"/>
          </p:nvPr>
        </p:nvSpPr>
        <p:spPr>
          <a:xfrm>
            <a:off x="11311200" y="6272640"/>
            <a:ext cx="6397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400" b="1" strike="noStrike" spc="-1">
                <a:solidFill>
                  <a:srgbClr val="FFFFFF"/>
                </a:solidFill>
                <a:latin typeface="Rockwell Condensed"/>
              </a:defRPr>
            </a:lvl1pPr>
          </a:lstStyle>
          <a:p>
            <a:pPr algn="ctr">
              <a:lnSpc>
                <a:spcPct val="100000"/>
              </a:lnSpc>
              <a:buNone/>
            </a:pPr>
            <a:fld id="{D66C4761-A012-405F-B357-8B585312F51E}" type="slidenum">
              <a:rPr lang="en-US" sz="1400" b="1" strike="noStrike" spc="-1">
                <a:solidFill>
                  <a:srgbClr val="FFFFFF"/>
                </a:solidFill>
                <a:latin typeface="Rockwell Condensed"/>
              </a:rPr>
              <a:t>‹#›</a:t>
            </a:fld>
            <a:endParaRPr lang="en-US" sz="1400" b="0" strike="noStrike" spc="-1">
              <a:latin typeface="Times New Roman" panose="02020603050405020304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Rockwell"/>
              </a:rPr>
              <a:t>Для правки текста заглавия щёлкните мышью</a:t>
            </a: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1800" indent="-323850">
              <a:lnSpc>
                <a:spcPct val="90000"/>
              </a:lnSpc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Rockwell"/>
              </a:rPr>
              <a:t>Для правки структуры щёлкните мышью</a:t>
            </a:r>
          </a:p>
          <a:p>
            <a:pPr marL="864235" lvl="1" indent="-32385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Rockwell"/>
              </a:rPr>
              <a:t>Второй уровень структуры</a:t>
            </a:r>
          </a:p>
          <a:p>
            <a:pPr marL="1296035" lvl="2" indent="-28829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Rockwell"/>
              </a:rPr>
              <a:t>Третий уровень структуры</a:t>
            </a:r>
          </a:p>
          <a:p>
            <a:pPr marL="1727835" lvl="3" indent="-215900">
              <a:lnSpc>
                <a:spcPct val="90000"/>
              </a:lnSpc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Rockwell"/>
              </a:rPr>
              <a:t>Четвёртый уровень структуры</a:t>
            </a:r>
          </a:p>
          <a:p>
            <a:pPr marL="2160270" lvl="4" indent="-215900">
              <a:lnSpc>
                <a:spcPct val="90000"/>
              </a:lnSpc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Rockwell"/>
              </a:rPr>
              <a:t>Пятый уровень структуры</a:t>
            </a:r>
          </a:p>
          <a:p>
            <a:pPr marL="2592070" lvl="5" indent="-215900">
              <a:lnSpc>
                <a:spcPct val="90000"/>
              </a:lnSpc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Rockwell"/>
              </a:rPr>
              <a:t>Шестой уровень структуры</a:t>
            </a:r>
          </a:p>
          <a:p>
            <a:pPr marL="3023870" lvl="6" indent="-215900">
              <a:lnSpc>
                <a:spcPct val="90000"/>
              </a:lnSpc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Rockwel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Текстовое поле 190"/>
          <p:cNvSpPr txBox="1"/>
          <p:nvPr/>
        </p:nvSpPr>
        <p:spPr>
          <a:xfrm>
            <a:off x="192024" y="265176"/>
            <a:ext cx="11439144" cy="610819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buNone/>
            </a:pPr>
            <a:endParaRPr lang="ru-RU" sz="3600" b="1" strike="noStrike" spc="-1" dirty="0">
              <a:latin typeface="Times New Roman" panose="02020603050405020304"/>
            </a:endParaRPr>
          </a:p>
          <a:p>
            <a:pPr algn="ctr">
              <a:buNone/>
            </a:pPr>
            <a:endParaRPr lang="en-US" sz="3600" b="1" strike="noStrike" spc="-1" dirty="0">
              <a:latin typeface="Times New Roman" panose="02020603050405020304"/>
            </a:endParaRPr>
          </a:p>
          <a:p>
            <a:pPr algn="ctr">
              <a:buNone/>
            </a:pPr>
            <a:r>
              <a:rPr lang="ru-RU" sz="4000" b="1" spc="-1" dirty="0">
                <a:latin typeface="Times New Roman" panose="02020603050405020304"/>
              </a:rPr>
              <a:t>ПРОФЕССИОНАЛЬНОЕ </a:t>
            </a:r>
          </a:p>
          <a:p>
            <a:pPr algn="ctr">
              <a:buNone/>
            </a:pPr>
            <a:r>
              <a:rPr lang="ru-RU" sz="4000" b="1" spc="-1" dirty="0">
                <a:latin typeface="Times New Roman" panose="02020603050405020304"/>
              </a:rPr>
              <a:t>САМООПРЕДЕЛЕНИЕ </a:t>
            </a:r>
            <a:endParaRPr lang="en-US" sz="4000" b="1" strike="noStrike" spc="-1" dirty="0">
              <a:latin typeface="Times New Roman" panose="02020603050405020304"/>
            </a:endParaRPr>
          </a:p>
          <a:p>
            <a:pPr algn="ctr">
              <a:buNone/>
            </a:pPr>
            <a:endParaRPr lang="en-US" sz="2600" b="1" strike="noStrike" spc="-1" dirty="0">
              <a:latin typeface="Times New Roman" panose="02020603050405020304"/>
            </a:endParaRPr>
          </a:p>
          <a:p>
            <a:pPr algn="ctr">
              <a:buNone/>
            </a:pPr>
            <a:endParaRPr lang="en-US" sz="2600" b="1" strike="noStrike" spc="-1" dirty="0">
              <a:latin typeface="Times New Roman" panose="02020603050405020304"/>
            </a:endParaRPr>
          </a:p>
          <a:p>
            <a:pPr algn="ctr">
              <a:buNone/>
            </a:pPr>
            <a:endParaRPr lang="en-US" sz="2600" b="1" strike="noStrike" spc="-1" dirty="0">
              <a:latin typeface="Times New Roman" panose="02020603050405020304"/>
            </a:endParaRPr>
          </a:p>
          <a:p>
            <a:pPr algn="ctr">
              <a:buNone/>
            </a:pPr>
            <a:endParaRPr lang="en-US" sz="2600" b="1" strike="noStrike" spc="-1" dirty="0">
              <a:latin typeface="Times New Roman" panose="02020603050405020304"/>
            </a:endParaRPr>
          </a:p>
          <a:p>
            <a:pPr algn="r">
              <a:buNone/>
            </a:pPr>
            <a:r>
              <a:rPr lang="ru-RU" altLang="en-US" sz="2600" b="1" strike="noStrike" spc="-1" dirty="0">
                <a:latin typeface="Times New Roman" panose="02020603050405020304"/>
              </a:rPr>
              <a:t>Педагог-психолог</a:t>
            </a:r>
          </a:p>
          <a:p>
            <a:pPr algn="r">
              <a:buNone/>
            </a:pPr>
            <a:r>
              <a:rPr lang="ru-RU" altLang="en-US" sz="2600" b="1" strike="noStrike" spc="-1" dirty="0" err="1">
                <a:latin typeface="Times New Roman" panose="02020603050405020304"/>
              </a:rPr>
              <a:t>Гамова</a:t>
            </a:r>
            <a:r>
              <a:rPr lang="ru-RU" altLang="en-US" sz="2600" b="1" strike="noStrike" spc="-1" dirty="0">
                <a:latin typeface="Times New Roman" panose="02020603050405020304"/>
              </a:rPr>
              <a:t> Анастасия Викторовна</a:t>
            </a:r>
            <a:endParaRPr lang="en-US" sz="2600" b="1" strike="noStrike" spc="-1" dirty="0">
              <a:latin typeface="Times New Roman" panose="02020603050405020304"/>
            </a:endParaRPr>
          </a:p>
          <a:p>
            <a:pPr algn="ctr">
              <a:buNone/>
            </a:pPr>
            <a:endParaRPr lang="en-US" sz="2600" b="1" strike="noStrike" spc="-1" dirty="0">
              <a:latin typeface="Times New Roman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5256" y="2967334"/>
            <a:ext cx="1046988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– Схема оптимального выбора профессии</a:t>
            </a:r>
          </a:p>
          <a:p>
            <a:pPr algn="ctr"/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 ценностями и мотивами – 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2,3.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44" y="484633"/>
            <a:ext cx="5554428" cy="4195629"/>
          </a:xfrm>
          <a:prstGeom prst="rect">
            <a:avLst/>
          </a:prstGeom>
        </p:spPr>
      </p:pic>
      <p:pic>
        <p:nvPicPr>
          <p:cNvPr id="6" name="Рисунок 5" descr="https://mixnews.lv/wp-content/uploads/2023/12/20/2023-12-20-mixnews-fotoram.io5_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2" t="18799" r="2243" b="13904"/>
          <a:stretch/>
        </p:blipFill>
        <p:spPr bwMode="auto">
          <a:xfrm>
            <a:off x="9723120" y="4960636"/>
            <a:ext cx="2185416" cy="1688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6515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66C7A33-923B-B556-8C8D-D40911ADA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>
            <a:extLst>
              <a:ext uri="{FF2B5EF4-FFF2-40B4-BE49-F238E27FC236}">
                <a16:creationId xmlns:a16="http://schemas.microsoft.com/office/drawing/2014/main" xmlns="" id="{5177BA75-6057-A892-178A-E9E3E9F70A70}"/>
              </a:ext>
            </a:extLst>
          </p:cNvPr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80CA052-0305-485A-EB2B-DBEC0A5A5AD0}"/>
              </a:ext>
            </a:extLst>
          </p:cNvPr>
          <p:cNvSpPr txBox="1"/>
          <p:nvPr/>
        </p:nvSpPr>
        <p:spPr>
          <a:xfrm>
            <a:off x="582706" y="394447"/>
            <a:ext cx="1134931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Психогеометрический тест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Инструкция.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на пять фигур: круг, квадрат, треугольник, прямоугольник, зигзаг.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Выберите из них ту, в отношении которой Вы можете сказать: «Это – Я»! Постарайтесь почувствовать свою форму. Или выберите из фигур ту, которая первой привлекла Ваше внимание. Запишите ее название под №1. Теперь расположите оставшиеся четыре фигуры в порядке Вашего предпочтения, и запишите их названия под соответствующими номерами.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D0313A0-594F-4CC0-5F19-1930809E8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" y="3101302"/>
            <a:ext cx="10740466" cy="235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22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1792" y="128017"/>
            <a:ext cx="106436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 при выборе профессии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1.	Увлечение внешней или частной стороной профессии, без учета ее «минусов».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2.	Низкий уровень знаний мира профессий.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3.	Прямое следование советам, выбор профессии «за компанию».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4.	Недостаточное умение разбираться в своих способностях, склонностях, индивидуально-типологических особенностях.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5.	Низкая осознанность мотивов выбора.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6.	Незнание пути получения профессии.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7.	Перенос отношения к человеку – представителю профессии на отношение к самой профессии.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8.	Отождествление школьного учебного предмета с профессией.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9.	Отношение к профессии как к неизменному, игнорирование возможности роста квалификации, смены должностей.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10.	Устаревшие представления о характере труда. </a:t>
            </a:r>
          </a:p>
          <a:p>
            <a:pPr algn="just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Индивидуальная работа (самостоятельная!) </a:t>
            </a:r>
          </a:p>
          <a:p>
            <a:pPr algn="just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выявлению индивидуальных уязвимых позиций </a:t>
            </a:r>
          </a:p>
          <a:p>
            <a:pPr algn="just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выбора профессии – Приложение 4.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mixnews.lv/wp-content/uploads/2023/12/20/2023-12-20-mixnews-fotoram.io5_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2" t="18799" r="2243" b="13904"/>
          <a:stretch/>
        </p:blipFill>
        <p:spPr bwMode="auto">
          <a:xfrm>
            <a:off x="9189720" y="5010912"/>
            <a:ext cx="2185416" cy="1688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5491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6928" y="402337"/>
            <a:ext cx="108021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самоопределения старшеклассника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профессию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чему учиться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учреждение образования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условия поступления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альтернативные варианты («План А и план Б»)</a:t>
            </a:r>
          </a:p>
          <a:p>
            <a:pPr algn="ctr"/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самостоятельного рассмотрения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Приложение 5. 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 rot="5400000">
            <a:off x="5623333" y="1823823"/>
            <a:ext cx="722829" cy="219455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5618987" y="2924099"/>
            <a:ext cx="813816" cy="219455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5693474" y="3995381"/>
            <a:ext cx="664841" cy="219455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A968A4A-7B31-9D3A-7A7B-725E5BB83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0059" y="4809600"/>
            <a:ext cx="2085013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6928" y="402337"/>
            <a:ext cx="11058144" cy="2547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по профориентации</a:t>
            </a:r>
          </a:p>
          <a:p>
            <a:pPr algn="ctr"/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самостоятельного рассмотрения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Приложение 6.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mixnews.lv/wp-content/uploads/2023/12/20/2023-12-20-mixnews-fotoram.io5_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2" t="18799" r="2243" b="13904"/>
          <a:stretch/>
        </p:blipFill>
        <p:spPr bwMode="auto">
          <a:xfrm>
            <a:off x="9537192" y="484633"/>
            <a:ext cx="2087880" cy="1648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048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6928" y="402337"/>
            <a:ext cx="106984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</a:p>
          <a:p>
            <a:pPr algn="ctr"/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востребованных профессий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рынке труда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2023 год в Республике Беларусь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Продажи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(продавцы, консультанты, менеджеры по продажам, менеджеры по работе с клиентами).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(врачи, медицинские сестры, помощники врачей, фельдшеры).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технологии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(разработчики программного обеспечения, работа в системной интеграции, автоматизации технологических и бизнес-процессов предприятия, IT-консалтинг, работа по продвижению сайтов).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(водители и курьеры с категориями прав В, С, E). </a:t>
            </a:r>
          </a:p>
        </p:txBody>
      </p:sp>
      <p:pic>
        <p:nvPicPr>
          <p:cNvPr id="5" name="Picture 2" descr="Задумчивый смайлик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3" t="8230" r="11111" b="5761"/>
          <a:stretch/>
        </p:blipFill>
        <p:spPr bwMode="auto">
          <a:xfrm>
            <a:off x="9811512" y="402337"/>
            <a:ext cx="1709928" cy="184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2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6928" y="402337"/>
            <a:ext cx="114482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ТОП-10 популярных и престижных специальностей </a:t>
            </a:r>
          </a:p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поступлении в Республике Беларусь за 2023 год (квалификация/специальность)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(по направлениям).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Юрист/Правоведение.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Логист.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Психолог.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Программист/Программное обеспечение информационных технологий.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Маркетинг/Маркетолог.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	Туризм/Туризм и гостеприимство.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	Фармация.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	Операционная деятельность в логистике.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	Логопед/дефектолог.</a:t>
            </a:r>
          </a:p>
        </p:txBody>
      </p:sp>
      <p:pic>
        <p:nvPicPr>
          <p:cNvPr id="5" name="Picture 2" descr="Задумчивый смайлик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3" t="8230" r="11111" b="5761"/>
          <a:stretch/>
        </p:blipFill>
        <p:spPr bwMode="auto">
          <a:xfrm>
            <a:off x="10305288" y="402337"/>
            <a:ext cx="1709928" cy="184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54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2336" y="128016"/>
            <a:ext cx="11612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</a:p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профессии станут наиболее востребованными </a:t>
            </a:r>
          </a:p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3-5 лет?</a:t>
            </a:r>
          </a:p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IT-специалисты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информационные технологии развиваются со скоростью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света, и вряд ли настанет момент, когда цифровой мир перестанет существовать.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Дизайнеры, программисты, разработчики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специальности на любой вкус, которые уже сейчас являются высокооплачиваемыми.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специальности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 последнего времени еще раз указали нам на то, что здоровье – самая главная ценность всего человечества. Потребность в профессионалах медицины будет всегда. В скором времени появятся спрос на таких специалистов как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молекулярные диетологи, генетики-консультанты, клинические биоинформатики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Маркетологи.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наибольшую популярность набирают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интернет-маркетологи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благодаря активному развитию социальных сетей. 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Робототехники.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процессов, дроны, беспилотники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тренд сегодняшнего дня, который имеет отличные перспективы развития.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Саморазвитие, мотивация, стремление быть счастливым набирают огромную популярность. Все больше появляется тех, кто хочет познать себя, возможности своего мозга, чтобы стать более успешным в жизни.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Аналитики, финансисты.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заботятся о своем капитале, инвестируют, открывают счета, чтобы создать себе финансовую подушку, поэтому спрос на данных специалистов будет только расти.</a:t>
            </a:r>
          </a:p>
        </p:txBody>
      </p:sp>
      <p:pic>
        <p:nvPicPr>
          <p:cNvPr id="6" name="Picture 2" descr="Задумчивый смайлик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3" t="8230" r="11111" b="5761"/>
          <a:stretch/>
        </p:blipFill>
        <p:spPr bwMode="auto">
          <a:xfrm>
            <a:off x="10349036" y="54551"/>
            <a:ext cx="1709928" cy="184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51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749808" y="466344"/>
            <a:ext cx="10954512" cy="532308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данным сайта hh.ru: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каждый третий соискатель только частично удовлетворен полученной специальностью;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респондентов, имеющих 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образование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работает не по профилю. 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Из них:</a:t>
            </a:r>
          </a:p>
          <a:p>
            <a:pPr lvl="1"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	- 45% считают, что их профессия не поможет хорошо заработать;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- 30% не видят никаких карьерных перспектив;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25%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опрошенных поняли, что ошиблись с выбором специальности.</a:t>
            </a:r>
          </a:p>
          <a:p>
            <a:pPr marL="342900" indent="-342900" algn="just">
              <a:buFontTx/>
              <a:buChar char="-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Задумчивый смайлик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3" t="8230" r="11111" b="5761"/>
          <a:stretch/>
        </p:blipFill>
        <p:spPr bwMode="auto">
          <a:xfrm>
            <a:off x="9345168" y="164591"/>
            <a:ext cx="1952180" cy="210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91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770965" y="667512"/>
            <a:ext cx="10430435" cy="5815523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4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ориентация – </a:t>
            </a:r>
          </a:p>
          <a:p>
            <a:pPr algn="ctr"/>
            <a:r>
              <a:rPr lang="ru-RU" sz="4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всего лишь некоторый </a:t>
            </a:r>
            <a:r>
              <a:rPr lang="ru-RU" sz="4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вектор</a:t>
            </a:r>
            <a:r>
              <a:rPr lang="ru-RU" sz="4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 по карьере. 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Витчак, руководитель бизнес-практики </a:t>
            </a:r>
          </a:p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построению карьерной траектории, </a:t>
            </a:r>
          </a:p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и управлению людьми</a:t>
            </a:r>
          </a:p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Московской школы управления «Сколково»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Цель: определить, проработать свой «вектор 			движения по карьере».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Восклицательный Знак Images – Browse 209 Stock Photos, Vectors, and Video |  Adobe Stock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87" b="556"/>
          <a:stretch/>
        </p:blipFill>
        <p:spPr bwMode="auto">
          <a:xfrm>
            <a:off x="690283" y="3575273"/>
            <a:ext cx="1969366" cy="24780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301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649224" y="365760"/>
            <a:ext cx="10725912" cy="5446191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самоопределение</a:t>
            </a:r>
          </a:p>
          <a:p>
            <a:pPr algn="ctr"/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Профессия</a:t>
            </a:r>
          </a:p>
          <a:p>
            <a:pPr algn="ctr"/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Большой вопросительный знак Иллюстрация штока - иллюстрации насчитывающей  вопрос, идея: 3259045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5" r="15777" b="12305"/>
          <a:stretch/>
        </p:blipFill>
        <p:spPr bwMode="auto">
          <a:xfrm>
            <a:off x="9482328" y="365760"/>
            <a:ext cx="2130552" cy="2130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100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466344" y="484632"/>
            <a:ext cx="11301984" cy="5692412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самоопределение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самостоятельное,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осознанное построение,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и реализация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перспектив, предполагающих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профессии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получение профессионального образования 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себя в данной профессиональной деятельности.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Профессия –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 человека, (лат. «Я объявляю своим делом»).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Специальность –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занятий в рамках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профессии.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Изображение выглядит как текст, снимок экрана&#10;&#10;Автоматически созданное описание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0" t="47730" r="42020" b="3237"/>
          <a:stretch/>
        </p:blipFill>
        <p:spPr bwMode="auto">
          <a:xfrm>
            <a:off x="8572590" y="3557456"/>
            <a:ext cx="2973951" cy="2619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9426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954512" cy="5661635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по поиску работы ГородРабот.ру провел исследование, благодаря которому выяснилось,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люди выбирают себе профессию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48%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опрошенных сказали, что сами сделали свой выбор;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- 13% прислушались к совету родственников и близких;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- 18,2 % выбрали ту специальность, на которую смогли поступить бесплатно;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 2,8% респондентов просто решили учиться с кем-то «за компанию».</a:t>
            </a:r>
          </a:p>
        </p:txBody>
      </p:sp>
      <p:pic>
        <p:nvPicPr>
          <p:cNvPr id="4" name="Picture 2" descr="Задумчивый смайлик: векторные изображения и иллюстрации, которые можно  скачать бесплатно | Freepik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3" t="8230" r="11111" b="5761"/>
          <a:stretch/>
        </p:blipFill>
        <p:spPr bwMode="auto">
          <a:xfrm>
            <a:off x="9381744" y="256031"/>
            <a:ext cx="1865376" cy="200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52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512064" y="484632"/>
            <a:ext cx="10863072" cy="5630857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влияющие на выбор профессии: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	наличие определенных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и склонностей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	уровень развития необходимых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	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престижность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	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востребованность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	уровень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профессии;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	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родителей, друзей;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	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друзей, значимых людей;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      уровень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притязаний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– Приложение 1.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mixnews.lv/wp-content/uploads/2023/12/20/2023-12-20-mixnews-fotoram.io5_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2" t="18799" r="2243" b="13904"/>
          <a:stretch/>
        </p:blipFill>
        <p:spPr bwMode="auto">
          <a:xfrm>
            <a:off x="9189721" y="4160520"/>
            <a:ext cx="2185416" cy="1688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584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519997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Осознанный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выбор профессии учитывает: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личные устремления (ХОЧУ);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собственные возможности (МОГУ);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потребности общества в этой профессии в данный момент времени (НАДО).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этих 3 позиций складывается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ВЫБОРА ПРОФЕССИИ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11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Прямоугольник 1"/>
          <p:cNvSpPr/>
          <p:nvPr/>
        </p:nvSpPr>
        <p:spPr>
          <a:xfrm>
            <a:off x="822960" y="484632"/>
            <a:ext cx="10552176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150333"/>
            <a:ext cx="10680192" cy="696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679</TotalTime>
  <Words>160</Words>
  <Application>Microsoft Office PowerPoint</Application>
  <PresentationFormat>Широкоэкранный</PresentationFormat>
  <Paragraphs>164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DejaVu Sans</vt:lpstr>
      <vt:lpstr>Rockwell</vt:lpstr>
      <vt:lpstr>Rockwell Condensed</vt:lpstr>
      <vt:lpstr>Symbol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Базовые архетипические платформы и технология «Кембриджский замок»</dc:title>
  <dc:creator>пользователь Microsoft Office</dc:creator>
  <cp:lastModifiedBy>Admin</cp:lastModifiedBy>
  <cp:revision>460</cp:revision>
  <cp:lastPrinted>2022-01-13T12:01:00Z</cp:lastPrinted>
  <dcterms:created xsi:type="dcterms:W3CDTF">2018-02-05T19:48:00Z</dcterms:created>
  <dcterms:modified xsi:type="dcterms:W3CDTF">2024-12-09T08:07:22Z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29</vt:i4>
  </property>
  <property fmtid="{D5CDD505-2E9C-101B-9397-08002B2CF9AE}" pid="5" name="ICV">
    <vt:lpwstr>281A827A40804B1CAD72FD5CACE77FAE</vt:lpwstr>
  </property>
  <property fmtid="{D5CDD505-2E9C-101B-9397-08002B2CF9AE}" pid="6" name="KSOProductBuildVer">
    <vt:lpwstr>1049-11.2.0.11537</vt:lpwstr>
  </property>
</Properties>
</file>