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7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0E3BFEF-8191-46A4-890B-897137B71A30}" type="datetimeFigureOut">
              <a:rPr lang="ru-RU"/>
              <a:pPr>
                <a:defRPr/>
              </a:pPr>
              <a:t>06.10.2023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2504FD6-E683-4F88-A2A0-E7EB634A97A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9F16C73-BA31-44B9-BA34-B23C3B972667}" type="datetimeFigureOut">
              <a:rPr lang="ru-RU"/>
              <a:pPr>
                <a:defRPr/>
              </a:pPr>
              <a:t>06.10.2023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EBA65B7-5BC9-4E83-9DEC-AC1447E9C95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1D2BD19-DA04-4E9C-A593-043A2448BCB2}" type="datetimeFigureOut">
              <a:rPr lang="ru-RU"/>
              <a:pPr>
                <a:defRPr/>
              </a:pPr>
              <a:t>06.10.2023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F278332-669F-48C4-9FE6-72405E23E9C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ADF39D9-5194-4BC0-AF1B-11A5B8577234}" type="datetimeFigureOut">
              <a:rPr lang="ru-RU"/>
              <a:pPr>
                <a:defRPr/>
              </a:pPr>
              <a:t>06.10.2023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73C665B-BCFE-46FD-9344-F531B368A74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B6278B6-6825-41F2-862F-BD4E2E59FE21}" type="datetimeFigureOut">
              <a:rPr lang="ru-RU"/>
              <a:pPr>
                <a:defRPr/>
              </a:pPr>
              <a:t>06.10.2023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2DD8245-422C-4042-B2AA-FD64BD88CD5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928EDCE-1BBB-451A-A122-0BDB8706461D}" type="datetimeFigureOut">
              <a:rPr lang="ru-RU"/>
              <a:pPr>
                <a:defRPr/>
              </a:pPr>
              <a:t>06.10.2023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4F02DCF-4ACA-4200-88EA-F13D8D9B7C9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70430D7-4DE5-413C-8B41-EF5B9606524F}" type="datetimeFigureOut">
              <a:rPr lang="ru-RU"/>
              <a:pPr>
                <a:defRPr/>
              </a:pPr>
              <a:t>06.10.2023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F492A20-CC3D-4CC2-B62F-FB005F6C0E2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4EAA9FA-1B91-429E-93EA-C67E29442041}" type="datetimeFigureOut">
              <a:rPr lang="ru-RU"/>
              <a:pPr>
                <a:defRPr/>
              </a:pPr>
              <a:t>06.10.2023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69147F1-96FC-4680-9330-7690D18CBB6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58F14C8-E06D-47FC-84A8-A2ECC57FBF15}" type="datetimeFigureOut">
              <a:rPr lang="ru-RU"/>
              <a:pPr>
                <a:defRPr/>
              </a:pPr>
              <a:t>06.10.2023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9DAE09A-AD4B-4BDE-B025-39FF1718466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7C02C7F-FAC5-448B-B823-6F476D89A5E4}" type="datetimeFigureOut">
              <a:rPr lang="ru-RU"/>
              <a:pPr>
                <a:defRPr/>
              </a:pPr>
              <a:t>06.10.2023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788FAF9-FBB4-48F9-8509-858ED05A24D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5B4348D-27C2-4DB0-91FE-4C6B8545D030}" type="datetimeFigureOut">
              <a:rPr lang="ru-RU"/>
              <a:pPr>
                <a:defRPr/>
              </a:pPr>
              <a:t>06.10.2023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B58F70C-6C44-4D94-A791-B10356503F8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B9F722E-31A4-4C89-8DD4-94F2329C3001}" type="datetimeFigureOut">
              <a:rPr lang="ru-RU"/>
              <a:pPr>
                <a:defRPr/>
              </a:pPr>
              <a:t>06.10.2023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B51EB5A-64DD-47E0-BF95-B7C7949D180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acebook.com/NACBELARUS" TargetMode="External"/><Relationship Id="rId2" Type="http://schemas.openxmlformats.org/officeDocument/2006/relationships/hyperlink" Target="http://www.nacedu.by/"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instagram.com/ncu.b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1"/>
            <a:ext cx="8568952" cy="1800199"/>
          </a:xfrm>
        </p:spPr>
        <p:txBody>
          <a:bodyPr rtlCol="0">
            <a:noAutofit/>
          </a:bodyPr>
          <a:lstStyle/>
          <a:p>
            <a:pPr eaLnBrk="1" fontAlgn="auto" hangingPunct="1">
              <a:spcAft>
                <a:spcPts val="0"/>
              </a:spcAft>
              <a:defRPr/>
            </a:pPr>
            <a:r>
              <a:rPr lang="" sz="2800" b="1" dirty="0" smtClean="0">
                <a:solidFill>
                  <a:srgbClr val="000099"/>
                </a:solidFill>
                <a:effectLst>
                  <a:outerShdw blurRad="38100" dist="38100" dir="2700000" algn="tl">
                    <a:srgbClr val="000000"/>
                  </a:outerShdw>
                </a:effectLst>
                <a:latin typeface="Bookman Old Style" pitchFamily="18" charset="0"/>
              </a:rPr>
              <a:t/>
            </a:r>
            <a:br>
              <a:rPr lang="" sz="2800" b="1" dirty="0" smtClean="0">
                <a:solidFill>
                  <a:srgbClr val="000099"/>
                </a:solidFill>
                <a:effectLst>
                  <a:outerShdw blurRad="38100" dist="38100" dir="2700000" algn="tl">
                    <a:srgbClr val="000000"/>
                  </a:outerShdw>
                </a:effectLst>
                <a:latin typeface="Bookman Old Style" pitchFamily="18" charset="0"/>
              </a:rPr>
            </a:br>
            <a:r>
              <a:rPr lang="ru-RU" sz="2800" b="1" dirty="0" smtClean="0">
                <a:solidFill>
                  <a:srgbClr val="000099"/>
                </a:solidFill>
                <a:effectLst>
                  <a:outerShdw blurRad="38100" dist="38100" dir="2700000" algn="tl">
                    <a:srgbClr val="000000"/>
                  </a:outerShdw>
                </a:effectLst>
                <a:latin typeface="Bookman Old Style" pitchFamily="18" charset="0"/>
              </a:rPr>
              <a:t/>
            </a:r>
            <a:br>
              <a:rPr lang="ru-RU" sz="2800" b="1" dirty="0" smtClean="0">
                <a:solidFill>
                  <a:srgbClr val="000099"/>
                </a:solidFill>
                <a:effectLst>
                  <a:outerShdw blurRad="38100" dist="38100" dir="2700000" algn="tl">
                    <a:srgbClr val="000000"/>
                  </a:outerShdw>
                </a:effectLst>
                <a:latin typeface="Bookman Old Style" pitchFamily="18" charset="0"/>
              </a:rPr>
            </a:br>
            <a:r>
              <a:rPr lang="ru-RU" sz="2800" b="1" dirty="0" smtClean="0">
                <a:solidFill>
                  <a:srgbClr val="000099"/>
                </a:solidFill>
                <a:effectLst>
                  <a:outerShdw blurRad="38100" dist="38100" dir="2700000" algn="tl">
                    <a:srgbClr val="000000"/>
                  </a:outerShdw>
                </a:effectLst>
                <a:latin typeface="Bookman Old Style" pitchFamily="18" charset="0"/>
              </a:rPr>
              <a:t/>
            </a:r>
            <a:br>
              <a:rPr lang="ru-RU" sz="2800" b="1" dirty="0" smtClean="0">
                <a:solidFill>
                  <a:srgbClr val="000099"/>
                </a:solidFill>
                <a:effectLst>
                  <a:outerShdw blurRad="38100" dist="38100" dir="2700000" algn="tl">
                    <a:srgbClr val="000000"/>
                  </a:outerShdw>
                </a:effectLst>
                <a:latin typeface="Bookman Old Style" pitchFamily="18" charset="0"/>
              </a:rPr>
            </a:br>
            <a:r>
              <a:rPr lang="ru-RU" sz="2800" b="1" dirty="0" smtClean="0">
                <a:solidFill>
                  <a:srgbClr val="000099"/>
                </a:solidFill>
                <a:effectLst>
                  <a:outerShdw blurRad="38100" dist="38100" dir="2700000" algn="tl">
                    <a:srgbClr val="000000"/>
                  </a:outerShdw>
                </a:effectLst>
                <a:latin typeface="Bookman Old Style" pitchFamily="18" charset="0"/>
              </a:rPr>
              <a:t/>
            </a:r>
            <a:br>
              <a:rPr lang="ru-RU" sz="2800" b="1" dirty="0" smtClean="0">
                <a:solidFill>
                  <a:srgbClr val="000099"/>
                </a:solidFill>
                <a:effectLst>
                  <a:outerShdw blurRad="38100" dist="38100" dir="2700000" algn="tl">
                    <a:srgbClr val="000000"/>
                  </a:outerShdw>
                </a:effectLst>
                <a:latin typeface="Bookman Old Style" pitchFamily="18" charset="0"/>
              </a:rPr>
            </a:br>
            <a:endParaRPr lang="ru-RU"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ahoma" panose="020B0604030504040204" pitchFamily="34" charset="0"/>
              <a:ea typeface="Tahoma" panose="020B0604030504040204" pitchFamily="34" charset="0"/>
              <a:cs typeface="Tahoma" panose="020B0604030504040204" pitchFamily="34" charset="0"/>
            </a:endParaRPr>
          </a:p>
        </p:txBody>
      </p:sp>
      <p:sp>
        <p:nvSpPr>
          <p:cNvPr id="13315" name="Прямоугольник 5"/>
          <p:cNvSpPr>
            <a:spLocks noChangeArrowheads="1"/>
          </p:cNvSpPr>
          <p:nvPr/>
        </p:nvSpPr>
        <p:spPr bwMode="auto">
          <a:xfrm>
            <a:off x="1116013" y="836612"/>
            <a:ext cx="7200900" cy="892552"/>
          </a:xfrm>
          <a:prstGeom prst="rect">
            <a:avLst/>
          </a:prstGeom>
          <a:noFill/>
          <a:ln w="9525">
            <a:noFill/>
            <a:miter lim="800000"/>
            <a:headEnd/>
            <a:tailEnd/>
          </a:ln>
        </p:spPr>
        <p:txBody>
          <a:bodyPr wrap="square">
            <a:spAutoFit/>
          </a:bodyPr>
          <a:lstStyle/>
          <a:p>
            <a:pPr algn="ctr"/>
            <a:r>
              <a:rPr lang="ru-RU" sz="1600" b="1" dirty="0" smtClean="0">
                <a:solidFill>
                  <a:srgbClr val="C00000"/>
                </a:solidFill>
                <a:cs typeface="Arial" charset="0"/>
              </a:rPr>
              <a:t> </a:t>
            </a:r>
            <a:r>
              <a:rPr lang="ru-RU" altLang="ru-RU" sz="1600" b="1" dirty="0">
                <a:solidFill>
                  <a:srgbClr val="993366"/>
                </a:solidFill>
                <a:latin typeface="Arial" panose="020B0604020202020204" pitchFamily="34" charset="0"/>
              </a:rPr>
              <a:t>Программа подготовки кандидатов в усыновители (</a:t>
            </a:r>
            <a:r>
              <a:rPr lang="ru-RU" altLang="ru-RU" sz="1600" b="1" dirty="0" err="1">
                <a:solidFill>
                  <a:srgbClr val="993366"/>
                </a:solidFill>
                <a:latin typeface="Arial" panose="020B0604020202020204" pitchFamily="34" charset="0"/>
              </a:rPr>
              <a:t>удочерители</a:t>
            </a:r>
            <a:r>
              <a:rPr lang="ru-RU" altLang="ru-RU" sz="1600" b="1" dirty="0" smtClean="0">
                <a:solidFill>
                  <a:srgbClr val="993366"/>
                </a:solidFill>
                <a:latin typeface="Arial" panose="020B0604020202020204" pitchFamily="34" charset="0"/>
              </a:rPr>
              <a:t>)</a:t>
            </a:r>
          </a:p>
          <a:p>
            <a:pPr algn="ctr"/>
            <a:endParaRPr lang="ru-RU" altLang="ru-RU" sz="1600" b="1" dirty="0">
              <a:solidFill>
                <a:srgbClr val="993366"/>
              </a:solidFill>
              <a:latin typeface="Arial" panose="020B0604020202020204" pitchFamily="34" charset="0"/>
            </a:endParaRPr>
          </a:p>
          <a:p>
            <a:pPr algn="ctr"/>
            <a:r>
              <a:rPr lang="ru-RU" altLang="ru-RU" sz="2000" b="1" dirty="0" smtClean="0">
                <a:solidFill>
                  <a:srgbClr val="0070C0"/>
                </a:solidFill>
                <a:latin typeface="Arial" panose="020B0604020202020204" pitchFamily="34" charset="0"/>
              </a:rPr>
              <a:t> Тема 8. </a:t>
            </a:r>
            <a:r>
              <a:rPr lang="ru-RU" sz="2000" b="1" dirty="0" smtClean="0">
                <a:solidFill>
                  <a:srgbClr val="0070C0"/>
                </a:solidFill>
                <a:cs typeface="Arial" charset="0"/>
              </a:rPr>
              <a:t>Тайна </a:t>
            </a:r>
            <a:r>
              <a:rPr lang="ru-RU" sz="2000" b="1" dirty="0">
                <a:solidFill>
                  <a:srgbClr val="0070C0"/>
                </a:solidFill>
                <a:cs typeface="Arial" charset="0"/>
              </a:rPr>
              <a:t>усыновления</a:t>
            </a:r>
          </a:p>
        </p:txBody>
      </p:sp>
      <p:pic>
        <p:nvPicPr>
          <p:cNvPr id="5" name="Рисунок 4"/>
          <p:cNvPicPr/>
          <p:nvPr/>
        </p:nvPicPr>
        <p:blipFill>
          <a:blip r:embed="rId2">
            <a:extLst>
              <a:ext uri="{28A0092B-C50C-407E-A947-70E740481C1C}">
                <a14:useLocalDpi xmlns:a14="http://schemas.microsoft.com/office/drawing/2010/main" val="0"/>
              </a:ext>
            </a:extLst>
          </a:blip>
          <a:stretch>
            <a:fillRect/>
          </a:stretch>
        </p:blipFill>
        <p:spPr>
          <a:xfrm>
            <a:off x="1835696" y="2132856"/>
            <a:ext cx="5616624" cy="34563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eaLnBrk="1" hangingPunct="1"/>
            <a:r>
              <a:rPr lang="ru-RU" sz="2400" b="1" smtClean="0">
                <a:solidFill>
                  <a:schemeClr val="accent2"/>
                </a:solidFill>
                <a:latin typeface="Arial" charset="0"/>
              </a:rPr>
              <a:t>В каком же возрасте лучше говорить с ребенком об усыновлении?</a:t>
            </a:r>
          </a:p>
        </p:txBody>
      </p:sp>
      <p:sp>
        <p:nvSpPr>
          <p:cNvPr id="22530" name="Rectangle 3"/>
          <p:cNvSpPr>
            <a:spLocks noGrp="1"/>
          </p:cNvSpPr>
          <p:nvPr>
            <p:ph type="body" idx="1"/>
          </p:nvPr>
        </p:nvSpPr>
        <p:spPr/>
        <p:txBody>
          <a:bodyPr/>
          <a:lstStyle/>
          <a:p>
            <a:pPr algn="ctr" eaLnBrk="1" hangingPunct="1">
              <a:buFont typeface="Arial" charset="0"/>
              <a:buNone/>
            </a:pPr>
            <a:r>
              <a:rPr lang="ru-RU" sz="2400" b="1" dirty="0" smtClean="0">
                <a:solidFill>
                  <a:schemeClr val="accent2"/>
                </a:solidFill>
                <a:latin typeface="Arial" charset="0"/>
              </a:rPr>
              <a:t>Дошкольники (от 3 до 6-7 лет)</a:t>
            </a:r>
          </a:p>
          <a:p>
            <a:pPr algn="just" eaLnBrk="1" hangingPunct="1">
              <a:buFont typeface="Arial" charset="0"/>
              <a:buNone/>
            </a:pPr>
            <a:r>
              <a:rPr lang="ru-RU" sz="2400" dirty="0" smtClean="0">
                <a:latin typeface="Arial" charset="0"/>
              </a:rPr>
              <a:t>    Дети дошкольного возраста задают очень много вопросов, и это может в значительной степени облегчить приемным родителям рассказ о происхождении ребенка. На вопросы детей этого возраста следует отвечать конкретно и в том объеме, понимание которого доступно ребенку. Не пытайтесь объяснить ему, как он оказался в детском доме, с точки зрения глобальных проблем: войны, бедности и т. д.</a:t>
            </a:r>
          </a:p>
          <a:p>
            <a:pPr eaLnBrk="1" hangingPunct="1">
              <a:buFont typeface="Arial" charset="0"/>
              <a:buNone/>
            </a:pPr>
            <a:endParaRPr lang="ru-RU" sz="2400" b="1" dirty="0" smtClean="0">
              <a:solidFill>
                <a:schemeClr val="accent2"/>
              </a:solidFill>
              <a:latin typeface="Arial" charset="0"/>
            </a:endParaRPr>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a:off x="7740352" y="6158064"/>
            <a:ext cx="1151890" cy="54483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ru-RU" sz="2400" b="1" smtClean="0">
                <a:solidFill>
                  <a:schemeClr val="accent2"/>
                </a:solidFill>
                <a:latin typeface="Arial" charset="0"/>
              </a:rPr>
              <a:t>В каком же возрасте лучше говорить с ребенком об усыновлении?</a:t>
            </a:r>
          </a:p>
        </p:txBody>
      </p:sp>
      <p:sp>
        <p:nvSpPr>
          <p:cNvPr id="23554" name="Rectangle 3"/>
          <p:cNvSpPr>
            <a:spLocks noGrp="1"/>
          </p:cNvSpPr>
          <p:nvPr>
            <p:ph type="body" idx="1"/>
          </p:nvPr>
        </p:nvSpPr>
        <p:spPr/>
        <p:txBody>
          <a:bodyPr/>
          <a:lstStyle/>
          <a:p>
            <a:pPr algn="ctr" eaLnBrk="1" hangingPunct="1">
              <a:buFont typeface="Arial" charset="0"/>
              <a:buNone/>
            </a:pPr>
            <a:r>
              <a:rPr lang="ru-RU" sz="2400" b="1" dirty="0" smtClean="0">
                <a:solidFill>
                  <a:schemeClr val="accent2"/>
                </a:solidFill>
                <a:latin typeface="Arial" charset="0"/>
              </a:rPr>
              <a:t>Дошкольники (от 3 до 6-7 лет)</a:t>
            </a:r>
          </a:p>
          <a:p>
            <a:pPr algn="just" eaLnBrk="1" hangingPunct="1">
              <a:buFont typeface="Arial" charset="0"/>
              <a:buNone/>
            </a:pPr>
            <a:r>
              <a:rPr lang="ru-RU" sz="2000" dirty="0" smtClean="0">
                <a:latin typeface="Arial" charset="0"/>
              </a:rPr>
              <a:t>    Не стоит обольщаться, считая, что вам придется рассказать эту историю только однажды. В этом возрасте детям очень важно послушать одно и то же несколько раз. Возможно даже, что история появления ребенка в семье какое-то время будет его любимой сказкой на ночь. Очень важно в своем рассказе соблюсти баланс между реалистичностью истории и стремлением сделать ее позитивной  </a:t>
            </a:r>
          </a:p>
        </p:txBody>
      </p:sp>
      <p:pic>
        <p:nvPicPr>
          <p:cNvPr id="23555" name="Picture 4" descr="mama_chitaet_s_rebenkom"/>
          <p:cNvPicPr>
            <a:picLocks noChangeAspect="1" noChangeArrowheads="1"/>
          </p:cNvPicPr>
          <p:nvPr/>
        </p:nvPicPr>
        <p:blipFill>
          <a:blip r:embed="rId2" cstate="print"/>
          <a:srcRect/>
          <a:stretch>
            <a:fillRect/>
          </a:stretch>
        </p:blipFill>
        <p:spPr bwMode="auto">
          <a:xfrm>
            <a:off x="4931618" y="4268014"/>
            <a:ext cx="2952750" cy="2303463"/>
          </a:xfrm>
          <a:prstGeom prst="rect">
            <a:avLst/>
          </a:prstGeom>
          <a:noFill/>
          <a:ln w="9525">
            <a:noFill/>
            <a:miter lim="800000"/>
            <a:headEnd/>
            <a:tailEnd/>
          </a:ln>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884368" y="6299062"/>
            <a:ext cx="1151890" cy="5448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ru-RU" sz="2400" b="1" smtClean="0">
                <a:solidFill>
                  <a:schemeClr val="accent2"/>
                </a:solidFill>
                <a:latin typeface="Arial" charset="0"/>
              </a:rPr>
              <a:t>В каком же возрасте лучше говорить с ребенком об усыновлении?</a:t>
            </a:r>
          </a:p>
        </p:txBody>
      </p:sp>
      <p:sp>
        <p:nvSpPr>
          <p:cNvPr id="24578" name="Rectangle 3"/>
          <p:cNvSpPr>
            <a:spLocks noGrp="1"/>
          </p:cNvSpPr>
          <p:nvPr>
            <p:ph type="body" idx="1"/>
          </p:nvPr>
        </p:nvSpPr>
        <p:spPr/>
        <p:txBody>
          <a:bodyPr/>
          <a:lstStyle/>
          <a:p>
            <a:pPr algn="ctr" eaLnBrk="1" hangingPunct="1">
              <a:lnSpc>
                <a:spcPct val="80000"/>
              </a:lnSpc>
              <a:buFont typeface="Arial" charset="0"/>
              <a:buNone/>
            </a:pPr>
            <a:r>
              <a:rPr lang="ru-RU" sz="2400" b="1" dirty="0" smtClean="0">
                <a:solidFill>
                  <a:schemeClr val="accent2"/>
                </a:solidFill>
                <a:latin typeface="Arial" charset="0"/>
              </a:rPr>
              <a:t>Младшие подростки (от 6-7  до 12 лет)</a:t>
            </a:r>
          </a:p>
          <a:p>
            <a:pPr eaLnBrk="1" hangingPunct="1">
              <a:lnSpc>
                <a:spcPct val="80000"/>
              </a:lnSpc>
              <a:buFont typeface="Arial" charset="0"/>
              <a:buNone/>
            </a:pPr>
            <a:endParaRPr lang="ru-RU" sz="2000" dirty="0" smtClean="0"/>
          </a:p>
          <a:p>
            <a:pPr algn="just" eaLnBrk="1" hangingPunct="1">
              <a:lnSpc>
                <a:spcPct val="80000"/>
              </a:lnSpc>
              <a:buFont typeface="Arial" charset="0"/>
              <a:buNone/>
            </a:pPr>
            <a:r>
              <a:rPr lang="ru-RU" sz="2000" dirty="0" smtClean="0">
                <a:latin typeface="Arial" charset="0"/>
              </a:rPr>
              <a:t>Определяющим моментом для этого возраста является тот факт, что ребенок уже в достаточной мере способен осознать свою историю. На этой стадии развития он начинает понимать, что от него отказались биологические родители, что он потерял их. С другой стороны, для детей этого возраста очень важны правила, чувство справедливости, поэтому им бывает необходимо совместить чувства, которые они испытывают к биологическим родителям и к приемным. Надо учитывать, что даже если ребенок этого возраста и не говорит о своем происхождении, своей биологической семье, не задает вопросов, то это отнюдь не означает, что эта тема его не интересует. </a:t>
            </a:r>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a:off x="7812360" y="6149680"/>
            <a:ext cx="1151890" cy="54483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ru-RU" sz="2400" b="1" smtClean="0">
                <a:solidFill>
                  <a:schemeClr val="accent2"/>
                </a:solidFill>
                <a:latin typeface="Arial" charset="0"/>
              </a:rPr>
              <a:t>В каком же возрасте лучше говорить с ребенком об усыновлении?</a:t>
            </a:r>
          </a:p>
        </p:txBody>
      </p:sp>
      <p:sp>
        <p:nvSpPr>
          <p:cNvPr id="25602" name="Rectangle 3"/>
          <p:cNvSpPr>
            <a:spLocks noGrp="1"/>
          </p:cNvSpPr>
          <p:nvPr>
            <p:ph type="body" idx="1"/>
          </p:nvPr>
        </p:nvSpPr>
        <p:spPr/>
        <p:txBody>
          <a:bodyPr/>
          <a:lstStyle/>
          <a:p>
            <a:pPr algn="ctr" eaLnBrk="1" hangingPunct="1">
              <a:buFont typeface="Arial" charset="0"/>
              <a:buNone/>
            </a:pPr>
            <a:r>
              <a:rPr lang="ru-RU" sz="2400" b="1" dirty="0" smtClean="0">
                <a:solidFill>
                  <a:schemeClr val="accent2"/>
                </a:solidFill>
                <a:latin typeface="Arial" charset="0"/>
              </a:rPr>
              <a:t>Подростки</a:t>
            </a:r>
          </a:p>
          <a:p>
            <a:pPr algn="just" eaLnBrk="1" hangingPunct="1">
              <a:buFont typeface="Arial" charset="0"/>
              <a:buNone/>
            </a:pPr>
            <a:r>
              <a:rPr lang="ru-RU" sz="2000" dirty="0" smtClean="0">
                <a:latin typeface="Arial" charset="0"/>
              </a:rPr>
              <a:t>Ребенок, узнавший о том, что он не родной, в подростковом возрасте оказывается в сложной ситуации: он не может построить свою идентичность ни на истории своей жизни, которую он помнит, ни на истории принявшей его семьи. Это происходит из-за того, что подростковый максимализм не дает ребенку одновременно признать и факт своего происхождения, и историю своей жизни в семье усыновителей.  </a:t>
            </a:r>
          </a:p>
        </p:txBody>
      </p:sp>
      <p:pic>
        <p:nvPicPr>
          <p:cNvPr id="25603" name="Picture 4" descr="28105834"/>
          <p:cNvPicPr>
            <a:picLocks noChangeAspect="1" noChangeArrowheads="1"/>
          </p:cNvPicPr>
          <p:nvPr/>
        </p:nvPicPr>
        <p:blipFill>
          <a:blip r:embed="rId2" cstate="print"/>
          <a:srcRect/>
          <a:stretch>
            <a:fillRect/>
          </a:stretch>
        </p:blipFill>
        <p:spPr bwMode="auto">
          <a:xfrm>
            <a:off x="3059113" y="4292600"/>
            <a:ext cx="3600450" cy="2089150"/>
          </a:xfrm>
          <a:prstGeom prst="rect">
            <a:avLst/>
          </a:prstGeom>
          <a:noFill/>
          <a:ln w="9525">
            <a:noFill/>
            <a:miter lim="800000"/>
            <a:headEnd/>
            <a:tailEnd/>
          </a:ln>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812360" y="6144210"/>
            <a:ext cx="1151890" cy="54483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pPr eaLnBrk="1" hangingPunct="1"/>
            <a:r>
              <a:rPr lang="ru-RU" sz="2400" b="1" smtClean="0">
                <a:solidFill>
                  <a:schemeClr val="accent2"/>
                </a:solidFill>
                <a:latin typeface="Arial" charset="0"/>
              </a:rPr>
              <a:t>В каком же возрасте лучше говорить с ребенком об усыновлении?</a:t>
            </a:r>
          </a:p>
        </p:txBody>
      </p:sp>
      <p:sp>
        <p:nvSpPr>
          <p:cNvPr id="26626" name="Rectangle 3"/>
          <p:cNvSpPr>
            <a:spLocks noGrp="1"/>
          </p:cNvSpPr>
          <p:nvPr>
            <p:ph type="body" idx="1"/>
          </p:nvPr>
        </p:nvSpPr>
        <p:spPr/>
        <p:txBody>
          <a:bodyPr/>
          <a:lstStyle/>
          <a:p>
            <a:pPr algn="ctr" eaLnBrk="1" hangingPunct="1">
              <a:buFont typeface="Arial" charset="0"/>
              <a:buNone/>
            </a:pPr>
            <a:r>
              <a:rPr lang="ru-RU" sz="2400" b="1" dirty="0" smtClean="0">
                <a:solidFill>
                  <a:schemeClr val="accent2"/>
                </a:solidFill>
                <a:latin typeface="Arial" charset="0"/>
              </a:rPr>
              <a:t>Подростки</a:t>
            </a:r>
          </a:p>
          <a:p>
            <a:pPr algn="just" eaLnBrk="1" hangingPunct="1">
              <a:buFont typeface="Arial" charset="0"/>
              <a:buNone/>
            </a:pPr>
            <a:r>
              <a:rPr lang="ru-RU" sz="2000" dirty="0" smtClean="0">
                <a:latin typeface="Arial" charset="0"/>
              </a:rPr>
              <a:t>Из-за описанных выше особенностей подростковой психологии ребенок в этом возрасте может начать искать биологическую семью. Не стоит инициировать эти поиски самим – важно, чтобы эта инициатива исходила от ребенка. Это связано прежде всего с тем, что повзрослевший подросток должен быть морально готов к тому, что его поиски могу привести к неприятным последствиям: его биологические родители могут не захотеть принять неожиданно появившегося сына или дочь, еще раз отказаться от них.</a:t>
            </a:r>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a:off x="7884368" y="6135826"/>
            <a:ext cx="1151890" cy="5448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pPr eaLnBrk="1" hangingPunct="1"/>
            <a:r>
              <a:rPr lang="ru-RU" sz="2400" b="1" smtClean="0">
                <a:solidFill>
                  <a:schemeClr val="accent2"/>
                </a:solidFill>
                <a:latin typeface="Arial" charset="0"/>
              </a:rPr>
              <a:t>Сказкотерапия и тайна усыновления</a:t>
            </a:r>
          </a:p>
        </p:txBody>
      </p:sp>
      <p:sp>
        <p:nvSpPr>
          <p:cNvPr id="27650" name="Rectangle 3"/>
          <p:cNvSpPr>
            <a:spLocks noGrp="1"/>
          </p:cNvSpPr>
          <p:nvPr>
            <p:ph type="body" idx="1"/>
          </p:nvPr>
        </p:nvSpPr>
        <p:spPr/>
        <p:txBody>
          <a:bodyPr/>
          <a:lstStyle/>
          <a:p>
            <a:pPr eaLnBrk="1" hangingPunct="1">
              <a:buFont typeface="Arial" charset="0"/>
              <a:buNone/>
            </a:pPr>
            <a:r>
              <a:rPr lang="ru-RU" sz="2800" smtClean="0">
                <a:latin typeface="Arial" charset="0"/>
              </a:rPr>
              <a:t>«Мама для мамонтенка»</a:t>
            </a:r>
          </a:p>
          <a:p>
            <a:pPr eaLnBrk="1" hangingPunct="1">
              <a:buFont typeface="Arial" charset="0"/>
              <a:buNone/>
            </a:pPr>
            <a:r>
              <a:rPr lang="ru-RU" sz="2800" smtClean="0">
                <a:latin typeface="Arial" charset="0"/>
              </a:rPr>
              <a:t>«Слон Хортон высиживает яйцо»</a:t>
            </a:r>
          </a:p>
          <a:p>
            <a:pPr eaLnBrk="1" hangingPunct="1">
              <a:buFont typeface="Arial" charset="0"/>
              <a:buNone/>
            </a:pPr>
            <a:r>
              <a:rPr lang="ru-RU" sz="2800" smtClean="0">
                <a:latin typeface="Arial" charset="0"/>
              </a:rPr>
              <a:t>«У Солнца»</a:t>
            </a:r>
          </a:p>
          <a:p>
            <a:pPr eaLnBrk="1" hangingPunct="1">
              <a:buFont typeface="Arial" charset="0"/>
              <a:buNone/>
            </a:pPr>
            <a:r>
              <a:rPr lang="ru-RU" sz="2800" smtClean="0">
                <a:latin typeface="Arial" charset="0"/>
              </a:rPr>
              <a:t>«Птица-Найденыш» </a:t>
            </a:r>
          </a:p>
          <a:p>
            <a:pPr eaLnBrk="1" hangingPunct="1">
              <a:buFont typeface="Arial" charset="0"/>
              <a:buNone/>
            </a:pPr>
            <a:r>
              <a:rPr lang="ru-RU" sz="2800" smtClean="0">
                <a:latin typeface="Arial" charset="0"/>
              </a:rPr>
              <a:t>«Мышка и Мышутка»</a:t>
            </a:r>
          </a:p>
          <a:p>
            <a:pPr eaLnBrk="1" hangingPunct="1">
              <a:buFont typeface="Arial" charset="0"/>
              <a:buNone/>
            </a:pPr>
            <a:r>
              <a:rPr lang="ru-RU" sz="2800" smtClean="0">
                <a:latin typeface="Arial" charset="0"/>
              </a:rPr>
              <a:t>«Ничей»</a:t>
            </a:r>
          </a:p>
          <a:p>
            <a:pPr eaLnBrk="1" hangingPunct="1">
              <a:buFont typeface="Arial" charset="0"/>
              <a:buNone/>
            </a:pPr>
            <a:r>
              <a:rPr lang="ru-RU" sz="2800" smtClean="0">
                <a:latin typeface="Arial" charset="0"/>
              </a:rPr>
              <a:t>«Надо ли собаке кукарекать?»</a:t>
            </a:r>
          </a:p>
        </p:txBody>
      </p:sp>
      <p:pic>
        <p:nvPicPr>
          <p:cNvPr id="27651" name="Picture 4" descr="teremok"/>
          <p:cNvPicPr>
            <a:picLocks noChangeAspect="1" noChangeArrowheads="1"/>
          </p:cNvPicPr>
          <p:nvPr/>
        </p:nvPicPr>
        <p:blipFill>
          <a:blip r:embed="rId2" cstate="print"/>
          <a:srcRect/>
          <a:stretch>
            <a:fillRect/>
          </a:stretch>
        </p:blipFill>
        <p:spPr bwMode="auto">
          <a:xfrm>
            <a:off x="5651500" y="2781300"/>
            <a:ext cx="3178175" cy="2327275"/>
          </a:xfrm>
          <a:prstGeom prst="rect">
            <a:avLst/>
          </a:prstGeom>
          <a:noFill/>
          <a:ln w="9525">
            <a:noFill/>
            <a:miter lim="800000"/>
            <a:headEnd/>
            <a:tailEnd/>
          </a:ln>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812360" y="6199822"/>
            <a:ext cx="1151890" cy="54483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r>
              <a:rPr lang="ru-RU" sz="2400" b="1" smtClean="0">
                <a:solidFill>
                  <a:schemeClr val="accent2"/>
                </a:solidFill>
                <a:latin typeface="Arial" charset="0"/>
              </a:rPr>
              <a:t>Практическое упражнение </a:t>
            </a:r>
            <a:br>
              <a:rPr lang="ru-RU" sz="2400" b="1" smtClean="0">
                <a:solidFill>
                  <a:schemeClr val="accent2"/>
                </a:solidFill>
                <a:latin typeface="Arial" charset="0"/>
              </a:rPr>
            </a:br>
            <a:r>
              <a:rPr lang="ru-RU" sz="2400" b="1" smtClean="0">
                <a:solidFill>
                  <a:schemeClr val="accent2"/>
                </a:solidFill>
                <a:latin typeface="Arial" charset="0"/>
              </a:rPr>
              <a:t>«Составление сказки»</a:t>
            </a:r>
          </a:p>
        </p:txBody>
      </p:sp>
      <p:sp>
        <p:nvSpPr>
          <p:cNvPr id="28674" name="Rectangle 3"/>
          <p:cNvSpPr>
            <a:spLocks noGrp="1"/>
          </p:cNvSpPr>
          <p:nvPr>
            <p:ph type="body" idx="1"/>
          </p:nvPr>
        </p:nvSpPr>
        <p:spPr/>
        <p:txBody>
          <a:bodyPr/>
          <a:lstStyle/>
          <a:p>
            <a:pPr algn="ctr">
              <a:buFont typeface="Arial" charset="0"/>
              <a:buNone/>
            </a:pPr>
            <a:r>
              <a:rPr lang="ru-RU" sz="2400" smtClean="0">
                <a:solidFill>
                  <a:schemeClr val="accent2"/>
                </a:solidFill>
                <a:latin typeface="Arial" charset="0"/>
              </a:rPr>
              <a:t>Слушатели составляют сказку для ребенка-дошкольника, которая поможет ему постепенно принять факт усыновления</a:t>
            </a:r>
          </a:p>
          <a:p>
            <a:pPr algn="ctr">
              <a:buFont typeface="Arial" charset="0"/>
              <a:buNone/>
            </a:pPr>
            <a:endParaRPr lang="ru-RU" sz="2400" smtClean="0">
              <a:solidFill>
                <a:schemeClr val="accent2"/>
              </a:solidFill>
              <a:latin typeface="Arial" charset="0"/>
            </a:endParaRPr>
          </a:p>
        </p:txBody>
      </p:sp>
      <p:pic>
        <p:nvPicPr>
          <p:cNvPr id="28675" name="Picture 4" descr="papa-karlo-iz-multika-quotpriklyucheniya-buratinoquot"/>
          <p:cNvPicPr>
            <a:picLocks noChangeAspect="1" noChangeArrowheads="1"/>
          </p:cNvPicPr>
          <p:nvPr/>
        </p:nvPicPr>
        <p:blipFill>
          <a:blip r:embed="rId2" cstate="print"/>
          <a:srcRect/>
          <a:stretch>
            <a:fillRect/>
          </a:stretch>
        </p:blipFill>
        <p:spPr bwMode="auto">
          <a:xfrm>
            <a:off x="3132138" y="2997200"/>
            <a:ext cx="2808287" cy="3384550"/>
          </a:xfrm>
          <a:prstGeom prst="rect">
            <a:avLst/>
          </a:prstGeom>
          <a:noFill/>
          <a:ln w="9525">
            <a:noFill/>
            <a:miter lim="800000"/>
            <a:headEnd/>
            <a:tailEnd/>
          </a:ln>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812360" y="6126163"/>
            <a:ext cx="1151890" cy="5448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ru-RU" sz="2800" b="1" smtClean="0">
                <a:solidFill>
                  <a:schemeClr val="accent2"/>
                </a:solidFill>
                <a:latin typeface="Arial" charset="0"/>
              </a:rPr>
              <a:t>Форумы и группы поддержки усыновителей</a:t>
            </a:r>
          </a:p>
        </p:txBody>
      </p:sp>
      <p:sp>
        <p:nvSpPr>
          <p:cNvPr id="29699" name="Rectangle 3"/>
          <p:cNvSpPr>
            <a:spLocks noGrp="1"/>
          </p:cNvSpPr>
          <p:nvPr>
            <p:ph type="body" idx="1"/>
          </p:nvPr>
        </p:nvSpPr>
        <p:spPr/>
        <p:txBody>
          <a:bodyPr/>
          <a:lstStyle/>
          <a:p>
            <a:pPr>
              <a:buFont typeface="Arial" charset="0"/>
              <a:buNone/>
            </a:pPr>
            <a:r>
              <a:rPr lang="en-US" dirty="0" smtClean="0">
                <a:hlinkClick r:id="rId2"/>
              </a:rPr>
              <a:t>www.nacedu.by</a:t>
            </a:r>
            <a:endParaRPr lang="en-US" dirty="0" smtClean="0"/>
          </a:p>
          <a:p>
            <a:pPr>
              <a:buFont typeface="Arial" charset="0"/>
              <a:buNone/>
            </a:pPr>
            <a:r>
              <a:rPr lang="en-US" dirty="0" smtClean="0">
                <a:hlinkClick r:id="rId3"/>
              </a:rPr>
              <a:t>www.facebook.com/NACBELARUS</a:t>
            </a:r>
            <a:endParaRPr lang="en-US" dirty="0" smtClean="0"/>
          </a:p>
          <a:p>
            <a:pPr>
              <a:buFont typeface="Arial" charset="0"/>
              <a:buNone/>
            </a:pPr>
            <a:r>
              <a:rPr lang="en-US" smtClean="0">
                <a:hlinkClick r:id="rId4"/>
              </a:rPr>
              <a:t>www.instagram.com/ncu</a:t>
            </a:r>
            <a:r>
              <a:rPr lang="ru-RU" dirty="0" smtClean="0">
                <a:hlinkClick r:id="rId4"/>
              </a:rPr>
              <a:t>.</a:t>
            </a:r>
            <a:r>
              <a:rPr lang="en-US" dirty="0" smtClean="0">
                <a:hlinkClick r:id="rId4"/>
              </a:rPr>
              <a:t>by</a:t>
            </a:r>
            <a:endParaRPr lang="en-US" dirty="0" smtClean="0"/>
          </a:p>
          <a:p>
            <a:pPr>
              <a:buFont typeface="Arial" charset="0"/>
              <a:buNone/>
            </a:pPr>
            <a:r>
              <a:rPr lang="ru-RU" sz="2800" dirty="0" smtClean="0">
                <a:latin typeface="Arial" charset="0"/>
              </a:rPr>
              <a:t>Группа поддержки усыновителей в сети </a:t>
            </a:r>
            <a:r>
              <a:rPr lang="en-US" sz="2800" dirty="0" err="1" smtClean="0">
                <a:latin typeface="Arial" charset="0"/>
              </a:rPr>
              <a:t>Viber</a:t>
            </a:r>
            <a:endParaRPr lang="en-US" sz="2800" dirty="0" smtClean="0">
              <a:latin typeface="Arial" charset="0"/>
            </a:endParaRPr>
          </a:p>
          <a:p>
            <a:pPr>
              <a:buFont typeface="Arial" charset="0"/>
              <a:buNone/>
            </a:pPr>
            <a:endParaRPr lang="ru-RU" dirty="0" smtClean="0"/>
          </a:p>
        </p:txBody>
      </p:sp>
      <p:pic>
        <p:nvPicPr>
          <p:cNvPr id="4" name="Рисунок 3"/>
          <p:cNvPicPr/>
          <p:nvPr/>
        </p:nvPicPr>
        <p:blipFill>
          <a:blip r:embed="rId5" cstate="print">
            <a:extLst>
              <a:ext uri="{28A0092B-C50C-407E-A947-70E740481C1C}">
                <a14:useLocalDpi xmlns:a14="http://schemas.microsoft.com/office/drawing/2010/main" val="0"/>
              </a:ext>
            </a:extLst>
          </a:blip>
          <a:stretch>
            <a:fillRect/>
          </a:stretch>
        </p:blipFill>
        <p:spPr>
          <a:xfrm>
            <a:off x="7992110" y="6149680"/>
            <a:ext cx="1151890" cy="5448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stretch>
            <a:fillRect/>
          </a:stretch>
        </p:blipFill>
        <p:spPr>
          <a:xfrm>
            <a:off x="3923928" y="3789040"/>
            <a:ext cx="3668712" cy="2316163"/>
          </a:xfrm>
          <a:prstGeom prst="rect">
            <a:avLst/>
          </a:prstGeom>
          <a:ln>
            <a:noFill/>
          </a:ln>
          <a:effectLst>
            <a:outerShdw blurRad="190500" algn="tl" rotWithShape="0">
              <a:srgbClr val="000000">
                <a:alpha val="70000"/>
              </a:srgbClr>
            </a:outerShdw>
          </a:effectLst>
        </p:spPr>
      </p:pic>
      <p:sp>
        <p:nvSpPr>
          <p:cNvPr id="14338" name="Объект 2"/>
          <p:cNvSpPr>
            <a:spLocks noGrp="1"/>
          </p:cNvSpPr>
          <p:nvPr>
            <p:ph idx="1"/>
          </p:nvPr>
        </p:nvSpPr>
        <p:spPr>
          <a:xfrm>
            <a:off x="457200" y="260350"/>
            <a:ext cx="8507413" cy="6264275"/>
          </a:xfrm>
        </p:spPr>
        <p:txBody>
          <a:bodyPr/>
          <a:lstStyle/>
          <a:p>
            <a:pPr algn="ctr" eaLnBrk="1" hangingPunct="1">
              <a:buFont typeface="Arial" charset="0"/>
              <a:buNone/>
            </a:pPr>
            <a:r>
              <a:rPr lang="ru-RU" sz="2400" b="1" dirty="0" smtClean="0">
                <a:solidFill>
                  <a:schemeClr val="accent2"/>
                </a:solidFill>
                <a:latin typeface="Arial Rounded MT Bold" pitchFamily="34" charset="0"/>
                <a:cs typeface="Tahoma" pitchFamily="34" charset="0"/>
              </a:rPr>
              <a:t> Мозговой штурм</a:t>
            </a:r>
          </a:p>
          <a:p>
            <a:pPr algn="ctr" eaLnBrk="1" hangingPunct="1">
              <a:buFont typeface="Arial" charset="0"/>
              <a:buNone/>
            </a:pPr>
            <a:r>
              <a:rPr lang="ru-RU" sz="2400" b="1" dirty="0" smtClean="0">
                <a:solidFill>
                  <a:schemeClr val="accent2"/>
                </a:solidFill>
                <a:latin typeface="Arial Rounded MT Bold" pitchFamily="34" charset="0"/>
                <a:cs typeface="Tahoma" pitchFamily="34" charset="0"/>
              </a:rPr>
              <a:t>«Тайна усыновления: за или против</a:t>
            </a:r>
            <a:r>
              <a:rPr lang="ru-RU" sz="2400" b="1" dirty="0" smtClean="0">
                <a:solidFill>
                  <a:schemeClr val="accent2"/>
                </a:solidFill>
                <a:latin typeface="Arial" charset="0"/>
                <a:cs typeface="Tahoma" pitchFamily="34" charset="0"/>
              </a:rPr>
              <a:t>?</a:t>
            </a:r>
            <a:r>
              <a:rPr lang="ru-RU" sz="2400" b="1" dirty="0" smtClean="0">
                <a:solidFill>
                  <a:schemeClr val="accent2"/>
                </a:solidFill>
                <a:latin typeface="Arial Rounded MT Bold" pitchFamily="34" charset="0"/>
                <a:cs typeface="Tahoma" pitchFamily="34" charset="0"/>
              </a:rPr>
              <a:t>»</a:t>
            </a:r>
          </a:p>
          <a:p>
            <a:pPr eaLnBrk="1" hangingPunct="1">
              <a:buFont typeface="Arial" charset="0"/>
              <a:buNone/>
            </a:pPr>
            <a:endParaRPr lang="ru-RU" sz="2400" b="1" dirty="0" smtClean="0">
              <a:solidFill>
                <a:schemeClr val="accent2"/>
              </a:solidFill>
              <a:latin typeface="Arial Rounded MT Bold" pitchFamily="34" charset="0"/>
            </a:endParaRPr>
          </a:p>
          <a:p>
            <a:pPr algn="ctr" eaLnBrk="1" hangingPunct="1">
              <a:buFont typeface="Arial" charset="0"/>
              <a:buNone/>
            </a:pPr>
            <a:r>
              <a:rPr lang="ru-RU" sz="2400" dirty="0" smtClean="0">
                <a:solidFill>
                  <a:srgbClr val="0070C0"/>
                </a:solidFill>
                <a:latin typeface="Arial" charset="0"/>
                <a:cs typeface="Arial" charset="0"/>
              </a:rPr>
              <a:t>Участники дают положительные и отрицательные ответы на заданный вопрос. Время работы – 10 минут</a:t>
            </a:r>
          </a:p>
          <a:p>
            <a:pPr algn="ctr" eaLnBrk="1" hangingPunct="1">
              <a:buFont typeface="Arial" charset="0"/>
              <a:buNone/>
            </a:pPr>
            <a:r>
              <a:rPr lang="ru-RU" sz="2400" dirty="0" smtClean="0">
                <a:solidFill>
                  <a:srgbClr val="FF0000"/>
                </a:solidFill>
                <a:latin typeface="Arial" charset="0"/>
                <a:cs typeface="Arial" charset="0"/>
              </a:rPr>
              <a:t> </a:t>
            </a:r>
            <a:endParaRPr lang="ru-RU" sz="2400" dirty="0" smtClean="0">
              <a:solidFill>
                <a:srgbClr val="17375E"/>
              </a:solidFill>
              <a:latin typeface="Monotype Corsiva" pitchFamily="66" charset="0"/>
            </a:endParaRPr>
          </a:p>
          <a:p>
            <a:pPr eaLnBrk="1" hangingPunct="1">
              <a:buFont typeface="Arial" charset="0"/>
              <a:buNone/>
            </a:pPr>
            <a:r>
              <a:rPr lang="ru-RU" sz="2000" dirty="0" smtClean="0">
                <a:solidFill>
                  <a:srgbClr val="262626"/>
                </a:solidFill>
                <a:latin typeface="Arial" charset="0"/>
                <a:cs typeface="Arial" charset="0"/>
              </a:rPr>
              <a:t>После обсуждения упражнения</a:t>
            </a:r>
          </a:p>
          <a:p>
            <a:pPr eaLnBrk="1" hangingPunct="1">
              <a:buFont typeface="Arial" charset="0"/>
              <a:buNone/>
            </a:pPr>
            <a:r>
              <a:rPr lang="ru-RU" sz="2000" dirty="0" smtClean="0">
                <a:solidFill>
                  <a:srgbClr val="262626"/>
                </a:solidFill>
                <a:latin typeface="Arial" charset="0"/>
                <a:cs typeface="Arial" charset="0"/>
              </a:rPr>
              <a:t>участникам нужно предположить </a:t>
            </a:r>
          </a:p>
          <a:p>
            <a:pPr eaLnBrk="1" hangingPunct="1">
              <a:buFont typeface="Arial" charset="0"/>
              <a:buNone/>
            </a:pPr>
            <a:r>
              <a:rPr lang="ru-RU" sz="2000" dirty="0" smtClean="0">
                <a:solidFill>
                  <a:srgbClr val="262626"/>
                </a:solidFill>
                <a:latin typeface="Arial" charset="0"/>
                <a:cs typeface="Arial" charset="0"/>
              </a:rPr>
              <a:t>тему сегодняшнего занятия</a:t>
            </a:r>
          </a:p>
        </p:txBody>
      </p:sp>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922764" y="6252210"/>
            <a:ext cx="1151890" cy="54483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0113" y="190500"/>
            <a:ext cx="7753350" cy="488950"/>
          </a:xfrm>
        </p:spPr>
        <p:txBody>
          <a:bodyPr rtlCol="0">
            <a:normAutofit fontScale="90000"/>
          </a:bodyPr>
          <a:lstStyle/>
          <a:p>
            <a:pPr eaLnBrk="1" fontAlgn="auto" hangingPunct="1">
              <a:spcAft>
                <a:spcPts val="0"/>
              </a:spcAft>
              <a:defRPr/>
            </a:pPr>
            <a:r>
              <a:rPr lang="ru-RU" dirty="0"/>
              <a:t/>
            </a:r>
            <a:br>
              <a:rPr lang="ru-RU" dirty="0"/>
            </a:br>
            <a:r>
              <a:rPr lang="ru-RU" sz="4000" b="1" dirty="0">
                <a:solidFill>
                  <a:srgbClr val="C00000"/>
                </a:solidFill>
                <a:latin typeface="Arial" pitchFamily="34" charset="0"/>
                <a:cs typeface="Arial" pitchFamily="34" charset="0"/>
              </a:rPr>
              <a:t>План </a:t>
            </a:r>
            <a:r>
              <a:rPr lang="ru-RU" sz="4000" b="1" dirty="0" smtClean="0">
                <a:solidFill>
                  <a:srgbClr val="C00000"/>
                </a:solidFill>
                <a:latin typeface="Arial" pitchFamily="34" charset="0"/>
                <a:cs typeface="Arial" pitchFamily="34" charset="0"/>
              </a:rPr>
              <a:t>занятия: </a:t>
            </a:r>
            <a:r>
              <a:rPr lang="ru-RU" dirty="0"/>
              <a:t/>
            </a:r>
            <a:br>
              <a:rPr lang="ru-RU" dirty="0"/>
            </a:br>
            <a:endParaRPr lang="ru-RU" dirty="0"/>
          </a:p>
        </p:txBody>
      </p:sp>
      <p:sp>
        <p:nvSpPr>
          <p:cNvPr id="15362" name="Объект 2"/>
          <p:cNvSpPr>
            <a:spLocks noGrp="1"/>
          </p:cNvSpPr>
          <p:nvPr>
            <p:ph idx="1"/>
          </p:nvPr>
        </p:nvSpPr>
        <p:spPr>
          <a:xfrm>
            <a:off x="0" y="836613"/>
            <a:ext cx="8686800" cy="5832475"/>
          </a:xfrm>
        </p:spPr>
        <p:txBody>
          <a:bodyPr/>
          <a:lstStyle/>
          <a:p>
            <a:pPr marL="914400" lvl="1" indent="-457200" algn="just" eaLnBrk="1" hangingPunct="1">
              <a:lnSpc>
                <a:spcPct val="110000"/>
              </a:lnSpc>
              <a:buFont typeface="Arial" charset="0"/>
              <a:buAutoNum type="arabicPeriod"/>
            </a:pPr>
            <a:endParaRPr lang="ru-RU" smtClean="0">
              <a:solidFill>
                <a:srgbClr val="FF0000"/>
              </a:solidFill>
              <a:latin typeface="Monotype Corsiva" pitchFamily="66" charset="0"/>
              <a:cs typeface="Times New Roman" pitchFamily="18" charset="0"/>
            </a:endParaRPr>
          </a:p>
          <a:p>
            <a:pPr marL="914400" lvl="1" indent="-457200" algn="just" eaLnBrk="1" hangingPunct="1">
              <a:lnSpc>
                <a:spcPct val="110000"/>
              </a:lnSpc>
              <a:buFont typeface="Arial" charset="0"/>
              <a:buNone/>
            </a:pPr>
            <a:r>
              <a:rPr lang="ru-RU" sz="2400" smtClean="0">
                <a:solidFill>
                  <a:srgbClr val="262626"/>
                </a:solidFill>
                <a:latin typeface="Arial" charset="0"/>
                <a:cs typeface="Arial" charset="0"/>
              </a:rPr>
              <a:t>1. </a:t>
            </a:r>
            <a:r>
              <a:rPr lang="ru-RU" smtClean="0">
                <a:latin typeface="Arial" charset="0"/>
              </a:rPr>
              <a:t>Кодекс Республики Беларусь о Браке и Семье</a:t>
            </a:r>
            <a:br>
              <a:rPr lang="ru-RU" smtClean="0">
                <a:latin typeface="Arial" charset="0"/>
              </a:rPr>
            </a:br>
            <a:r>
              <a:rPr lang="ru-RU" smtClean="0">
                <a:latin typeface="Arial" charset="0"/>
              </a:rPr>
              <a:t>Статья 136. Тайна усыновления</a:t>
            </a:r>
            <a:endParaRPr lang="ru-RU" sz="2400" smtClean="0">
              <a:solidFill>
                <a:srgbClr val="262626"/>
              </a:solidFill>
              <a:latin typeface="Arial" charset="0"/>
              <a:cs typeface="Arial" charset="0"/>
            </a:endParaRPr>
          </a:p>
          <a:p>
            <a:pPr marL="914400" lvl="1" indent="-457200" algn="just" eaLnBrk="1" hangingPunct="1">
              <a:lnSpc>
                <a:spcPct val="110000"/>
              </a:lnSpc>
              <a:buFont typeface="Arial" charset="0"/>
              <a:buNone/>
            </a:pPr>
            <a:r>
              <a:rPr lang="ru-RU" sz="2400" smtClean="0">
                <a:solidFill>
                  <a:srgbClr val="262626"/>
                </a:solidFill>
                <a:latin typeface="Arial" charset="0"/>
                <a:cs typeface="Arial" charset="0"/>
              </a:rPr>
              <a:t>2. </a:t>
            </a:r>
            <a:r>
              <a:rPr lang="ru-RU" smtClean="0">
                <a:latin typeface="Arial" charset="0"/>
              </a:rPr>
              <a:t>Уголовный Кодекс Республики Беларусь</a:t>
            </a:r>
            <a:br>
              <a:rPr lang="ru-RU" smtClean="0">
                <a:latin typeface="Arial" charset="0"/>
              </a:rPr>
            </a:br>
            <a:r>
              <a:rPr lang="ru-RU" smtClean="0">
                <a:latin typeface="Arial" charset="0"/>
              </a:rPr>
              <a:t>Статья 177. Разглашение тайны усыновления (удочерения)</a:t>
            </a:r>
            <a:br>
              <a:rPr lang="ru-RU" smtClean="0">
                <a:latin typeface="Arial" charset="0"/>
              </a:rPr>
            </a:br>
            <a:endParaRPr lang="ru-RU" smtClean="0">
              <a:latin typeface="Arial" charset="0"/>
            </a:endParaRPr>
          </a:p>
        </p:txBody>
      </p:sp>
      <p:pic>
        <p:nvPicPr>
          <p:cNvPr id="4" name="Рисунок 3"/>
          <p:cNvPicPr>
            <a:picLocks noChangeAspect="1"/>
          </p:cNvPicPr>
          <p:nvPr/>
        </p:nvPicPr>
        <p:blipFill>
          <a:blip r:embed="rId2" cstate="print">
            <a:extLst/>
          </a:blip>
          <a:stretch>
            <a:fillRect/>
          </a:stretch>
        </p:blipFill>
        <p:spPr>
          <a:xfrm>
            <a:off x="3323286" y="4149080"/>
            <a:ext cx="2040227" cy="1440160"/>
          </a:xfrm>
          <a:prstGeom prst="ellipse">
            <a:avLst/>
          </a:prstGeom>
          <a:ln w="1905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740352" y="6124258"/>
            <a:ext cx="1151890" cy="5448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eaLnBrk="1" hangingPunct="1"/>
            <a:r>
              <a:rPr lang="ru-RU" sz="2800" b="1" smtClean="0">
                <a:solidFill>
                  <a:schemeClr val="accent2"/>
                </a:solidFill>
                <a:latin typeface="Albertus Extra Bold" pitchFamily="34" charset="0"/>
              </a:rPr>
              <a:t>Тайна усыновления за рубежом</a:t>
            </a:r>
          </a:p>
        </p:txBody>
      </p:sp>
      <p:sp>
        <p:nvSpPr>
          <p:cNvPr id="16386" name="Rectangle 3"/>
          <p:cNvSpPr>
            <a:spLocks noGrp="1"/>
          </p:cNvSpPr>
          <p:nvPr>
            <p:ph type="body" idx="1"/>
          </p:nvPr>
        </p:nvSpPr>
        <p:spPr/>
        <p:txBody>
          <a:bodyPr/>
          <a:lstStyle/>
          <a:p>
            <a:pPr algn="just" eaLnBrk="1" hangingPunct="1"/>
            <a:r>
              <a:rPr lang="ru-RU" sz="2000" dirty="0" smtClean="0">
                <a:latin typeface="Arial" charset="0"/>
              </a:rPr>
              <a:t>В странах </a:t>
            </a:r>
            <a:r>
              <a:rPr lang="ru-RU" sz="2000" b="1" dirty="0" smtClean="0">
                <a:latin typeface="Arial" charset="0"/>
              </a:rPr>
              <a:t>ЕС </a:t>
            </a:r>
            <a:r>
              <a:rPr lang="ru-RU" sz="2000" dirty="0" smtClean="0">
                <a:latin typeface="Arial" charset="0"/>
              </a:rPr>
              <a:t>усыновленные лица имеют право на получение информации о своем усыновлении. В зависимости от страны отличается возраст заявителя: в </a:t>
            </a:r>
            <a:r>
              <a:rPr lang="ru-RU" sz="2000" b="1" dirty="0" smtClean="0">
                <a:latin typeface="Arial" charset="0"/>
              </a:rPr>
              <a:t>Бельгии</a:t>
            </a:r>
            <a:r>
              <a:rPr lang="ru-RU" sz="2000" dirty="0" smtClean="0">
                <a:latin typeface="Arial" charset="0"/>
              </a:rPr>
              <a:t> для получения информации необходимо достичь 12 лет, в</a:t>
            </a:r>
            <a:r>
              <a:rPr lang="ru-RU" sz="2000" b="1" dirty="0" smtClean="0">
                <a:latin typeface="Arial" charset="0"/>
              </a:rPr>
              <a:t> Австрии</a:t>
            </a:r>
            <a:r>
              <a:rPr lang="ru-RU" sz="2000" dirty="0" smtClean="0">
                <a:latin typeface="Arial" charset="0"/>
              </a:rPr>
              <a:t> — 14 лет, в </a:t>
            </a:r>
            <a:r>
              <a:rPr lang="ru-RU" sz="2000" b="1" dirty="0" smtClean="0">
                <a:latin typeface="Arial" charset="0"/>
              </a:rPr>
              <a:t>Германии</a:t>
            </a:r>
            <a:r>
              <a:rPr lang="ru-RU" sz="2000" dirty="0" smtClean="0">
                <a:latin typeface="Arial" charset="0"/>
              </a:rPr>
              <a:t>, </a:t>
            </a:r>
            <a:r>
              <a:rPr lang="ru-RU" sz="2000" b="1" dirty="0" smtClean="0">
                <a:latin typeface="Arial" charset="0"/>
              </a:rPr>
              <a:t>Нидерландах</a:t>
            </a:r>
            <a:r>
              <a:rPr lang="ru-RU" sz="2000" dirty="0" smtClean="0">
                <a:latin typeface="Arial" charset="0"/>
              </a:rPr>
              <a:t> и </a:t>
            </a:r>
            <a:r>
              <a:rPr lang="ru-RU" sz="2000" b="1" dirty="0" smtClean="0">
                <a:latin typeface="Arial" charset="0"/>
              </a:rPr>
              <a:t>Болгарии</a:t>
            </a:r>
            <a:r>
              <a:rPr lang="ru-RU" sz="2000" dirty="0" smtClean="0">
                <a:latin typeface="Arial" charset="0"/>
              </a:rPr>
              <a:t> — 16 лет. Процедура предоставления данных также зависит от страны. Например, на </a:t>
            </a:r>
            <a:r>
              <a:rPr lang="ru-RU" sz="2000" b="1" dirty="0" smtClean="0">
                <a:latin typeface="Arial" charset="0"/>
              </a:rPr>
              <a:t>Мальте</a:t>
            </a:r>
            <a:r>
              <a:rPr lang="ru-RU" sz="2000" dirty="0" smtClean="0">
                <a:latin typeface="Arial" charset="0"/>
              </a:rPr>
              <a:t> для получения информации требуется обратиться в суд, в </a:t>
            </a:r>
            <a:r>
              <a:rPr lang="ru-RU" sz="2000" b="1" dirty="0" smtClean="0">
                <a:latin typeface="Arial" charset="0"/>
              </a:rPr>
              <a:t>Люксембурге </a:t>
            </a:r>
            <a:r>
              <a:rPr lang="ru-RU" sz="2000" dirty="0" smtClean="0">
                <a:latin typeface="Arial" charset="0"/>
              </a:rPr>
              <a:t>биологические родители должны дать разрешение на общение. </a:t>
            </a:r>
          </a:p>
          <a:p>
            <a:pPr algn="just" eaLnBrk="1" hangingPunct="1"/>
            <a:r>
              <a:rPr lang="ru-RU" sz="2000" dirty="0" smtClean="0">
                <a:latin typeface="Arial" charset="0"/>
              </a:rPr>
              <a:t>В </a:t>
            </a:r>
            <a:r>
              <a:rPr lang="ru-RU" sz="2000" b="1" dirty="0" smtClean="0">
                <a:latin typeface="Arial" charset="0"/>
              </a:rPr>
              <a:t>Великобритании</a:t>
            </a:r>
            <a:r>
              <a:rPr lang="ru-RU" sz="2000" dirty="0" smtClean="0">
                <a:latin typeface="Arial" charset="0"/>
              </a:rPr>
              <a:t> лица старше 18 лет могут получить доступ к записям об усыновлении и сертификату о рождении. Исключением являются родившиеся до 12 ноября 1975 года: для получения свидетельства о рождении им требуется специальное разрешение.</a:t>
            </a:r>
            <a:r>
              <a:rPr lang="ru-RU" sz="2400" dirty="0" smtClean="0">
                <a:latin typeface="Arial" charset="0"/>
              </a:rPr>
              <a:t> </a:t>
            </a:r>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a:off x="7740352" y="6126163"/>
            <a:ext cx="1151890" cy="5448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eaLnBrk="1" hangingPunct="1"/>
            <a:r>
              <a:rPr lang="ru-RU" sz="2800" b="1" smtClean="0">
                <a:solidFill>
                  <a:schemeClr val="accent2"/>
                </a:solidFill>
                <a:latin typeface="Albertus Extra Bold" pitchFamily="34" charset="0"/>
              </a:rPr>
              <a:t>Тайна усыновления за рубежом</a:t>
            </a:r>
          </a:p>
        </p:txBody>
      </p:sp>
      <p:sp>
        <p:nvSpPr>
          <p:cNvPr id="17410" name="Rectangle 3"/>
          <p:cNvSpPr>
            <a:spLocks noGrp="1"/>
          </p:cNvSpPr>
          <p:nvPr>
            <p:ph type="body" idx="1"/>
          </p:nvPr>
        </p:nvSpPr>
        <p:spPr/>
        <p:txBody>
          <a:bodyPr/>
          <a:lstStyle/>
          <a:p>
            <a:pPr algn="just" eaLnBrk="1" hangingPunct="1">
              <a:spcBef>
                <a:spcPts val="0"/>
              </a:spcBef>
            </a:pPr>
            <a:r>
              <a:rPr lang="ru-RU" sz="1800" dirty="0" smtClean="0">
                <a:latin typeface="Arial" charset="0"/>
              </a:rPr>
              <a:t>В</a:t>
            </a:r>
            <a:r>
              <a:rPr lang="ru-RU" sz="1800" b="1" dirty="0" smtClean="0">
                <a:latin typeface="Arial" charset="0"/>
              </a:rPr>
              <a:t> Италии</a:t>
            </a:r>
            <a:r>
              <a:rPr lang="ru-RU" sz="1800" dirty="0" smtClean="0">
                <a:latin typeface="Arial" charset="0"/>
              </a:rPr>
              <a:t> сведения о биологических родителях также не считаются тайной и могут быть раскрыты в интересах усыновленного. Суд по заявлению усыновителей может предоставить информацию о биологических родителях ребенка при наличии достаточных на то оснований. Эта информация может быть предоставлена также по запросу главного врача больницы, в которой находится ребенок. Сам усыновленный может получить доступ к данным по достижении 25 лет.</a:t>
            </a:r>
            <a:r>
              <a:rPr lang="ru-RU" dirty="0" smtClean="0"/>
              <a:t> </a:t>
            </a:r>
          </a:p>
        </p:txBody>
      </p:sp>
      <p:pic>
        <p:nvPicPr>
          <p:cNvPr id="17411" name="Picture 4" descr="little-secret-risunok-devushka"/>
          <p:cNvPicPr>
            <a:picLocks noChangeAspect="1" noChangeArrowheads="1"/>
          </p:cNvPicPr>
          <p:nvPr/>
        </p:nvPicPr>
        <p:blipFill>
          <a:blip r:embed="rId2" cstate="print"/>
          <a:srcRect/>
          <a:stretch>
            <a:fillRect/>
          </a:stretch>
        </p:blipFill>
        <p:spPr bwMode="auto">
          <a:xfrm>
            <a:off x="2987824" y="4090988"/>
            <a:ext cx="2663825" cy="2035175"/>
          </a:xfrm>
          <a:prstGeom prst="rect">
            <a:avLst/>
          </a:prstGeom>
          <a:noFill/>
          <a:ln w="9525">
            <a:noFill/>
            <a:miter lim="800000"/>
            <a:headEnd/>
            <a:tailEnd/>
          </a:ln>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812360" y="6126163"/>
            <a:ext cx="1151890" cy="54483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ru-RU" sz="2800" b="1" smtClean="0">
                <a:solidFill>
                  <a:schemeClr val="accent2"/>
                </a:solidFill>
                <a:latin typeface="Arial" charset="0"/>
              </a:rPr>
              <a:t>Причины «засекретить» усыновление</a:t>
            </a:r>
          </a:p>
        </p:txBody>
      </p:sp>
      <p:sp>
        <p:nvSpPr>
          <p:cNvPr id="18434" name="Rectangle 3"/>
          <p:cNvSpPr>
            <a:spLocks noGrp="1"/>
          </p:cNvSpPr>
          <p:nvPr>
            <p:ph type="body" idx="1"/>
          </p:nvPr>
        </p:nvSpPr>
        <p:spPr/>
        <p:txBody>
          <a:bodyPr/>
          <a:lstStyle/>
          <a:p>
            <a:pPr eaLnBrk="1" hangingPunct="1">
              <a:buFont typeface="Arial" charset="0"/>
              <a:buNone/>
            </a:pPr>
            <a:r>
              <a:rPr lang="ru-RU" sz="2000" smtClean="0">
                <a:latin typeface="Arial" charset="0"/>
              </a:rPr>
              <a:t>1. Стремление защитить психику ребенка</a:t>
            </a:r>
          </a:p>
          <a:p>
            <a:pPr eaLnBrk="1" hangingPunct="1">
              <a:buFont typeface="Arial" charset="0"/>
              <a:buNone/>
            </a:pPr>
            <a:r>
              <a:rPr lang="ru-RU" sz="2000" smtClean="0">
                <a:latin typeface="Arial" charset="0"/>
              </a:rPr>
              <a:t>2. Желание оградить малыша от косых взглядов</a:t>
            </a:r>
          </a:p>
          <a:p>
            <a:pPr eaLnBrk="1" hangingPunct="1">
              <a:buFont typeface="Arial" charset="0"/>
              <a:buNone/>
            </a:pPr>
            <a:r>
              <a:rPr lang="ru-RU" sz="2000" smtClean="0">
                <a:latin typeface="Arial" charset="0"/>
              </a:rPr>
              <a:t>3. Стремление избавить чадо от гнета неизжитых в обществе предрассудков</a:t>
            </a:r>
          </a:p>
          <a:p>
            <a:pPr eaLnBrk="1" hangingPunct="1">
              <a:buFont typeface="Arial" charset="0"/>
              <a:buNone/>
            </a:pPr>
            <a:r>
              <a:rPr lang="ru-RU" sz="2000" smtClean="0">
                <a:latin typeface="Arial" charset="0"/>
              </a:rPr>
              <a:t>4. Желание сохранить мир в семье</a:t>
            </a:r>
          </a:p>
          <a:p>
            <a:pPr eaLnBrk="1" hangingPunct="1">
              <a:buFont typeface="Arial" charset="0"/>
              <a:buNone/>
            </a:pPr>
            <a:r>
              <a:rPr lang="ru-RU" sz="2000" smtClean="0">
                <a:latin typeface="Arial" charset="0"/>
              </a:rPr>
              <a:t>5. Страх того, что ребенок будет искать биологических родителей</a:t>
            </a:r>
          </a:p>
          <a:p>
            <a:pPr eaLnBrk="1" hangingPunct="1">
              <a:buFont typeface="Arial" charset="0"/>
              <a:buNone/>
            </a:pPr>
            <a:r>
              <a:rPr lang="ru-RU" sz="2000" smtClean="0">
                <a:latin typeface="Arial" charset="0"/>
              </a:rPr>
              <a:t>6. Опасения, что ребенок разлюбит  </a:t>
            </a:r>
          </a:p>
        </p:txBody>
      </p:sp>
      <p:pic>
        <p:nvPicPr>
          <p:cNvPr id="18435" name="Picture 4" descr="depositphotos_8650248-stock-photo-young-boy-with-backpack"/>
          <p:cNvPicPr>
            <a:picLocks noChangeAspect="1" noChangeArrowheads="1"/>
          </p:cNvPicPr>
          <p:nvPr/>
        </p:nvPicPr>
        <p:blipFill>
          <a:blip r:embed="rId2" cstate="print"/>
          <a:srcRect/>
          <a:stretch>
            <a:fillRect/>
          </a:stretch>
        </p:blipFill>
        <p:spPr bwMode="auto">
          <a:xfrm>
            <a:off x="4788024" y="3694396"/>
            <a:ext cx="2528888" cy="3133725"/>
          </a:xfrm>
          <a:prstGeom prst="rect">
            <a:avLst/>
          </a:prstGeom>
          <a:noFill/>
          <a:ln w="9525">
            <a:noFill/>
            <a:miter lim="800000"/>
            <a:headEnd/>
            <a:tailEnd/>
          </a:ln>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740352" y="6197506"/>
            <a:ext cx="1151890" cy="54483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ru-RU" sz="2800" b="1" smtClean="0">
                <a:solidFill>
                  <a:schemeClr val="accent2"/>
                </a:solidFill>
                <a:latin typeface="Arial" charset="0"/>
              </a:rPr>
              <a:t>Лучше рассказать. Почему?</a:t>
            </a:r>
          </a:p>
        </p:txBody>
      </p:sp>
      <p:sp>
        <p:nvSpPr>
          <p:cNvPr id="19458" name="Rectangle 3"/>
          <p:cNvSpPr>
            <a:spLocks noGrp="1"/>
          </p:cNvSpPr>
          <p:nvPr>
            <p:ph type="body" idx="1"/>
          </p:nvPr>
        </p:nvSpPr>
        <p:spPr/>
        <p:txBody>
          <a:bodyPr/>
          <a:lstStyle/>
          <a:p>
            <a:pPr eaLnBrk="1" hangingPunct="1">
              <a:lnSpc>
                <a:spcPct val="80000"/>
              </a:lnSpc>
              <a:buFont typeface="Wingdings" pitchFamily="2" charset="2"/>
              <a:buNone/>
            </a:pPr>
            <a:r>
              <a:rPr lang="ru-RU" sz="2400" smtClean="0">
                <a:solidFill>
                  <a:srgbClr val="0D0D0D"/>
                </a:solidFill>
                <a:latin typeface="Arial" charset="0"/>
                <a:cs typeface="Arial" charset="0"/>
              </a:rPr>
              <a:t>1. Все тайное становится явным.</a:t>
            </a:r>
          </a:p>
          <a:p>
            <a:pPr eaLnBrk="1" hangingPunct="1">
              <a:lnSpc>
                <a:spcPct val="80000"/>
              </a:lnSpc>
              <a:buFont typeface="Wingdings" pitchFamily="2" charset="2"/>
              <a:buNone/>
            </a:pPr>
            <a:r>
              <a:rPr lang="ru-RU" sz="2400" smtClean="0">
                <a:solidFill>
                  <a:srgbClr val="0D0D0D"/>
                </a:solidFill>
                <a:latin typeface="Arial" charset="0"/>
                <a:cs typeface="Arial" charset="0"/>
              </a:rPr>
              <a:t>2. Родители для ребёнка, а не ребёнок для родителей.</a:t>
            </a:r>
          </a:p>
          <a:p>
            <a:pPr eaLnBrk="1" hangingPunct="1">
              <a:lnSpc>
                <a:spcPct val="80000"/>
              </a:lnSpc>
              <a:buFont typeface="Wingdings" pitchFamily="2" charset="2"/>
              <a:buNone/>
            </a:pPr>
            <a:r>
              <a:rPr lang="ru-RU" sz="2400" smtClean="0">
                <a:solidFill>
                  <a:srgbClr val="0D0D0D"/>
                </a:solidFill>
                <a:latin typeface="Arial" charset="0"/>
                <a:cs typeface="Arial" charset="0"/>
              </a:rPr>
              <a:t>3. Со временем это уже не тайна, а большая ложь.</a:t>
            </a:r>
          </a:p>
          <a:p>
            <a:pPr eaLnBrk="1" hangingPunct="1">
              <a:lnSpc>
                <a:spcPct val="80000"/>
              </a:lnSpc>
              <a:buFont typeface="Wingdings" pitchFamily="2" charset="2"/>
              <a:buNone/>
            </a:pPr>
            <a:r>
              <a:rPr lang="ru-RU" sz="2400" smtClean="0">
                <a:solidFill>
                  <a:srgbClr val="0D0D0D"/>
                </a:solidFill>
                <a:latin typeface="Arial" charset="0"/>
                <a:cs typeface="Arial" charset="0"/>
              </a:rPr>
              <a:t>4. Скрывать = считать усыновление (удочерение) чем-то неправильным и ненормальным.</a:t>
            </a:r>
          </a:p>
          <a:p>
            <a:pPr eaLnBrk="1" hangingPunct="1">
              <a:lnSpc>
                <a:spcPct val="80000"/>
              </a:lnSpc>
              <a:buFont typeface="Wingdings" pitchFamily="2" charset="2"/>
              <a:buNone/>
            </a:pPr>
            <a:r>
              <a:rPr lang="ru-RU" sz="2400" smtClean="0">
                <a:solidFill>
                  <a:srgbClr val="0D0D0D"/>
                </a:solidFill>
                <a:latin typeface="Arial" charset="0"/>
                <a:cs typeface="Arial" charset="0"/>
              </a:rPr>
              <a:t>5. Нет тайны – нечем манипулировать.</a:t>
            </a:r>
          </a:p>
          <a:p>
            <a:pPr eaLnBrk="1" hangingPunct="1">
              <a:lnSpc>
                <a:spcPct val="80000"/>
              </a:lnSpc>
              <a:buFont typeface="Wingdings" pitchFamily="2" charset="2"/>
              <a:buNone/>
            </a:pPr>
            <a:r>
              <a:rPr lang="ru-RU" sz="2400" smtClean="0">
                <a:solidFill>
                  <a:srgbClr val="0D0D0D"/>
                </a:solidFill>
                <a:latin typeface="Arial" charset="0"/>
                <a:cs typeface="Arial" charset="0"/>
              </a:rPr>
              <a:t>6. Нет тайны – нет страха ее раскрытия.</a:t>
            </a:r>
          </a:p>
          <a:p>
            <a:pPr algn="ctr" eaLnBrk="1" hangingPunct="1">
              <a:lnSpc>
                <a:spcPct val="80000"/>
              </a:lnSpc>
              <a:buFontTx/>
              <a:buNone/>
            </a:pPr>
            <a:endParaRPr lang="ru-RU" sz="2000" b="1" i="1" smtClean="0">
              <a:solidFill>
                <a:srgbClr val="000099"/>
              </a:solidFill>
            </a:endParaRPr>
          </a:p>
          <a:p>
            <a:pPr algn="ctr" eaLnBrk="1" hangingPunct="1">
              <a:lnSpc>
                <a:spcPct val="80000"/>
              </a:lnSpc>
              <a:buFontTx/>
              <a:buNone/>
            </a:pPr>
            <a:endParaRPr lang="ru-RU" sz="2000" b="1" i="1" smtClean="0">
              <a:solidFill>
                <a:srgbClr val="000099"/>
              </a:solidFill>
            </a:endParaRPr>
          </a:p>
          <a:p>
            <a:pPr algn="ctr" eaLnBrk="1" hangingPunct="1">
              <a:lnSpc>
                <a:spcPct val="80000"/>
              </a:lnSpc>
              <a:buFontTx/>
              <a:buNone/>
            </a:pPr>
            <a:r>
              <a:rPr lang="ru-RU" sz="2000" b="1" i="1" smtClean="0">
                <a:solidFill>
                  <a:srgbClr val="C00000"/>
                </a:solidFill>
                <a:latin typeface="Arial" charset="0"/>
                <a:cs typeface="Arial" charset="0"/>
              </a:rPr>
              <a:t>Раскрытие тайны «неподходящими» людьми и в «неподходящее» время подрывает доверие ребёнка к родителям и к миру</a:t>
            </a:r>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a:off x="7812360" y="6116500"/>
            <a:ext cx="1151890" cy="54483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ru-RU" sz="2800" b="1" smtClean="0">
                <a:solidFill>
                  <a:schemeClr val="accent2"/>
                </a:solidFill>
                <a:latin typeface="Arial" charset="0"/>
              </a:rPr>
              <a:t>«Книга жизни ребенка» и тайна усыновления</a:t>
            </a:r>
          </a:p>
        </p:txBody>
      </p:sp>
      <p:sp>
        <p:nvSpPr>
          <p:cNvPr id="20482" name="Rectangle 3"/>
          <p:cNvSpPr>
            <a:spLocks noGrp="1"/>
          </p:cNvSpPr>
          <p:nvPr>
            <p:ph type="body" idx="1"/>
          </p:nvPr>
        </p:nvSpPr>
        <p:spPr/>
        <p:txBody>
          <a:bodyPr/>
          <a:lstStyle/>
          <a:p>
            <a:pPr eaLnBrk="1" hangingPunct="1"/>
            <a:endParaRPr lang="ru-RU" dirty="0" smtClean="0"/>
          </a:p>
        </p:txBody>
      </p:sp>
      <p:pic>
        <p:nvPicPr>
          <p:cNvPr id="20483" name="Picture 4" descr="thumb_l_22451"/>
          <p:cNvPicPr>
            <a:picLocks noChangeAspect="1" noChangeArrowheads="1"/>
          </p:cNvPicPr>
          <p:nvPr/>
        </p:nvPicPr>
        <p:blipFill>
          <a:blip r:embed="rId2" cstate="print"/>
          <a:srcRect/>
          <a:stretch>
            <a:fillRect/>
          </a:stretch>
        </p:blipFill>
        <p:spPr bwMode="auto">
          <a:xfrm>
            <a:off x="457200" y="1557338"/>
            <a:ext cx="8229600" cy="4456112"/>
          </a:xfrm>
          <a:prstGeom prst="rect">
            <a:avLst/>
          </a:prstGeom>
          <a:noFill/>
          <a:ln w="9525">
            <a:noFill/>
            <a:miter lim="800000"/>
            <a:headEnd/>
            <a:tailEnd/>
          </a:ln>
        </p:spPr>
      </p:pic>
      <p:pic>
        <p:nvPicPr>
          <p:cNvPr id="5" name="Рисунок 4"/>
          <p:cNvPicPr/>
          <p:nvPr/>
        </p:nvPicPr>
        <p:blipFill>
          <a:blip r:embed="rId3" cstate="print">
            <a:extLst>
              <a:ext uri="{28A0092B-C50C-407E-A947-70E740481C1C}">
                <a14:useLocalDpi xmlns:a14="http://schemas.microsoft.com/office/drawing/2010/main" val="0"/>
              </a:ext>
            </a:extLst>
          </a:blip>
          <a:stretch>
            <a:fillRect/>
          </a:stretch>
        </p:blipFill>
        <p:spPr>
          <a:xfrm>
            <a:off x="7668344" y="6169025"/>
            <a:ext cx="1151890" cy="5448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ru-RU" sz="2400" b="1" smtClean="0">
                <a:solidFill>
                  <a:schemeClr val="accent2"/>
                </a:solidFill>
                <a:latin typeface="Arial" charset="0"/>
              </a:rPr>
              <a:t>В каком же возрасте лучше говорить с ребенком об усыновлении?</a:t>
            </a:r>
            <a:endParaRPr lang="ru-RU" sz="2400" b="1" smtClean="0">
              <a:solidFill>
                <a:schemeClr val="accent2"/>
              </a:solidFill>
            </a:endParaRPr>
          </a:p>
        </p:txBody>
      </p:sp>
      <p:sp>
        <p:nvSpPr>
          <p:cNvPr id="21506" name="Rectangle 3"/>
          <p:cNvSpPr>
            <a:spLocks noGrp="1"/>
          </p:cNvSpPr>
          <p:nvPr>
            <p:ph type="body" idx="1"/>
          </p:nvPr>
        </p:nvSpPr>
        <p:spPr>
          <a:xfrm>
            <a:off x="457200" y="1772816"/>
            <a:ext cx="8229600" cy="4525963"/>
          </a:xfrm>
        </p:spPr>
        <p:txBody>
          <a:bodyPr/>
          <a:lstStyle/>
          <a:p>
            <a:pPr algn="ctr" eaLnBrk="1" hangingPunct="1">
              <a:buFont typeface="Arial" charset="0"/>
              <a:buNone/>
            </a:pPr>
            <a:r>
              <a:rPr lang="ru-RU" sz="2400" b="1" dirty="0" smtClean="0">
                <a:solidFill>
                  <a:schemeClr val="accent2"/>
                </a:solidFill>
                <a:latin typeface="Arial" charset="0"/>
              </a:rPr>
              <a:t>Малыши от рождения до 3 лет</a:t>
            </a:r>
          </a:p>
          <a:p>
            <a:pPr algn="just" eaLnBrk="1" hangingPunct="1">
              <a:buFont typeface="Arial" charset="0"/>
              <a:buNone/>
            </a:pPr>
            <a:r>
              <a:rPr lang="ru-RU" sz="2000" dirty="0" smtClean="0">
                <a:latin typeface="Arial" charset="0"/>
              </a:rPr>
              <a:t>В этот возрастной период для ребенка совершенно не имеет значения, как он появился в этой семье. Для него гораздо важнее ощущать, что родители его любят, принимают и что с ним не связано никаких событий, которые вызывали бы у родителей чувство неловкости. </a:t>
            </a:r>
          </a:p>
          <a:p>
            <a:pPr algn="just" eaLnBrk="1" hangingPunct="1">
              <a:buFont typeface="Arial" charset="0"/>
              <a:buNone/>
            </a:pPr>
            <a:r>
              <a:rPr lang="ru-RU" sz="2000" dirty="0" smtClean="0">
                <a:latin typeface="Arial" charset="0"/>
              </a:rPr>
              <a:t>В разговоре с ребенком этого возраста важно следить за тем, какие выражения вы употребляете для описания произошедшего. Малыши склонны понимать все буквально, и, если они слышат фразу "тебя бросили", картинка, которую они себе представят, будет в точности соответствовать прямому смыслу этого выражения.</a:t>
            </a:r>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a:off x="7740352" y="6118790"/>
            <a:ext cx="1151890" cy="544830"/>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TotalTime>
  <Words>871</Words>
  <Application>Microsoft Office PowerPoint</Application>
  <PresentationFormat>Экран (4:3)</PresentationFormat>
  <Paragraphs>74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    </vt:lpstr>
      <vt:lpstr>Презентация PowerPoint</vt:lpstr>
      <vt:lpstr> План занятия:  </vt:lpstr>
      <vt:lpstr>Тайна усыновления за рубежом</vt:lpstr>
      <vt:lpstr>Тайна усыновления за рубежом</vt:lpstr>
      <vt:lpstr>Причины «засекретить» усыновление</vt:lpstr>
      <vt:lpstr>Лучше рассказать. Почему?</vt:lpstr>
      <vt:lpstr>«Книга жизни ребенка» и тайна усыновления</vt:lpstr>
      <vt:lpstr>В каком же возрасте лучше говорить с ребенком об усыновлении?</vt:lpstr>
      <vt:lpstr>В каком же возрасте лучше говорить с ребенком об усыновлении?</vt:lpstr>
      <vt:lpstr>В каком же возрасте лучше говорить с ребенком об усыновлении?</vt:lpstr>
      <vt:lpstr>В каком же возрасте лучше говорить с ребенком об усыновлении?</vt:lpstr>
      <vt:lpstr>В каком же возрасте лучше говорить с ребенком об усыновлении?</vt:lpstr>
      <vt:lpstr>В каком же возрасте лучше говорить с ребенком об усыновлении?</vt:lpstr>
      <vt:lpstr>Сказкотерапия и тайна усыновления</vt:lpstr>
      <vt:lpstr>Практическое упражнение  «Составление сказки»</vt:lpstr>
      <vt:lpstr>Форумы и группы поддержки усыновителей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сервер</dc:creator>
  <cp:lastModifiedBy>Elena Buniaeva</cp:lastModifiedBy>
  <cp:revision>98</cp:revision>
  <dcterms:created xsi:type="dcterms:W3CDTF">2015-11-26T08:39:01Z</dcterms:created>
  <dcterms:modified xsi:type="dcterms:W3CDTF">2023-10-06T06:11:41Z</dcterms:modified>
</cp:coreProperties>
</file>