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"/>
          <p:cNvGrpSpPr/>
          <p:nvPr/>
        </p:nvGrpSpPr>
        <p:grpSpPr>
          <a:xfrm>
            <a:off x="318960" y="1828800"/>
            <a:ext cx="8822880" cy="5027040"/>
            <a:chOff x="318960" y="1828800"/>
            <a:chExt cx="8822880" cy="5027040"/>
          </a:xfrm>
        </p:grpSpPr>
        <p:sp>
          <p:nvSpPr>
            <p:cNvPr id="19" name="CustomShape 2"/>
            <p:cNvSpPr/>
            <p:nvPr/>
          </p:nvSpPr>
          <p:spPr>
            <a:xfrm>
              <a:off x="838080" y="4618080"/>
              <a:ext cx="8303760" cy="223776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333360" y="1828800"/>
              <a:ext cx="8808480" cy="5027040"/>
            </a:xfrm>
            <a:custGeom>
              <a:avLst/>
              <a:gdLst/>
              <a:ahLst/>
              <a:cxnLst/>
              <a:rect l="l" t="t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38080" y="4654440"/>
              <a:ext cx="8303760" cy="220140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838080" y="1828800"/>
              <a:ext cx="7311600" cy="4392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38080" y="1828800"/>
              <a:ext cx="43920" cy="2831400"/>
            </a:xfrm>
            <a:custGeom>
              <a:avLst/>
              <a:gdLst/>
              <a:ahLst/>
              <a:cxnLst/>
              <a:rect l="l" t="t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/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836640" y="4610160"/>
              <a:ext cx="43920" cy="2245680"/>
            </a:xfrm>
            <a:custGeom>
              <a:avLst/>
              <a:gdLst/>
              <a:ahLst/>
              <a:cxnLst/>
              <a:rect l="l" t="t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>
                    <a:alpha val="0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318960" y="4610160"/>
              <a:ext cx="4568400" cy="4392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318960" y="4610160"/>
              <a:ext cx="45360" cy="2245680"/>
            </a:xfrm>
            <a:custGeom>
              <a:avLst/>
              <a:gdLst/>
              <a:ahLst/>
              <a:cxnLst/>
              <a:rect l="l" t="t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>
                    <a:alpha val="10196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" name="Group 10"/>
          <p:cNvGrpSpPr/>
          <p:nvPr/>
        </p:nvGrpSpPr>
        <p:grpSpPr>
          <a:xfrm>
            <a:off x="318960" y="1752480"/>
            <a:ext cx="8822880" cy="5127120"/>
            <a:chOff x="318960" y="1752480"/>
            <a:chExt cx="8822880" cy="5127120"/>
          </a:xfrm>
        </p:grpSpPr>
        <p:sp>
          <p:nvSpPr>
            <p:cNvPr id="10" name="CustomShape 11"/>
            <p:cNvSpPr/>
            <p:nvPr/>
          </p:nvSpPr>
          <p:spPr>
            <a:xfrm>
              <a:off x="333360" y="1752480"/>
              <a:ext cx="8808480" cy="5103360"/>
            </a:xfrm>
            <a:custGeom>
              <a:avLst/>
              <a:gdLst/>
              <a:ahLst/>
              <a:cxnLst/>
              <a:rect l="l" t="t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838080" y="3809880"/>
              <a:ext cx="8303760" cy="304596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318960" y="3773520"/>
              <a:ext cx="5482800" cy="4392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838080" y="1752480"/>
              <a:ext cx="7767000" cy="4392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318960" y="3773520"/>
              <a:ext cx="45360" cy="3106080"/>
            </a:xfrm>
            <a:custGeom>
              <a:avLst/>
              <a:gdLst/>
              <a:ahLst/>
              <a:cxnLst/>
              <a:rect l="l" t="t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>
                    <a:alpha val="0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838080" y="1752480"/>
              <a:ext cx="43920" cy="5117400"/>
            </a:xfrm>
            <a:custGeom>
              <a:avLst/>
              <a:gdLst/>
              <a:ahLst/>
              <a:cxnLst/>
              <a:rect l="l" t="t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>
                    <a:alpha val="0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"/>
          <p:cNvGrpSpPr/>
          <p:nvPr/>
        </p:nvGrpSpPr>
        <p:grpSpPr>
          <a:xfrm>
            <a:off x="318960" y="1828800"/>
            <a:ext cx="8822880" cy="5027040"/>
            <a:chOff x="318960" y="1828800"/>
            <a:chExt cx="8822880" cy="5027040"/>
          </a:xfrm>
        </p:grpSpPr>
        <p:sp>
          <p:nvSpPr>
            <p:cNvPr id="55" name="CustomShape 2"/>
            <p:cNvSpPr/>
            <p:nvPr/>
          </p:nvSpPr>
          <p:spPr>
            <a:xfrm>
              <a:off x="838080" y="4618080"/>
              <a:ext cx="8303760" cy="223776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3"/>
            <p:cNvSpPr/>
            <p:nvPr/>
          </p:nvSpPr>
          <p:spPr>
            <a:xfrm>
              <a:off x="333360" y="1828800"/>
              <a:ext cx="8808480" cy="5027040"/>
            </a:xfrm>
            <a:custGeom>
              <a:avLst/>
              <a:gdLst/>
              <a:ahLst/>
              <a:cxnLst/>
              <a:rect l="l" t="t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4"/>
            <p:cNvSpPr/>
            <p:nvPr/>
          </p:nvSpPr>
          <p:spPr>
            <a:xfrm>
              <a:off x="838080" y="4654440"/>
              <a:ext cx="8303760" cy="220140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"/>
            <p:cNvSpPr/>
            <p:nvPr/>
          </p:nvSpPr>
          <p:spPr>
            <a:xfrm>
              <a:off x="838080" y="1828800"/>
              <a:ext cx="7311600" cy="4392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6"/>
            <p:cNvSpPr/>
            <p:nvPr/>
          </p:nvSpPr>
          <p:spPr>
            <a:xfrm>
              <a:off x="838080" y="1828800"/>
              <a:ext cx="43920" cy="2831400"/>
            </a:xfrm>
            <a:custGeom>
              <a:avLst/>
              <a:gdLst/>
              <a:ahLst/>
              <a:cxnLst/>
              <a:rect l="l" t="t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/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7"/>
            <p:cNvSpPr/>
            <p:nvPr/>
          </p:nvSpPr>
          <p:spPr>
            <a:xfrm>
              <a:off x="836640" y="4610160"/>
              <a:ext cx="43920" cy="2245680"/>
            </a:xfrm>
            <a:custGeom>
              <a:avLst/>
              <a:gdLst/>
              <a:ahLst/>
              <a:cxnLst/>
              <a:rect l="l" t="t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>
                    <a:alpha val="0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8"/>
            <p:cNvSpPr/>
            <p:nvPr/>
          </p:nvSpPr>
          <p:spPr>
            <a:xfrm>
              <a:off x="318960" y="4610160"/>
              <a:ext cx="4568400" cy="4392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9"/>
            <p:cNvSpPr/>
            <p:nvPr/>
          </p:nvSpPr>
          <p:spPr>
            <a:xfrm>
              <a:off x="318960" y="4610160"/>
              <a:ext cx="45360" cy="2245680"/>
            </a:xfrm>
            <a:custGeom>
              <a:avLst/>
              <a:gdLst/>
              <a:ahLst/>
              <a:cxnLst/>
              <a:rect l="l" t="t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>
                    <a:alpha val="10196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3" name="Group 10"/>
          <p:cNvGrpSpPr/>
          <p:nvPr/>
        </p:nvGrpSpPr>
        <p:grpSpPr>
          <a:xfrm>
            <a:off x="318960" y="1752480"/>
            <a:ext cx="8822880" cy="5127120"/>
            <a:chOff x="318960" y="1752480"/>
            <a:chExt cx="8822880" cy="5127120"/>
          </a:xfrm>
        </p:grpSpPr>
        <p:sp>
          <p:nvSpPr>
            <p:cNvPr id="64" name="CustomShape 11"/>
            <p:cNvSpPr/>
            <p:nvPr/>
          </p:nvSpPr>
          <p:spPr>
            <a:xfrm>
              <a:off x="333360" y="1752480"/>
              <a:ext cx="8808480" cy="5103360"/>
            </a:xfrm>
            <a:custGeom>
              <a:avLst/>
              <a:gdLst/>
              <a:ahLst/>
              <a:cxnLst/>
              <a:rect l="l" t="t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12"/>
            <p:cNvSpPr/>
            <p:nvPr/>
          </p:nvSpPr>
          <p:spPr>
            <a:xfrm>
              <a:off x="838080" y="3809880"/>
              <a:ext cx="8303760" cy="304596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13"/>
            <p:cNvSpPr/>
            <p:nvPr/>
          </p:nvSpPr>
          <p:spPr>
            <a:xfrm>
              <a:off x="318960" y="3773520"/>
              <a:ext cx="5482800" cy="4392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14"/>
            <p:cNvSpPr/>
            <p:nvPr/>
          </p:nvSpPr>
          <p:spPr>
            <a:xfrm>
              <a:off x="838080" y="1752480"/>
              <a:ext cx="7767000" cy="4392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15"/>
            <p:cNvSpPr/>
            <p:nvPr/>
          </p:nvSpPr>
          <p:spPr>
            <a:xfrm>
              <a:off x="318960" y="3773520"/>
              <a:ext cx="45360" cy="3106080"/>
            </a:xfrm>
            <a:custGeom>
              <a:avLst/>
              <a:gdLst/>
              <a:ahLst/>
              <a:cxnLst/>
              <a:rect l="l" t="t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>
                    <a:alpha val="0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16"/>
            <p:cNvSpPr/>
            <p:nvPr/>
          </p:nvSpPr>
          <p:spPr>
            <a:xfrm>
              <a:off x="838080" y="1752480"/>
              <a:ext cx="43920" cy="5117400"/>
            </a:xfrm>
            <a:custGeom>
              <a:avLst/>
              <a:gdLst/>
              <a:ahLst/>
              <a:cxnLst/>
              <a:rect l="l" t="t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AEFF0"/>
                </a:gs>
                <a:gs pos="100000">
                  <a:srgbClr val="D6EDEE">
                    <a:alpha val="0"/>
                  </a:srgb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1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3"/>
          <p:cNvSpPr/>
          <p:nvPr/>
        </p:nvSpPr>
        <p:spPr>
          <a:xfrm>
            <a:off x="176828" y="404664"/>
            <a:ext cx="880416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Занятие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/>
                <a:ea typeface="Times New Roman"/>
              </a:rPr>
              <a:t>2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Потребности развития ребенка-сироты и родительские компетенции усыновителей (</a:t>
            </a:r>
            <a:r>
              <a:rPr lang="ru-RU" sz="2400" b="0" strike="noStrike" spc="-1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удочерителей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)</a:t>
            </a:r>
            <a:endParaRPr lang="ru-RU" sz="24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08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332000" y="836640"/>
            <a:ext cx="65509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96" y="6198196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645120" y="239400"/>
            <a:ext cx="7846200" cy="39456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993366"/>
                </a:solidFill>
                <a:latin typeface="Arial"/>
                <a:ea typeface="MS PGothic"/>
              </a:rPr>
              <a:t>Характерные черты компетентного заботящегося взрослого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723600" y="838440"/>
            <a:ext cx="7630200" cy="36432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11736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063F6"/>
                </a:solidFill>
                <a:latin typeface="Arial"/>
                <a:ea typeface="MS PGothic"/>
              </a:rPr>
              <a:t>Компетентный родитель – это тот, кто…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345600" y="1412640"/>
            <a:ext cx="8496000" cy="325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Понимает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, что травматическое прошлое в жизни ребенка меняет его жизнь.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Понимает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, что нужно воспитывать разными методами.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Знает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, что он/она должны научиться управлять своими эмоциональными ответными реакциями.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Может </a:t>
            </a:r>
            <a:r>
              <a:rPr lang="ru-RU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смотреть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жизнь глазами травмированного ребенка.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Знает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, когда нужно попросить помощи.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Осознает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свою собственную историю и ее влияние при уходе за ребенком с травматическим прошлым.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5" y="6163560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G:\Малашук\Рабочая\Программа подготовки КУ\Temp\deti_i_vospitatel_.png"/>
          <p:cNvPicPr/>
          <p:nvPr/>
        </p:nvPicPr>
        <p:blipFill>
          <a:blip r:embed="rId2"/>
          <a:stretch/>
        </p:blipFill>
        <p:spPr>
          <a:xfrm>
            <a:off x="2944440" y="2592720"/>
            <a:ext cx="3205080" cy="217656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 rot="5400000">
            <a:off x="3726720" y="320040"/>
            <a:ext cx="1629000" cy="26863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38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2"/>
          <p:cNvSpPr/>
          <p:nvPr/>
        </p:nvSpPr>
        <p:spPr>
          <a:xfrm rot="16200000">
            <a:off x="3719520" y="4309560"/>
            <a:ext cx="1655280" cy="26863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38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323640" y="2630880"/>
            <a:ext cx="2711880" cy="2192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032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4"/>
          <p:cNvSpPr/>
          <p:nvPr/>
        </p:nvSpPr>
        <p:spPr>
          <a:xfrm rot="10800000">
            <a:off x="6108480" y="2630880"/>
            <a:ext cx="2711880" cy="2192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032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916200" y="188640"/>
            <a:ext cx="7414200" cy="36396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993366"/>
                </a:solidFill>
                <a:latin typeface="Arial"/>
                <a:ea typeface="DejaVu Sans"/>
              </a:rPr>
              <a:t>Успешность воспитания определяется такими факторами, как: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3" name="CustomShape 7"/>
          <p:cNvSpPr/>
          <p:nvPr/>
        </p:nvSpPr>
        <p:spPr>
          <a:xfrm>
            <a:off x="3191040" y="5518440"/>
            <a:ext cx="26982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063F6"/>
                </a:solidFill>
                <a:latin typeface="Arial"/>
                <a:ea typeface="DejaVu Sans"/>
              </a:rPr>
              <a:t>личностные качества родителей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4" name="CustomShape 8"/>
          <p:cNvSpPr/>
          <p:nvPr/>
        </p:nvSpPr>
        <p:spPr>
          <a:xfrm>
            <a:off x="3197880" y="1124640"/>
            <a:ext cx="26787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063F6"/>
                </a:solidFill>
                <a:latin typeface="Arial"/>
                <a:ea typeface="DejaVu Sans"/>
              </a:rPr>
              <a:t>внутрисемейные взаимоотношения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5" name="CustomShape 9"/>
          <p:cNvSpPr/>
          <p:nvPr/>
        </p:nvSpPr>
        <p:spPr>
          <a:xfrm>
            <a:off x="6687720" y="3265920"/>
            <a:ext cx="21592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063F6"/>
                </a:solidFill>
                <a:latin typeface="Arial"/>
                <a:ea typeface="DejaVu Sans"/>
              </a:rPr>
              <a:t>воспитательные установки родителей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6" name="CustomShape 10"/>
          <p:cNvSpPr/>
          <p:nvPr/>
        </p:nvSpPr>
        <p:spPr>
          <a:xfrm>
            <a:off x="328320" y="3219840"/>
            <a:ext cx="21927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063F6"/>
                </a:solidFill>
                <a:latin typeface="Arial"/>
                <a:ea typeface="DejaVu Sans"/>
              </a:rPr>
              <a:t>мотивы усыновления (удочерения)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5" y="6189812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7"/>
          <p:cNvPicPr/>
          <p:nvPr/>
        </p:nvPicPr>
        <p:blipFill>
          <a:blip r:embed="rId2"/>
          <a:srcRect t="10060" r="75164" b="15465"/>
          <a:stretch/>
        </p:blipFill>
        <p:spPr>
          <a:xfrm>
            <a:off x="467640" y="2061000"/>
            <a:ext cx="1368000" cy="2815920"/>
          </a:xfrm>
          <a:prstGeom prst="rect">
            <a:avLst/>
          </a:prstGeom>
          <a:ln w="57240">
            <a:solidFill>
              <a:schemeClr val="tx2"/>
            </a:solidFill>
            <a:miter/>
          </a:ln>
        </p:spPr>
      </p:pic>
      <p:pic>
        <p:nvPicPr>
          <p:cNvPr id="169" name="Picture 8"/>
          <p:cNvPicPr/>
          <p:nvPr/>
        </p:nvPicPr>
        <p:blipFill>
          <a:blip r:embed="rId2"/>
          <a:srcRect l="22076" t="12073" r="57230" b="11443"/>
          <a:stretch/>
        </p:blipFill>
        <p:spPr>
          <a:xfrm>
            <a:off x="2362320" y="2554920"/>
            <a:ext cx="1332720" cy="3088440"/>
          </a:xfrm>
          <a:prstGeom prst="rect">
            <a:avLst/>
          </a:prstGeom>
          <a:ln w="57240">
            <a:solidFill>
              <a:schemeClr val="tx2"/>
            </a:solidFill>
            <a:miter/>
          </a:ln>
        </p:spPr>
      </p:pic>
      <p:pic>
        <p:nvPicPr>
          <p:cNvPr id="170" name="Picture 9"/>
          <p:cNvPicPr/>
          <p:nvPr/>
        </p:nvPicPr>
        <p:blipFill>
          <a:blip r:embed="rId2"/>
          <a:srcRect l="40013" t="10060" r="37914" b="7422"/>
          <a:stretch/>
        </p:blipFill>
        <p:spPr>
          <a:xfrm>
            <a:off x="4176360" y="3017160"/>
            <a:ext cx="1402560" cy="3217680"/>
          </a:xfrm>
          <a:prstGeom prst="rect">
            <a:avLst/>
          </a:prstGeom>
          <a:ln w="57240">
            <a:solidFill>
              <a:schemeClr val="tx2"/>
            </a:solidFill>
            <a:miter/>
          </a:ln>
        </p:spPr>
      </p:pic>
      <p:pic>
        <p:nvPicPr>
          <p:cNvPr id="171" name="Picture 10"/>
          <p:cNvPicPr/>
          <p:nvPr/>
        </p:nvPicPr>
        <p:blipFill>
          <a:blip r:embed="rId2"/>
          <a:srcRect l="64843" t="20130" r="13075" b="9435"/>
          <a:stretch/>
        </p:blipFill>
        <p:spPr>
          <a:xfrm>
            <a:off x="6156000" y="3690720"/>
            <a:ext cx="1391040" cy="2663280"/>
          </a:xfrm>
          <a:prstGeom prst="rect">
            <a:avLst/>
          </a:prstGeom>
          <a:ln w="57240">
            <a:solidFill>
              <a:schemeClr val="tx2"/>
            </a:solidFill>
            <a:miter/>
          </a:ln>
        </p:spPr>
      </p:pic>
      <p:sp>
        <p:nvSpPr>
          <p:cNvPr id="172" name="CustomShape 1"/>
          <p:cNvSpPr/>
          <p:nvPr/>
        </p:nvSpPr>
        <p:spPr>
          <a:xfrm>
            <a:off x="1925640" y="1578960"/>
            <a:ext cx="4784400" cy="63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Я буду очень счастлива, заботясь об этом ребенке.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3666600" y="2208600"/>
            <a:ext cx="5406480" cy="63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Это намного тяжелее, чем я рассчитывала, но у меня все получится.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5739480" y="2846880"/>
            <a:ext cx="3349080" cy="63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Я переутомляюсь, злюсь и разочаровываюсь.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7619400" y="3462120"/>
            <a:ext cx="1469160" cy="74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MS PGothic"/>
              </a:rPr>
              <a:t> Я больше так не могу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2472352" y="968152"/>
            <a:ext cx="46144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Забота о себе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640" y="195334"/>
            <a:ext cx="837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Необходимость объективной оценки кандидатами в усыновители имеющихся у них родительских компетенций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11" y="6234840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303560"/>
            <a:ext cx="8213040" cy="30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485640" y="188640"/>
            <a:ext cx="8393400" cy="45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93366"/>
                </a:solidFill>
                <a:latin typeface="Arial"/>
                <a:ea typeface="DejaVu Sans"/>
              </a:rPr>
              <a:t>Понятие о мотивации усыновителей (удочерителей)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15360" y="908640"/>
            <a:ext cx="859248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837BC"/>
                </a:solidFill>
                <a:latin typeface="Arial"/>
                <a:ea typeface="DejaVu Sans"/>
              </a:rPr>
              <a:t>Мотивация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(от латинского "movere") – побуждение к действию; динамический процесс физиологического и психологического плана, управляющий поведением человека, определяющий его направленность, организованность, активность и устойчивость; способность человека через труд удовлетворять свои материальные потребности.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342000" y="2561400"/>
            <a:ext cx="453240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837BC"/>
                </a:solidFill>
                <a:latin typeface="Arial"/>
                <a:ea typeface="DejaVu Sans"/>
              </a:rPr>
              <a:t>Процесс мотивации (мотивирования)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основывается на потребностях человека, которые и выступают основным объектом воздействия с целью побуждения человека к действию.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323640" y="4922640"/>
            <a:ext cx="8592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Пока существует потребность, человек может испытывать дискомфорт, и именно поэтому будет стремиться найти средства удовлетворения существующей потребности (то есть снять стресс).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323640" y="5909400"/>
            <a:ext cx="8592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837BC"/>
                </a:solidFill>
                <a:latin typeface="Arial"/>
                <a:ea typeface="DejaVu Sans"/>
              </a:rPr>
              <a:t>Потребности</a:t>
            </a:r>
            <a:r>
              <a:rPr lang="ru-RU" sz="1600" b="0" strike="noStrike" spc="-1">
                <a:solidFill>
                  <a:srgbClr val="3063F6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– это основной источник активности человека, как в практической, так и познавательной деятельности.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4" name="CustomShape 7"/>
          <p:cNvSpPr/>
          <p:nvPr/>
        </p:nvSpPr>
        <p:spPr>
          <a:xfrm>
            <a:off x="5092560" y="2205000"/>
            <a:ext cx="3748680" cy="250128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197940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76000" y="1303560"/>
            <a:ext cx="8213040" cy="30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"/>
          <p:cNvSpPr/>
          <p:nvPr/>
        </p:nvSpPr>
        <p:spPr>
          <a:xfrm>
            <a:off x="2049480" y="260640"/>
            <a:ext cx="5230440" cy="456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93366"/>
                </a:solidFill>
                <a:latin typeface="Arial"/>
                <a:ea typeface="DejaVu Sans"/>
              </a:rPr>
              <a:t>Виды мотивации: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1571760" y="1034280"/>
            <a:ext cx="6646320" cy="39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3063F6"/>
                </a:solidFill>
                <a:latin typeface="Arial"/>
                <a:ea typeface="DejaVu Sans"/>
              </a:rPr>
              <a:t>· внешняя</a:t>
            </a:r>
            <a:r>
              <a:rPr lang="en-US" sz="2000" b="0" strike="noStrike" spc="-1">
                <a:solidFill>
                  <a:srgbClr val="3063F6"/>
                </a:solidFill>
                <a:latin typeface="Arial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3063F6"/>
                </a:solidFill>
                <a:latin typeface="Arial"/>
                <a:ea typeface="DejaVu Sans"/>
              </a:rPr>
              <a:t>и внутренняя мотивация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1571760" y="1565640"/>
            <a:ext cx="6645600" cy="39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3063F6"/>
                </a:solidFill>
                <a:latin typeface="Arial"/>
                <a:ea typeface="DejaVu Sans"/>
              </a:rPr>
              <a:t>·  положительная и отрицательная мотивация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1571760" y="2054520"/>
            <a:ext cx="6646320" cy="39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3063F6"/>
                </a:solidFill>
                <a:latin typeface="Arial"/>
                <a:ea typeface="DejaVu Sans"/>
              </a:rPr>
              <a:t>·  устойчивая и неустойчивая мотивация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634320" y="5445360"/>
            <a:ext cx="8177400" cy="91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Таким образом, </a:t>
            </a:r>
            <a:r>
              <a:rPr lang="ru-RU" sz="1800" b="0" strike="noStrike" spc="-1">
                <a:solidFill>
                  <a:srgbClr val="993366"/>
                </a:solidFill>
                <a:latin typeface="Arial"/>
                <a:ea typeface="DejaVu Sans"/>
              </a:rPr>
              <a:t>мотивация – это процесс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побуждения человека к какому-либо действию. Мотивы деятельности могут быть как конструктивными, так и деструктивными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94" name="Picture 2" descr="G:\Малашук\Рабочая\Программа подготовки КУ\Temp\tzik41tn385217.jpg"/>
          <p:cNvPicPr/>
          <p:nvPr/>
        </p:nvPicPr>
        <p:blipFill>
          <a:blip r:embed="rId2"/>
          <a:stretch/>
        </p:blipFill>
        <p:spPr>
          <a:xfrm>
            <a:off x="2467080" y="2524320"/>
            <a:ext cx="4395240" cy="2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30" y="6161760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788000" y="2277360"/>
            <a:ext cx="4001040" cy="439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76000" y="1303560"/>
            <a:ext cx="8213040" cy="30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63040" y="188640"/>
            <a:ext cx="8177400" cy="13309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837BC"/>
                </a:solidFill>
                <a:latin typeface="Arial"/>
                <a:ea typeface="DejaVu Sans"/>
              </a:rPr>
              <a:t>Мотивационные аспекты усыновителей (удочерителей)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609840" y="1118880"/>
            <a:ext cx="3994920" cy="39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Деструктивные мотивы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4821840" y="1118880"/>
            <a:ext cx="4001040" cy="39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B050"/>
                </a:solidFill>
                <a:latin typeface="Arial"/>
                <a:ea typeface="DejaVu Sans"/>
              </a:rPr>
              <a:t>Конструктивные мотивы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563040" y="1562400"/>
            <a:ext cx="4088160" cy="49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Ребенок может спасти распадающийся брачный союз;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жалость;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усыновить ребенка хочет только один из супругов;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попытка заменить недавно умершего, ребенка;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страх одиночества;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боязнь испортить фигуру вынашиванием ребенка и родами;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желание самоутвердится за счет ребенка, совершить «подвиг»;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не сложились эмоционально теплые отношения с собственным ребенком;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«обретение смысла жизни»;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бездетные супруги могут испытывать некое чувство неполноценности, ущербности; 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стремление получить материальные выгоды;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желанием приобрести своему ребенку компаньона, а в будущем человека, который будет за ним ухаживать;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выступает желание «отработать грех за сделанные в молодости аборты».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4788000" y="1562400"/>
            <a:ext cx="4053240" cy="39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продолжении рода;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желание реализовать себя в качестве родителя;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человек одинок, может дать любовь и поддержку, у него есть силы воспитать и сделать счастливым маленького человечка;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усыновление является единственно возможным выходом для тех, кто не может иметь собственного ребенка;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желание иметь большую и дружную семью;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желание скомпенсировать собственный неудачный детский опыт;</a:t>
            </a:r>
            <a:endParaRPr lang="ru-RU" sz="1400" b="0" strike="noStrike" spc="-1">
              <a:latin typeface="Arial"/>
            </a:endParaRPr>
          </a:p>
          <a:p>
            <a:pPr marL="108000" indent="-106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желание усыновить ребенка семьей, которая недавно потеряла собственного ребенка (при успешном опыт проживания утраты).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50" y="6160606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982800" y="260640"/>
            <a:ext cx="7531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DejaVu Sans"/>
              </a:rPr>
              <a:t>Мифы и стереотипы усыновления (удочерения)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910080" y="1196640"/>
            <a:ext cx="7560000" cy="4892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Миф 1</a:t>
            </a:r>
            <a:r>
              <a:rPr lang="ru-RU" sz="2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.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«Усыновление – это долго, дорого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 трудно»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Миф 2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«Усыновляют бездетные обеспеченные семейные пары»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Миф 3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«Усыновление – это риск, обусловленный неблагополучной наследственностью»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Миф 4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«Чужого ребёнка не всякий сможет полюбить»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Миф 5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«Тайну происхождения сохраняют от ребёнка во благо самого ребёнка»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Миф 6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«Биологические родители будут преследовать, шантажировать семью»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Миф 7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«Усыновляют только маленьких детей»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10" y="6296298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2627280" y="260280"/>
            <a:ext cx="4535280" cy="4561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93366"/>
                </a:solidFill>
                <a:latin typeface="Arial"/>
                <a:ea typeface="DejaVu Sans"/>
              </a:rPr>
              <a:t>Домашнее задание.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2176920" y="764640"/>
            <a:ext cx="5436000" cy="10051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3063F6"/>
                </a:solidFill>
                <a:latin typeface="Arial"/>
                <a:ea typeface="DejaVu Sans"/>
              </a:rPr>
              <a:t>Просмотр художественного фильма «Моя лучшая мама»(</a:t>
            </a:r>
            <a:r>
              <a:rPr lang="arn-CL" sz="2000" b="1" strike="noStrike" spc="-1">
                <a:solidFill>
                  <a:srgbClr val="3063F6"/>
                </a:solidFill>
                <a:latin typeface="Arial"/>
                <a:ea typeface="DejaVu Sans"/>
              </a:rPr>
              <a:t>Äideistä parhain</a:t>
            </a:r>
            <a:r>
              <a:rPr lang="ru-RU" sz="2000" b="1" strike="noStrike" spc="-1">
                <a:solidFill>
                  <a:srgbClr val="3063F6"/>
                </a:solidFill>
                <a:latin typeface="Arial"/>
                <a:ea typeface="DejaVu Sans"/>
              </a:rPr>
              <a:t>), 2005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9" name="Picture 2" descr="E:\92810.jpg"/>
          <p:cNvPicPr/>
          <p:nvPr/>
        </p:nvPicPr>
        <p:blipFill>
          <a:blip r:embed="rId2"/>
          <a:stretch/>
        </p:blipFill>
        <p:spPr>
          <a:xfrm>
            <a:off x="3315600" y="1917000"/>
            <a:ext cx="3158640" cy="4513680"/>
          </a:xfrm>
          <a:prstGeom prst="rect">
            <a:avLst/>
          </a:prstGeom>
          <a:ln w="88920" cap="sq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10" y="6295123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76000" y="1303560"/>
            <a:ext cx="8213040" cy="30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475920" y="404640"/>
            <a:ext cx="8313120" cy="45576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93366"/>
                </a:solidFill>
                <a:latin typeface="Arial"/>
                <a:ea typeface="DejaVu Sans"/>
              </a:rPr>
              <a:t>Категории потребностей ребенка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6" name="Picture 2" descr="G:\Малашук\Рабочая\Программа подготовки КУ\Temp\add1f853-6783-4231-933f-41fb5be566dd.jpg"/>
          <p:cNvPicPr/>
          <p:nvPr/>
        </p:nvPicPr>
        <p:blipFill>
          <a:blip r:embed="rId2"/>
          <a:stretch/>
        </p:blipFill>
        <p:spPr>
          <a:xfrm>
            <a:off x="2239560" y="1611360"/>
            <a:ext cx="4785840" cy="469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60" y="6163560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95000" y="2117520"/>
            <a:ext cx="4385880" cy="415440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457200" y="3385800"/>
            <a:ext cx="4416120" cy="418680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3"/>
          <p:cNvSpPr/>
          <p:nvPr/>
        </p:nvSpPr>
        <p:spPr>
          <a:xfrm>
            <a:off x="465120" y="4827240"/>
            <a:ext cx="4416120" cy="342360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4"/>
          <p:cNvSpPr/>
          <p:nvPr/>
        </p:nvSpPr>
        <p:spPr>
          <a:xfrm>
            <a:off x="5219640" y="2002680"/>
            <a:ext cx="2808000" cy="530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837BC"/>
                </a:solidFill>
                <a:latin typeface="Arial"/>
                <a:ea typeface="MS PGothic"/>
              </a:rPr>
              <a:t>БЕЗОПАСНОСТЬ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5219640" y="3305160"/>
            <a:ext cx="2837520" cy="49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837BC"/>
                </a:solidFill>
                <a:latin typeface="Arial"/>
                <a:ea typeface="MS PGothic"/>
              </a:rPr>
              <a:t>ПОСТОЯНСТВО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5219640" y="4740840"/>
            <a:ext cx="2808000" cy="42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837BC"/>
                </a:solidFill>
                <a:latin typeface="Arial"/>
                <a:ea typeface="MS PGothic"/>
              </a:rPr>
              <a:t>БЛАГОПОЛУЧИЕ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4" name="CustomShape 7"/>
          <p:cNvSpPr/>
          <p:nvPr/>
        </p:nvSpPr>
        <p:spPr>
          <a:xfrm>
            <a:off x="611560" y="293760"/>
            <a:ext cx="82296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+mj-lt"/>
                <a:ea typeface="DejaVu Sans"/>
              </a:rPr>
              <a:t>Основные потребности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+mj-lt"/>
                <a:ea typeface="DejaVu Sans"/>
              </a:rPr>
              <a:t>ребенка.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Безопасность и постоянство в жизни ребенка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.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+mj-lt"/>
                <a:ea typeface="DejaVu Sans"/>
              </a:rPr>
              <a:t> </a:t>
            </a:r>
            <a:endParaRPr lang="ru-RU" sz="2400" b="0" strike="noStrike" spc="-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691640" y="388800"/>
            <a:ext cx="6264000" cy="45576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93366"/>
                </a:solidFill>
                <a:latin typeface="Arial"/>
                <a:ea typeface="DejaVu Sans"/>
              </a:rPr>
              <a:t>Потребность в…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604800" y="848880"/>
            <a:ext cx="8063640" cy="520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Безопасности</a:t>
            </a:r>
            <a:r>
              <a:rPr lang="en-US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является базовой и основана на инстинкте самосохранения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Здоровье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подразумевает сохранение телесной и духовной гармонии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Умственном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развитии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и образовании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подразумевает необходимость изучать окружающий мир,  формировать о нем определенное представление  и получать соответствующее образование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Привязанности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стремление к близости с другим человеком и старание эту близость сохранить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Эмоциональном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развитии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потребность в хорошем отношении, во взаимодействии с окружающими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Идентичности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потребность чувствовать свою уникальность, неповторимость, принадлежность к семье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Социальной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  </a:t>
            </a: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адаптации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социализация ребёнка в обществе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Стабильных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отношения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в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3063F6"/>
                </a:solidFill>
                <a:latin typeface="Arial"/>
                <a:ea typeface="DejaVu Sans"/>
              </a:rPr>
              <a:t>семье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позитивные отношения со значимым взрослым и ближайшим окружением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5" y="6165017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11640" y="1340640"/>
            <a:ext cx="8136360" cy="283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837BC"/>
                </a:solidFill>
                <a:latin typeface="Arial"/>
                <a:ea typeface="DejaVu Sans"/>
              </a:rPr>
              <a:t>-обладание чувством собственного прошлого;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837BC"/>
                </a:solidFill>
                <a:latin typeface="Arial"/>
                <a:ea typeface="DejaVu Sans"/>
              </a:rPr>
              <a:t>-обладание юридическим и социальным статусом, как и другие члены семьи;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837BC"/>
                </a:solidFill>
                <a:latin typeface="Arial"/>
                <a:ea typeface="DejaVu Sans"/>
              </a:rPr>
              <a:t>-обладание безопасными, благополучными и долговременными отношениями.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691640" y="354240"/>
            <a:ext cx="6192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DejaVu Sans"/>
              </a:rPr>
              <a:t>Постоянство в жизни ребенка – это …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40" y="6165304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76000" y="1303560"/>
            <a:ext cx="8213040" cy="30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725040" y="188640"/>
            <a:ext cx="7703640" cy="45576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993366"/>
                </a:solidFill>
                <a:latin typeface="Arial"/>
                <a:ea typeface="DejaVu Sans"/>
              </a:rPr>
              <a:t>Последствия нереализованных потребностей?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24160" y="881640"/>
            <a:ext cx="8105400" cy="49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-неврозы, фобии, патологическая боязливость;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-ощущение одиночества;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-стремление любой ценой заслужить хорошее отношение окружающих,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неразборчивость в знакомствах, во взрослом возрасте – в сексуальных контактах;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-эмоциональная холодность;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-уход с головой в учебу или работу;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-стремление реализоваться в любой области, кроме сферы человеческих взаимоотношений;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-чрезмерная привязанность к вещам в качестве компенсации теплого человеческого общения;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-узкий кругозор, примитивность мышления;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DejaVu Sans"/>
              </a:rPr>
              <a:t>-отсутствие стремления к личностному росту и развитию.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35" y="6080272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788000" y="2277360"/>
            <a:ext cx="4001040" cy="439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76000" y="1303560"/>
            <a:ext cx="8213040" cy="30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554040" y="332640"/>
            <a:ext cx="8213040" cy="39528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993366"/>
                </a:solidFill>
                <a:latin typeface="Arial"/>
                <a:ea typeface="DejaVu Sans"/>
              </a:rPr>
              <a:t>Упражнение «Другой»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668880" y="836640"/>
            <a:ext cx="80272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3063F6"/>
                </a:solidFill>
                <a:latin typeface="Arial"/>
                <a:ea typeface="DejaVu Sans"/>
              </a:rPr>
              <a:t>Цель:</a:t>
            </a:r>
            <a:r>
              <a:rPr lang="ru-RU" sz="1800" b="0" strike="noStrike" spc="-1">
                <a:solidFill>
                  <a:srgbClr val="3063F6"/>
                </a:solidFill>
                <a:latin typeface="Arial"/>
                <a:ea typeface="DejaVu Sans"/>
              </a:rPr>
              <a:t> помочь участникам понять чувства биологических родителей в момент изъятия детей из их семьи, определить некоторые методы эффективного взаимодействия усыновителей (удочерителей) и биологических родителей.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1" name="Picture 2" descr="G:\Малашук\Рабочая\Программа подготовки КУ\Temp\winkl_blog_image2018-12-10 09 43 18 +000015444349983151.jpg"/>
          <p:cNvPicPr/>
          <p:nvPr/>
        </p:nvPicPr>
        <p:blipFill>
          <a:blip r:embed="rId2"/>
          <a:stretch/>
        </p:blipFill>
        <p:spPr>
          <a:xfrm>
            <a:off x="2260080" y="2204280"/>
            <a:ext cx="4844880" cy="37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199050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74920" y="2349000"/>
            <a:ext cx="8136360" cy="31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в понимании значения постоянства в их жизни;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в переживании утраты;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в формировании постоянных привязанностей;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в преодолении трудностей, связанных с постоянными изменениями и сменами семьи;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в поддержании связи с близкими для него людьми.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67640" y="260640"/>
            <a:ext cx="83523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Условия, обеспечивающие удовлетворение потребностей детей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827640" y="1268640"/>
            <a:ext cx="77760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"/>
                <a:ea typeface="DejaVu Sans"/>
              </a:rPr>
              <a:t>Усыновитель (удочеритель) должен уметь оказывать помощь детям:</a:t>
            </a:r>
            <a:r>
              <a:rPr lang="ru-RU" sz="2000" b="0" strike="noStrike" spc="-1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186693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187640" y="2133000"/>
            <a:ext cx="6951240" cy="39171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485640" y="260640"/>
            <a:ext cx="8393400" cy="82152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C00000"/>
                </a:solidFill>
                <a:latin typeface="Arial"/>
                <a:ea typeface="DejaVu Sans"/>
              </a:rPr>
              <a:t>Личностные качества, знания и навыки, необходимые для развития родительской компетентности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5" y="6156633"/>
            <a:ext cx="115189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FE2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FE2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856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BelHuntClub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Юрий Попков</dc:creator>
  <dc:description/>
  <cp:lastModifiedBy>Elena Buniaeva</cp:lastModifiedBy>
  <cp:revision>389</cp:revision>
  <dcterms:created xsi:type="dcterms:W3CDTF">2005-06-10T15:00:28Z</dcterms:created>
  <dcterms:modified xsi:type="dcterms:W3CDTF">2023-10-05T12:26:55Z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BelHuntClub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