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300" r:id="rId4"/>
    <p:sldId id="286" r:id="rId5"/>
    <p:sldId id="287" r:id="rId6"/>
    <p:sldId id="301" r:id="rId7"/>
    <p:sldId id="288" r:id="rId8"/>
    <p:sldId id="289" r:id="rId9"/>
    <p:sldId id="290" r:id="rId10"/>
    <p:sldId id="291" r:id="rId11"/>
    <p:sldId id="292" r:id="rId12"/>
    <p:sldId id="293" r:id="rId13"/>
    <p:sldId id="294" r:id="rId14"/>
    <p:sldId id="295" r:id="rId15"/>
    <p:sldId id="296" r:id="rId16"/>
    <p:sldId id="302" r:id="rId17"/>
    <p:sldId id="297" r:id="rId18"/>
    <p:sldId id="298" r:id="rId19"/>
    <p:sldId id="299" r:id="rId20"/>
    <p:sldId id="257" r:id="rId2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99"/>
    <a:srgbClr val="4B1CAA"/>
    <a:srgbClr val="FF3300"/>
    <a:srgbClr val="301DA3"/>
    <a:srgbClr val="FF00FF"/>
    <a:srgbClr val="683FDD"/>
    <a:srgbClr val="CC3300"/>
    <a:srgbClr val="CC3399"/>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a:defRPr/>
            </a:pPr>
            <a:fld id="{80E3BFEF-8191-46A4-890B-897137B71A30}" type="datetimeFigureOut">
              <a:rPr lang="ru-RU" smtClean="0"/>
              <a:pPr>
                <a:defRPr/>
              </a:pPr>
              <a:t>17.02.2021</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22504FD6-E683-4F88-A2A0-E7EB634A97A1}" type="slidenum">
              <a:rPr lang="ru-RU" smtClean="0"/>
              <a:pPr>
                <a:defRPr/>
              </a:pPr>
              <a:t>‹#›</a:t>
            </a:fld>
            <a:endParaRPr lang="ru-RU"/>
          </a:p>
        </p:txBody>
      </p:sp>
    </p:spTree>
    <p:extLst>
      <p:ext uri="{BB962C8B-B14F-4D97-AF65-F5344CB8AC3E}">
        <p14:creationId xmlns:p14="http://schemas.microsoft.com/office/powerpoint/2010/main" val="1787375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19F16C73-BA31-44B9-BA34-B23C3B972667}" type="datetimeFigureOut">
              <a:rPr lang="ru-RU" smtClean="0"/>
              <a:pPr>
                <a:defRPr/>
              </a:pPr>
              <a:t>17.02.2021</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FEBA65B7-5BC9-4E83-9DEC-AC1447E9C95B}" type="slidenum">
              <a:rPr lang="ru-RU" smtClean="0"/>
              <a:pPr>
                <a:defRPr/>
              </a:pPr>
              <a:t>‹#›</a:t>
            </a:fld>
            <a:endParaRPr lang="ru-RU"/>
          </a:p>
        </p:txBody>
      </p:sp>
    </p:spTree>
    <p:extLst>
      <p:ext uri="{BB962C8B-B14F-4D97-AF65-F5344CB8AC3E}">
        <p14:creationId xmlns:p14="http://schemas.microsoft.com/office/powerpoint/2010/main" val="1094224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B1D2BD19-DA04-4E9C-A593-043A2448BCB2}" type="datetimeFigureOut">
              <a:rPr lang="ru-RU" smtClean="0"/>
              <a:pPr>
                <a:defRPr/>
              </a:pPr>
              <a:t>17.02.2021</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BF278332-669F-48C4-9FE6-72405E23E9C4}" type="slidenum">
              <a:rPr lang="ru-RU" smtClean="0"/>
              <a:pPr>
                <a:defRPr/>
              </a:pPr>
              <a:t>‹#›</a:t>
            </a:fld>
            <a:endParaRPr lang="ru-RU"/>
          </a:p>
        </p:txBody>
      </p:sp>
    </p:spTree>
    <p:extLst>
      <p:ext uri="{BB962C8B-B14F-4D97-AF65-F5344CB8AC3E}">
        <p14:creationId xmlns:p14="http://schemas.microsoft.com/office/powerpoint/2010/main" val="2698798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a:defRPr/>
            </a:pPr>
            <a:fld id="{EADF39D9-5194-4BC0-AF1B-11A5B8577234}" type="datetimeFigureOut">
              <a:rPr lang="ru-RU" smtClean="0"/>
              <a:pPr>
                <a:defRPr/>
              </a:pPr>
              <a:t>17.02.2021</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B73C665B-BCFE-46FD-9344-F531B368A74D}" type="slidenum">
              <a:rPr lang="ru-RU" smtClean="0"/>
              <a:pPr>
                <a:defRPr/>
              </a:pPr>
              <a:t>‹#›</a:t>
            </a:fld>
            <a:endParaRPr lang="ru-RU"/>
          </a:p>
        </p:txBody>
      </p:sp>
    </p:spTree>
    <p:extLst>
      <p:ext uri="{BB962C8B-B14F-4D97-AF65-F5344CB8AC3E}">
        <p14:creationId xmlns:p14="http://schemas.microsoft.com/office/powerpoint/2010/main" val="83974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a:defRPr/>
            </a:pPr>
            <a:fld id="{CB6278B6-6825-41F2-862F-BD4E2E59FE21}" type="datetimeFigureOut">
              <a:rPr lang="ru-RU" smtClean="0"/>
              <a:pPr>
                <a:defRPr/>
              </a:pPr>
              <a:t>17.02.2021</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32DD8245-422C-4042-B2AA-FD64BD88CD56}" type="slidenum">
              <a:rPr lang="ru-RU" smtClean="0"/>
              <a:pPr>
                <a:defRPr/>
              </a:pPr>
              <a:t>‹#›</a:t>
            </a:fld>
            <a:endParaRPr lang="ru-RU"/>
          </a:p>
        </p:txBody>
      </p:sp>
    </p:spTree>
    <p:extLst>
      <p:ext uri="{BB962C8B-B14F-4D97-AF65-F5344CB8AC3E}">
        <p14:creationId xmlns:p14="http://schemas.microsoft.com/office/powerpoint/2010/main" val="448435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a:defRPr/>
            </a:pPr>
            <a:fld id="{F928EDCE-1BBB-451A-A122-0BDB8706461D}" type="datetimeFigureOut">
              <a:rPr lang="ru-RU" smtClean="0"/>
              <a:pPr>
                <a:defRPr/>
              </a:pPr>
              <a:t>17.02.2021</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D4F02DCF-4ACA-4200-88EA-F13D8D9B7C9F}" type="slidenum">
              <a:rPr lang="ru-RU" smtClean="0"/>
              <a:pPr>
                <a:defRPr/>
              </a:pPr>
              <a:t>‹#›</a:t>
            </a:fld>
            <a:endParaRPr lang="ru-RU"/>
          </a:p>
        </p:txBody>
      </p:sp>
    </p:spTree>
    <p:extLst>
      <p:ext uri="{BB962C8B-B14F-4D97-AF65-F5344CB8AC3E}">
        <p14:creationId xmlns:p14="http://schemas.microsoft.com/office/powerpoint/2010/main" val="923773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a:defRPr/>
            </a:pPr>
            <a:fld id="{670430D7-4DE5-413C-8B41-EF5B9606524F}" type="datetimeFigureOut">
              <a:rPr lang="ru-RU" smtClean="0"/>
              <a:pPr>
                <a:defRPr/>
              </a:pPr>
              <a:t>17.02.2021</a:t>
            </a:fld>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pPr>
              <a:defRPr/>
            </a:pPr>
            <a:fld id="{8F492A20-CC3D-4CC2-B62F-FB005F6C0E2A}" type="slidenum">
              <a:rPr lang="ru-RU" smtClean="0"/>
              <a:pPr>
                <a:defRPr/>
              </a:pPr>
              <a:t>‹#›</a:t>
            </a:fld>
            <a:endParaRPr lang="ru-RU"/>
          </a:p>
        </p:txBody>
      </p:sp>
    </p:spTree>
    <p:extLst>
      <p:ext uri="{BB962C8B-B14F-4D97-AF65-F5344CB8AC3E}">
        <p14:creationId xmlns:p14="http://schemas.microsoft.com/office/powerpoint/2010/main" val="410636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a:defRPr/>
            </a:pPr>
            <a:fld id="{84EAA9FA-1B91-429E-93EA-C67E29442041}" type="datetimeFigureOut">
              <a:rPr lang="ru-RU" smtClean="0"/>
              <a:pPr>
                <a:defRPr/>
              </a:pPr>
              <a:t>17.02.2021</a:t>
            </a:fld>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069147F1-96FC-4680-9330-7690D18CBB6F}" type="slidenum">
              <a:rPr lang="ru-RU" smtClean="0"/>
              <a:pPr>
                <a:defRPr/>
              </a:pPr>
              <a:t>‹#›</a:t>
            </a:fld>
            <a:endParaRPr lang="ru-RU"/>
          </a:p>
        </p:txBody>
      </p:sp>
    </p:spTree>
    <p:extLst>
      <p:ext uri="{BB962C8B-B14F-4D97-AF65-F5344CB8AC3E}">
        <p14:creationId xmlns:p14="http://schemas.microsoft.com/office/powerpoint/2010/main" val="1047443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a:defRPr/>
            </a:pPr>
            <a:fld id="{F58F14C8-E06D-47FC-84A8-A2ECC57FBF15}" type="datetimeFigureOut">
              <a:rPr lang="ru-RU" smtClean="0"/>
              <a:pPr>
                <a:defRPr/>
              </a:pPr>
              <a:t>17.02.2021</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59DAE09A-AD4B-4BDE-B025-39FF1718466D}" type="slidenum">
              <a:rPr lang="ru-RU" smtClean="0"/>
              <a:pPr>
                <a:defRPr/>
              </a:pPr>
              <a:t>‹#›</a:t>
            </a:fld>
            <a:endParaRPr lang="ru-RU"/>
          </a:p>
        </p:txBody>
      </p:sp>
    </p:spTree>
    <p:extLst>
      <p:ext uri="{BB962C8B-B14F-4D97-AF65-F5344CB8AC3E}">
        <p14:creationId xmlns:p14="http://schemas.microsoft.com/office/powerpoint/2010/main" val="3078603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07C02C7F-FAC5-448B-B823-6F476D89A5E4}" type="datetimeFigureOut">
              <a:rPr lang="ru-RU" smtClean="0"/>
              <a:pPr>
                <a:defRPr/>
              </a:pPr>
              <a:t>17.02.2021</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1788FAF9-FBB4-48F9-8509-858ED05A24D4}" type="slidenum">
              <a:rPr lang="ru-RU" smtClean="0"/>
              <a:pPr>
                <a:defRPr/>
              </a:pPr>
              <a:t>‹#›</a:t>
            </a:fld>
            <a:endParaRPr lang="ru-RU"/>
          </a:p>
        </p:txBody>
      </p:sp>
    </p:spTree>
    <p:extLst>
      <p:ext uri="{BB962C8B-B14F-4D97-AF65-F5344CB8AC3E}">
        <p14:creationId xmlns:p14="http://schemas.microsoft.com/office/powerpoint/2010/main" val="599514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a:defRPr/>
            </a:pPr>
            <a:fld id="{05B4348D-27C2-4DB0-91FE-4C6B8545D030}" type="datetimeFigureOut">
              <a:rPr lang="ru-RU" smtClean="0"/>
              <a:pPr>
                <a:defRPr/>
              </a:pPr>
              <a:t>17.02.2021</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AB58F70C-6C44-4D94-A791-B10356503F8D}" type="slidenum">
              <a:rPr lang="ru-RU" smtClean="0"/>
              <a:pPr>
                <a:defRPr/>
              </a:pPr>
              <a:t>‹#›</a:t>
            </a:fld>
            <a:endParaRPr lang="ru-RU"/>
          </a:p>
        </p:txBody>
      </p:sp>
    </p:spTree>
    <p:extLst>
      <p:ext uri="{BB962C8B-B14F-4D97-AF65-F5344CB8AC3E}">
        <p14:creationId xmlns:p14="http://schemas.microsoft.com/office/powerpoint/2010/main" val="24456359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2B9F722E-31A4-4C89-8DD4-94F2329C3001}" type="datetimeFigureOut">
              <a:rPr lang="ru-RU" smtClean="0"/>
              <a:pPr>
                <a:defRPr/>
              </a:pPr>
              <a:t>17.02.2021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B51EB5A-64DD-47E0-BF95-B7C7949D1803}" type="slidenum">
              <a:rPr lang="ru-RU" smtClean="0"/>
              <a:pPr>
                <a:defRPr/>
              </a:pPr>
              <a:t>‹#›</a:t>
            </a:fld>
            <a:endParaRPr lang="ru-RU"/>
          </a:p>
        </p:txBody>
      </p:sp>
    </p:spTree>
    <p:extLst>
      <p:ext uri="{BB962C8B-B14F-4D97-AF65-F5344CB8AC3E}">
        <p14:creationId xmlns:p14="http://schemas.microsoft.com/office/powerpoint/2010/main" val="26478357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facebook.com/NACBELARUS" TargetMode="External"/><Relationship Id="rId2" Type="http://schemas.openxmlformats.org/officeDocument/2006/relationships/hyperlink" Target="http://www.nacedu.by/"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www.instagram.com/ncu_by" TargetMode="External"/><Relationship Id="rId4" Type="http://schemas.openxmlformats.org/officeDocument/2006/relationships/hyperlink" Target="https://vk.com/club15225527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188641"/>
            <a:ext cx="8568952" cy="1800199"/>
          </a:xfrm>
        </p:spPr>
        <p:txBody>
          <a:bodyPr rtlCol="0">
            <a:noAutofit/>
          </a:bodyPr>
          <a:lstStyle/>
          <a:p>
            <a:pPr eaLnBrk="1" fontAlgn="auto" hangingPunct="1">
              <a:spcAft>
                <a:spcPts val="0"/>
              </a:spcAft>
              <a:defRPr/>
            </a:pPr>
            <a:r>
              <a:rPr lang="" sz="2800" b="1" dirty="0" smtClean="0">
                <a:solidFill>
                  <a:srgbClr val="000099"/>
                </a:solidFill>
                <a:effectLst>
                  <a:outerShdw blurRad="38100" dist="38100" dir="2700000" algn="tl">
                    <a:srgbClr val="000000"/>
                  </a:outerShdw>
                </a:effectLst>
                <a:latin typeface="Bookman Old Style" pitchFamily="18" charset="0"/>
              </a:rPr>
              <a:t/>
            </a:r>
            <a:br>
              <a:rPr lang="" sz="2800" b="1" dirty="0" smtClean="0">
                <a:solidFill>
                  <a:srgbClr val="000099"/>
                </a:solidFill>
                <a:effectLst>
                  <a:outerShdw blurRad="38100" dist="38100" dir="2700000" algn="tl">
                    <a:srgbClr val="000000"/>
                  </a:outerShdw>
                </a:effectLst>
                <a:latin typeface="Bookman Old Style" pitchFamily="18" charset="0"/>
              </a:rPr>
            </a:br>
            <a:r>
              <a:rPr lang="ru-RU" sz="2800" b="1" dirty="0" smtClean="0">
                <a:solidFill>
                  <a:srgbClr val="000099"/>
                </a:solidFill>
                <a:effectLst>
                  <a:outerShdw blurRad="38100" dist="38100" dir="2700000" algn="tl">
                    <a:srgbClr val="000000"/>
                  </a:outerShdw>
                </a:effectLst>
                <a:latin typeface="Bookman Old Style" pitchFamily="18" charset="0"/>
              </a:rPr>
              <a:t/>
            </a:r>
            <a:br>
              <a:rPr lang="ru-RU" sz="2800" b="1" dirty="0" smtClean="0">
                <a:solidFill>
                  <a:srgbClr val="000099"/>
                </a:solidFill>
                <a:effectLst>
                  <a:outerShdw blurRad="38100" dist="38100" dir="2700000" algn="tl">
                    <a:srgbClr val="000000"/>
                  </a:outerShdw>
                </a:effectLst>
                <a:latin typeface="Bookman Old Style" pitchFamily="18" charset="0"/>
              </a:rPr>
            </a:br>
            <a:r>
              <a:rPr lang="ru-RU" sz="2800" b="1" dirty="0" smtClean="0">
                <a:solidFill>
                  <a:srgbClr val="000099"/>
                </a:solidFill>
                <a:effectLst>
                  <a:outerShdw blurRad="38100" dist="38100" dir="2700000" algn="tl">
                    <a:srgbClr val="000000"/>
                  </a:outerShdw>
                </a:effectLst>
                <a:latin typeface="Bookman Old Style" pitchFamily="18" charset="0"/>
              </a:rPr>
              <a:t/>
            </a:r>
            <a:br>
              <a:rPr lang="ru-RU" sz="2800" b="1" dirty="0" smtClean="0">
                <a:solidFill>
                  <a:srgbClr val="000099"/>
                </a:solidFill>
                <a:effectLst>
                  <a:outerShdw blurRad="38100" dist="38100" dir="2700000" algn="tl">
                    <a:srgbClr val="000000"/>
                  </a:outerShdw>
                </a:effectLst>
                <a:latin typeface="Bookman Old Style" pitchFamily="18" charset="0"/>
              </a:rPr>
            </a:br>
            <a:r>
              <a:rPr lang="ru-RU" sz="2800" b="1" dirty="0" smtClean="0">
                <a:solidFill>
                  <a:srgbClr val="000099"/>
                </a:solidFill>
                <a:effectLst>
                  <a:outerShdw blurRad="38100" dist="38100" dir="2700000" algn="tl">
                    <a:srgbClr val="000000"/>
                  </a:outerShdw>
                </a:effectLst>
                <a:latin typeface="Bookman Old Style" pitchFamily="18" charset="0"/>
              </a:rPr>
              <a:t/>
            </a:r>
            <a:br>
              <a:rPr lang="ru-RU" sz="2800" b="1" dirty="0" smtClean="0">
                <a:solidFill>
                  <a:srgbClr val="000099"/>
                </a:solidFill>
                <a:effectLst>
                  <a:outerShdw blurRad="38100" dist="38100" dir="2700000" algn="tl">
                    <a:srgbClr val="000000"/>
                  </a:outerShdw>
                </a:effectLst>
                <a:latin typeface="Bookman Old Style" pitchFamily="18" charset="0"/>
              </a:rPr>
            </a:br>
            <a:endParaRPr lang="ru-RU" sz="2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ahoma" panose="020B0604030504040204" pitchFamily="34" charset="0"/>
              <a:ea typeface="Tahoma" panose="020B0604030504040204" pitchFamily="34" charset="0"/>
              <a:cs typeface="Tahoma" panose="020B0604030504040204" pitchFamily="34" charset="0"/>
            </a:endParaRPr>
          </a:p>
        </p:txBody>
      </p:sp>
      <p:sp>
        <p:nvSpPr>
          <p:cNvPr id="13315" name="Прямоугольник 5"/>
          <p:cNvSpPr>
            <a:spLocks noChangeArrowheads="1"/>
          </p:cNvSpPr>
          <p:nvPr/>
        </p:nvSpPr>
        <p:spPr bwMode="auto">
          <a:xfrm>
            <a:off x="971600" y="1700808"/>
            <a:ext cx="7200900" cy="954107"/>
          </a:xfrm>
          <a:prstGeom prst="rect">
            <a:avLst/>
          </a:prstGeom>
          <a:noFill/>
          <a:ln w="9525">
            <a:noFill/>
            <a:miter lim="800000"/>
            <a:headEnd/>
            <a:tailEnd/>
          </a:ln>
        </p:spPr>
        <p:txBody>
          <a:bodyPr wrap="square">
            <a:spAutoFit/>
          </a:bodyPr>
          <a:lstStyle/>
          <a:p>
            <a:pPr algn="ctr">
              <a:defRPr/>
            </a:pPr>
            <a:r>
              <a:rPr lang="ru-RU" altLang="ru-RU" sz="2800" b="1" dirty="0" smtClean="0">
                <a:solidFill>
                  <a:srgbClr val="FF0000"/>
                </a:solidFill>
                <a:ea typeface="+mj-ea"/>
                <a:cs typeface="+mj-cs"/>
              </a:rPr>
              <a:t>Занятие 9.</a:t>
            </a:r>
          </a:p>
          <a:p>
            <a:pPr algn="ctr">
              <a:defRPr/>
            </a:pPr>
            <a:r>
              <a:rPr lang="ru-RU" altLang="ru-RU" sz="2800" b="1" dirty="0" smtClean="0">
                <a:solidFill>
                  <a:srgbClr val="FF0000"/>
                </a:solidFill>
                <a:ea typeface="+mj-ea"/>
                <a:cs typeface="+mj-cs"/>
              </a:rPr>
              <a:t>Тайна </a:t>
            </a:r>
            <a:r>
              <a:rPr lang="ru-RU" altLang="ru-RU" sz="2800" b="1" dirty="0">
                <a:solidFill>
                  <a:srgbClr val="FF0000"/>
                </a:solidFill>
                <a:ea typeface="+mj-ea"/>
                <a:cs typeface="+mj-cs"/>
              </a:rPr>
              <a:t>усыновления</a:t>
            </a:r>
          </a:p>
        </p:txBody>
      </p:sp>
      <p:sp>
        <p:nvSpPr>
          <p:cNvPr id="5" name="CustomShape 4"/>
          <p:cNvSpPr/>
          <p:nvPr/>
        </p:nvSpPr>
        <p:spPr>
          <a:xfrm>
            <a:off x="0" y="116632"/>
            <a:ext cx="9144000" cy="1198875"/>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nchor="ctr">
            <a:spAutoFit/>
          </a:bodyPr>
          <a:lstStyle/>
          <a:p>
            <a:pPr algn="ctr">
              <a:lnSpc>
                <a:spcPct val="100000"/>
              </a:lnSpc>
            </a:pPr>
            <a:r>
              <a:rPr lang="" sz="1400" b="1" dirty="0" smtClean="0">
                <a:latin typeface="Arial" pitchFamily="34" charset="0"/>
                <a:cs typeface="Arial" pitchFamily="34" charset="0"/>
              </a:rPr>
              <a:t>Учреждение </a:t>
            </a:r>
            <a:r>
              <a:rPr lang="" sz="1400" b="1" dirty="0">
                <a:latin typeface="Arial" pitchFamily="34" charset="0"/>
                <a:cs typeface="Arial" pitchFamily="34" charset="0"/>
              </a:rPr>
              <a:t>“Национальный центр усыновления </a:t>
            </a:r>
            <a:br>
              <a:rPr lang="" sz="1400" b="1" dirty="0">
                <a:latin typeface="Arial" pitchFamily="34" charset="0"/>
                <a:cs typeface="Arial" pitchFamily="34" charset="0"/>
              </a:rPr>
            </a:br>
            <a:r>
              <a:rPr lang="" sz="1400" b="1" dirty="0">
                <a:latin typeface="Arial" pitchFamily="34" charset="0"/>
                <a:cs typeface="Arial" pitchFamily="34" charset="0"/>
              </a:rPr>
              <a:t>Министерства образования Республики Беларусь</a:t>
            </a:r>
            <a:r>
              <a:rPr lang="" sz="1400" b="1" dirty="0" smtClean="0">
                <a:latin typeface="Arial" pitchFamily="34" charset="0"/>
                <a:cs typeface="Arial" pitchFamily="34" charset="0"/>
              </a:rPr>
              <a:t>”</a:t>
            </a:r>
            <a:endParaRPr lang="ru-RU" sz="1400" b="1" dirty="0" smtClean="0">
              <a:latin typeface="Arial" pitchFamily="34" charset="0"/>
              <a:cs typeface="Arial" pitchFamily="34" charset="0"/>
            </a:endParaRPr>
          </a:p>
          <a:p>
            <a:pPr algn="ctr">
              <a:lnSpc>
                <a:spcPct val="100000"/>
              </a:lnSpc>
            </a:pPr>
            <a:endParaRPr lang="ru-RU" sz="1400" dirty="0" smtClean="0">
              <a:latin typeface="Arial" pitchFamily="34" charset="0"/>
              <a:cs typeface="Arial" pitchFamily="34" charset="0"/>
            </a:endParaRPr>
          </a:p>
          <a:p>
            <a:pPr algn="ctr">
              <a:lnSpc>
                <a:spcPct val="100000"/>
              </a:lnSpc>
            </a:pPr>
            <a:r>
              <a:rPr lang="ru-RU" altLang="ru-RU" sz="1400" b="1" dirty="0" smtClean="0">
                <a:solidFill>
                  <a:srgbClr val="0000FF"/>
                </a:solidFill>
                <a:latin typeface="Arial" pitchFamily="34" charset="0"/>
                <a:cs typeface="Arial" pitchFamily="34" charset="0"/>
              </a:rPr>
              <a:t>Программа подготовки кандидатов в усыновители (удочерители)</a:t>
            </a:r>
          </a:p>
          <a:p>
            <a:pPr algn="ctr">
              <a:lnSpc>
                <a:spcPct val="100000"/>
              </a:lnSpc>
            </a:pPr>
            <a:endParaRPr lang="ru-RU" sz="1600" strike="noStrike" spc="-1" dirty="0">
              <a:latin typeface="Arial"/>
            </a:endParaRPr>
          </a:p>
        </p:txBody>
      </p:sp>
      <p:pic>
        <p:nvPicPr>
          <p:cNvPr id="6" name="Picture 9"/>
          <p:cNvPicPr>
            <a:picLocks noChangeAspect="1" noChangeArrowheads="1"/>
          </p:cNvPicPr>
          <p:nvPr/>
        </p:nvPicPr>
        <p:blipFill>
          <a:blip r:embed="rId2" cstate="print"/>
          <a:srcRect/>
          <a:stretch>
            <a:fillRect/>
          </a:stretch>
        </p:blipFill>
        <p:spPr bwMode="auto">
          <a:xfrm>
            <a:off x="8172450" y="6021388"/>
            <a:ext cx="669925" cy="563562"/>
          </a:xfrm>
          <a:prstGeom prst="rect">
            <a:avLst/>
          </a:prstGeom>
          <a:noFill/>
          <a:ln w="9525">
            <a:noFill/>
            <a:miter lim="800000"/>
            <a:headEnd/>
            <a:tailEnd/>
          </a:ln>
        </p:spPr>
      </p:pic>
      <p:pic>
        <p:nvPicPr>
          <p:cNvPr id="20482" name="Picture 2" descr="РАБОТА С СЕМЬЕЙ И ДЕТЬМИ - Статьи - Сайт «Идринский вестник». ЭЛ № ФС  77-69496, зарегистрирован Роскомнадзором 25.04.2017 г."/>
          <p:cNvPicPr>
            <a:picLocks noChangeAspect="1" noChangeArrowheads="1"/>
          </p:cNvPicPr>
          <p:nvPr/>
        </p:nvPicPr>
        <p:blipFill>
          <a:blip r:embed="rId3" cstate="print"/>
          <a:srcRect/>
          <a:stretch>
            <a:fillRect/>
          </a:stretch>
        </p:blipFill>
        <p:spPr bwMode="auto">
          <a:xfrm>
            <a:off x="2123728" y="3140968"/>
            <a:ext cx="4752528" cy="340797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p:txBody>
          <a:bodyPr>
            <a:normAutofit/>
          </a:bodyPr>
          <a:lstStyle/>
          <a:p>
            <a:pPr eaLnBrk="1" hangingPunct="1"/>
            <a:r>
              <a:rPr lang="ru-RU" sz="3200" b="1" dirty="0" smtClean="0">
                <a:solidFill>
                  <a:srgbClr val="FF0000"/>
                </a:solidFill>
                <a:latin typeface="Arial" panose="020B0604020202020204" pitchFamily="34" charset="0"/>
                <a:cs typeface="Arial" panose="020B0604020202020204" pitchFamily="34" charset="0"/>
              </a:rPr>
              <a:t>В каком же возрасте лучше говорить с ребенком об усыновлении?</a:t>
            </a:r>
          </a:p>
        </p:txBody>
      </p:sp>
      <p:sp>
        <p:nvSpPr>
          <p:cNvPr id="21506" name="Rectangle 3"/>
          <p:cNvSpPr>
            <a:spLocks noGrp="1"/>
          </p:cNvSpPr>
          <p:nvPr>
            <p:ph idx="1"/>
          </p:nvPr>
        </p:nvSpPr>
        <p:spPr/>
        <p:txBody>
          <a:bodyPr/>
          <a:lstStyle/>
          <a:p>
            <a:pPr algn="ctr" eaLnBrk="1" hangingPunct="1">
              <a:buFont typeface="Arial" charset="0"/>
              <a:buNone/>
            </a:pPr>
            <a:r>
              <a:rPr lang="ru-RU" sz="2000" b="1" dirty="0" smtClean="0">
                <a:solidFill>
                  <a:srgbClr val="0000FF"/>
                </a:solidFill>
                <a:latin typeface="Arial" panose="020B0604020202020204" pitchFamily="34" charset="0"/>
                <a:cs typeface="Arial" panose="020B0604020202020204" pitchFamily="34" charset="0"/>
              </a:rPr>
              <a:t>Малыши от рождения до 3 лет</a:t>
            </a:r>
          </a:p>
          <a:p>
            <a:pPr algn="ctr" eaLnBrk="1" hangingPunct="1">
              <a:buFont typeface="Arial" charset="0"/>
              <a:buNone/>
            </a:pPr>
            <a:endParaRPr lang="ru-RU" sz="2000" b="1" dirty="0" smtClean="0">
              <a:solidFill>
                <a:srgbClr val="0000FF"/>
              </a:solidFill>
              <a:latin typeface="Arial" panose="020B0604020202020204" pitchFamily="34" charset="0"/>
              <a:cs typeface="Arial" panose="020B0604020202020204" pitchFamily="34" charset="0"/>
            </a:endParaRPr>
          </a:p>
          <a:p>
            <a:pPr algn="just" eaLnBrk="1" hangingPunct="1">
              <a:buFont typeface="Arial" charset="0"/>
              <a:buNone/>
            </a:pPr>
            <a:r>
              <a:rPr lang="ru-RU" sz="2400" b="1" dirty="0">
                <a:solidFill>
                  <a:schemeClr val="accent2"/>
                </a:solidFill>
                <a:latin typeface="Arial" charset="0"/>
              </a:rPr>
              <a:t> </a:t>
            </a:r>
            <a:r>
              <a:rPr lang="ru-RU" sz="2400" b="1" dirty="0" smtClean="0">
                <a:solidFill>
                  <a:schemeClr val="accent2"/>
                </a:solidFill>
                <a:latin typeface="Arial" charset="0"/>
              </a:rPr>
              <a:t>   </a:t>
            </a:r>
            <a:r>
              <a:rPr lang="ru-RU" sz="1800" dirty="0" smtClean="0">
                <a:latin typeface="Arial" panose="020B0604020202020204" pitchFamily="34" charset="0"/>
                <a:cs typeface="Arial" panose="020B0604020202020204" pitchFamily="34" charset="0"/>
              </a:rPr>
              <a:t>В этот возрастной период для ребенка совершенно не имеет значения, как он появился в этой семье. Для него гораздо важнее ощущать, что родители его любят, принимают и что с ним не связано никаких событий, которые вызывали бы у родителей чувство неловкости. </a:t>
            </a:r>
          </a:p>
          <a:p>
            <a:pPr algn="just" eaLnBrk="1" hangingPunct="1">
              <a:buFont typeface="Arial" charset="0"/>
              <a:buNone/>
            </a:pPr>
            <a:r>
              <a:rPr lang="ru-RU" sz="1800" dirty="0" smtClean="0">
                <a:latin typeface="Arial" panose="020B0604020202020204" pitchFamily="34" charset="0"/>
                <a:cs typeface="Arial" panose="020B0604020202020204" pitchFamily="34" charset="0"/>
              </a:rPr>
              <a:t>     В разговоре с ребенком этого возраста важно следить за тем, какие выражения вы употребляете для описания произошедшего. Малыши склонны понимать все буквально, и, если они слышат фразу "тебя бросили", картинка, которую они себе представят, будет в точности соответствовать прямому смыслу этого выражения.</a:t>
            </a:r>
          </a:p>
        </p:txBody>
      </p:sp>
      <p:pic>
        <p:nvPicPr>
          <p:cNvPr id="5" name="Picture 9"/>
          <p:cNvPicPr>
            <a:picLocks noChangeAspect="1" noChangeArrowheads="1"/>
          </p:cNvPicPr>
          <p:nvPr/>
        </p:nvPicPr>
        <p:blipFill>
          <a:blip r:embed="rId2" cstate="print"/>
          <a:srcRect/>
          <a:stretch>
            <a:fillRect/>
          </a:stretch>
        </p:blipFill>
        <p:spPr bwMode="auto">
          <a:xfrm>
            <a:off x="8172450" y="6021388"/>
            <a:ext cx="669925" cy="563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p:txBody>
          <a:bodyPr>
            <a:normAutofit/>
          </a:bodyPr>
          <a:lstStyle/>
          <a:p>
            <a:pPr eaLnBrk="1" hangingPunct="1"/>
            <a:r>
              <a:rPr lang="ru-RU" sz="3200" b="1" dirty="0" smtClean="0">
                <a:solidFill>
                  <a:srgbClr val="FF0000"/>
                </a:solidFill>
                <a:latin typeface="Arial" panose="020B0604020202020204" pitchFamily="34" charset="0"/>
                <a:cs typeface="Arial" panose="020B0604020202020204" pitchFamily="34" charset="0"/>
              </a:rPr>
              <a:t>В каком же возрасте лучше говорить с ребенком об усыновлении?</a:t>
            </a:r>
          </a:p>
        </p:txBody>
      </p:sp>
      <p:sp>
        <p:nvSpPr>
          <p:cNvPr id="22530" name="Rectangle 3"/>
          <p:cNvSpPr>
            <a:spLocks noGrp="1"/>
          </p:cNvSpPr>
          <p:nvPr>
            <p:ph idx="1"/>
          </p:nvPr>
        </p:nvSpPr>
        <p:spPr/>
        <p:txBody>
          <a:bodyPr/>
          <a:lstStyle/>
          <a:p>
            <a:pPr algn="ctr" eaLnBrk="1" hangingPunct="1">
              <a:buFont typeface="Arial" charset="0"/>
              <a:buNone/>
            </a:pPr>
            <a:r>
              <a:rPr lang="ru-RU" sz="2000" b="1" dirty="0" smtClean="0">
                <a:solidFill>
                  <a:srgbClr val="0000FF"/>
                </a:solidFill>
                <a:latin typeface="Arial" panose="020B0604020202020204" pitchFamily="34" charset="0"/>
                <a:cs typeface="Arial" panose="020B0604020202020204" pitchFamily="34" charset="0"/>
              </a:rPr>
              <a:t>Дошкольники (от 3 до 6-7 лет)</a:t>
            </a:r>
          </a:p>
          <a:p>
            <a:pPr eaLnBrk="1" hangingPunct="1">
              <a:buFont typeface="Arial" charset="0"/>
              <a:buNone/>
            </a:pPr>
            <a:r>
              <a:rPr lang="ru-RU" sz="1600" b="1" dirty="0">
                <a:solidFill>
                  <a:schemeClr val="accent2">
                    <a:lumMod val="60000"/>
                    <a:lumOff val="40000"/>
                  </a:schemeClr>
                </a:solidFill>
                <a:latin typeface="Arial" panose="020B0604020202020204" pitchFamily="34" charset="0"/>
                <a:cs typeface="Arial" panose="020B0604020202020204" pitchFamily="34" charset="0"/>
              </a:rPr>
              <a:t> </a:t>
            </a:r>
            <a:r>
              <a:rPr lang="ru-RU" sz="1600" b="1" dirty="0" smtClean="0">
                <a:solidFill>
                  <a:schemeClr val="accent2">
                    <a:lumMod val="60000"/>
                    <a:lumOff val="40000"/>
                  </a:schemeClr>
                </a:solidFill>
                <a:latin typeface="Arial" panose="020B0604020202020204" pitchFamily="34" charset="0"/>
                <a:cs typeface="Arial" panose="020B0604020202020204" pitchFamily="34" charset="0"/>
              </a:rPr>
              <a:t>   </a:t>
            </a:r>
            <a:r>
              <a:rPr lang="ru-RU" sz="1600" b="1" i="1" dirty="0" smtClean="0">
                <a:solidFill>
                  <a:schemeClr val="accent2">
                    <a:lumMod val="60000"/>
                    <a:lumOff val="40000"/>
                  </a:schemeClr>
                </a:solidFill>
                <a:latin typeface="Arial" charset="0"/>
              </a:rPr>
              <a:t> </a:t>
            </a:r>
          </a:p>
          <a:p>
            <a:pPr algn="just" eaLnBrk="1" hangingPunct="1">
              <a:buFont typeface="Arial" charset="0"/>
              <a:buNone/>
            </a:pPr>
            <a:r>
              <a:rPr lang="ru-RU" sz="1600" b="1" i="1" dirty="0">
                <a:solidFill>
                  <a:schemeClr val="accent2">
                    <a:lumMod val="60000"/>
                    <a:lumOff val="40000"/>
                  </a:schemeClr>
                </a:solidFill>
                <a:latin typeface="Arial" charset="0"/>
              </a:rPr>
              <a:t> </a:t>
            </a:r>
            <a:r>
              <a:rPr lang="ru-RU" sz="1800" b="1" i="1" dirty="0" smtClean="0">
                <a:solidFill>
                  <a:schemeClr val="accent2">
                    <a:lumMod val="60000"/>
                    <a:lumOff val="40000"/>
                  </a:schemeClr>
                </a:solidFill>
                <a:latin typeface="Arial" charset="0"/>
              </a:rPr>
              <a:t>     </a:t>
            </a:r>
            <a:r>
              <a:rPr lang="ru-RU" sz="1800" dirty="0" smtClean="0">
                <a:latin typeface="Arial" charset="0"/>
              </a:rPr>
              <a:t>Дети дошкольного возраста задают очень много вопросов, и это может в значительной степени облегчить приемным родителям рассказ о происхождении ребенка. На вопросы детей этого возраста следует отвечать конкретно и в том объеме, понимание которого доступно ребенку. Не пытайтесь объяснить ему, как он оказался в детском доме, с точки зрения глобальных проблем: войны, бедности и т. д.</a:t>
            </a:r>
          </a:p>
          <a:p>
            <a:pPr eaLnBrk="1" hangingPunct="1">
              <a:buFont typeface="Arial" charset="0"/>
              <a:buNone/>
            </a:pPr>
            <a:r>
              <a:rPr lang="ru-RU" sz="1600" dirty="0">
                <a:latin typeface="Arial" charset="0"/>
              </a:rPr>
              <a:t> </a:t>
            </a:r>
            <a:r>
              <a:rPr lang="ru-RU" sz="1600" dirty="0" smtClean="0">
                <a:latin typeface="Arial" charset="0"/>
              </a:rPr>
              <a:t>     </a:t>
            </a:r>
          </a:p>
          <a:p>
            <a:pPr eaLnBrk="1" hangingPunct="1">
              <a:buFont typeface="Arial" charset="0"/>
              <a:buNone/>
            </a:pPr>
            <a:endParaRPr lang="ru-RU" sz="2400" b="1" dirty="0" smtClean="0">
              <a:solidFill>
                <a:schemeClr val="accent2"/>
              </a:solidFill>
              <a:latin typeface="Arial"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4149080"/>
            <a:ext cx="4536504" cy="24461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9"/>
          <p:cNvPicPr>
            <a:picLocks noChangeAspect="1" noChangeArrowheads="1"/>
          </p:cNvPicPr>
          <p:nvPr/>
        </p:nvPicPr>
        <p:blipFill>
          <a:blip r:embed="rId3" cstate="print"/>
          <a:srcRect/>
          <a:stretch>
            <a:fillRect/>
          </a:stretch>
        </p:blipFill>
        <p:spPr bwMode="auto">
          <a:xfrm>
            <a:off x="8172450" y="6021388"/>
            <a:ext cx="669925" cy="563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p:txBody>
          <a:bodyPr>
            <a:normAutofit/>
          </a:bodyPr>
          <a:lstStyle/>
          <a:p>
            <a:pPr eaLnBrk="1" hangingPunct="1"/>
            <a:r>
              <a:rPr lang="ru-RU" sz="3200" b="1" dirty="0" smtClean="0">
                <a:solidFill>
                  <a:srgbClr val="FF0000"/>
                </a:solidFill>
                <a:latin typeface="Arial" charset="0"/>
              </a:rPr>
              <a:t>В каком же возрасте лучше говорить с ребенком об усыновлении?</a:t>
            </a:r>
          </a:p>
        </p:txBody>
      </p:sp>
      <p:sp>
        <p:nvSpPr>
          <p:cNvPr id="23554" name="Rectangle 3"/>
          <p:cNvSpPr>
            <a:spLocks noGrp="1"/>
          </p:cNvSpPr>
          <p:nvPr>
            <p:ph idx="1"/>
          </p:nvPr>
        </p:nvSpPr>
        <p:spPr>
          <a:xfrm>
            <a:off x="467544" y="1508534"/>
            <a:ext cx="8229600" cy="4525963"/>
          </a:xfrm>
        </p:spPr>
        <p:txBody>
          <a:bodyPr/>
          <a:lstStyle/>
          <a:p>
            <a:pPr algn="ctr" eaLnBrk="1" hangingPunct="1">
              <a:buFont typeface="Arial" charset="0"/>
              <a:buNone/>
            </a:pPr>
            <a:r>
              <a:rPr lang="ru-RU" sz="2000" b="1" dirty="0" smtClean="0">
                <a:solidFill>
                  <a:srgbClr val="0000FF"/>
                </a:solidFill>
                <a:latin typeface="Arial" charset="0"/>
              </a:rPr>
              <a:t>Дошкольники (от 3 до 6-7 лет)</a:t>
            </a:r>
          </a:p>
          <a:p>
            <a:pPr algn="ctr" eaLnBrk="1" hangingPunct="1">
              <a:buFont typeface="Arial" charset="0"/>
              <a:buNone/>
            </a:pPr>
            <a:endParaRPr lang="ru-RU" sz="2000" b="1" dirty="0" smtClean="0">
              <a:solidFill>
                <a:srgbClr val="0000FF"/>
              </a:solidFill>
              <a:latin typeface="Arial" charset="0"/>
            </a:endParaRPr>
          </a:p>
          <a:p>
            <a:pPr algn="just" eaLnBrk="1" hangingPunct="1">
              <a:buFont typeface="Arial" charset="0"/>
              <a:buNone/>
            </a:pPr>
            <a:r>
              <a:rPr lang="ru-RU" sz="1800" dirty="0" smtClean="0">
                <a:latin typeface="Arial" charset="0"/>
              </a:rPr>
              <a:t>     </a:t>
            </a:r>
            <a:r>
              <a:rPr lang="ru-RU" sz="1800" dirty="0" smtClean="0">
                <a:latin typeface="Arial" panose="020B0604020202020204" pitchFamily="34" charset="0"/>
                <a:cs typeface="Arial" panose="020B0604020202020204" pitchFamily="34" charset="0"/>
              </a:rPr>
              <a:t>Не стоит обольщаться, считая, что вам придется рассказать эту историю только однажды. В этом возрасте детям очень важно послушать одно и то же несколько раз. Возможно даже, что история появления ребенка в семье какое-то время будет его любимой сказкой на ночь. Очень важно в своем рассказе соблюсти баланс между реалистичностью истории и стремлением сделать ее позитивной.</a:t>
            </a:r>
          </a:p>
        </p:txBody>
      </p:sp>
      <p:pic>
        <p:nvPicPr>
          <p:cNvPr id="1024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43808" y="4149080"/>
            <a:ext cx="3456384" cy="25232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9"/>
          <p:cNvPicPr>
            <a:picLocks noChangeAspect="1" noChangeArrowheads="1"/>
          </p:cNvPicPr>
          <p:nvPr/>
        </p:nvPicPr>
        <p:blipFill>
          <a:blip r:embed="rId3" cstate="print"/>
          <a:srcRect/>
          <a:stretch>
            <a:fillRect/>
          </a:stretch>
        </p:blipFill>
        <p:spPr bwMode="auto">
          <a:xfrm>
            <a:off x="8172400" y="6021388"/>
            <a:ext cx="669925" cy="563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p:cNvSpPr>
          <p:nvPr>
            <p:ph type="title"/>
          </p:nvPr>
        </p:nvSpPr>
        <p:spPr/>
        <p:txBody>
          <a:bodyPr>
            <a:normAutofit/>
          </a:bodyPr>
          <a:lstStyle/>
          <a:p>
            <a:pPr eaLnBrk="1" hangingPunct="1"/>
            <a:r>
              <a:rPr lang="ru-RU" sz="3200" b="1" dirty="0" smtClean="0">
                <a:solidFill>
                  <a:srgbClr val="FF0000"/>
                </a:solidFill>
                <a:latin typeface="Arial" panose="020B0604020202020204" pitchFamily="34" charset="0"/>
                <a:cs typeface="Arial" panose="020B0604020202020204" pitchFamily="34" charset="0"/>
              </a:rPr>
              <a:t>В каком же возрасте лучше говорить с ребенком об усыновлении?</a:t>
            </a:r>
          </a:p>
        </p:txBody>
      </p:sp>
      <p:sp>
        <p:nvSpPr>
          <p:cNvPr id="24578" name="Rectangle 3"/>
          <p:cNvSpPr>
            <a:spLocks noGrp="1"/>
          </p:cNvSpPr>
          <p:nvPr>
            <p:ph idx="1"/>
          </p:nvPr>
        </p:nvSpPr>
        <p:spPr/>
        <p:txBody>
          <a:bodyPr/>
          <a:lstStyle/>
          <a:p>
            <a:pPr algn="ctr" eaLnBrk="1" hangingPunct="1">
              <a:lnSpc>
                <a:spcPct val="80000"/>
              </a:lnSpc>
              <a:buFont typeface="Arial" charset="0"/>
              <a:buNone/>
            </a:pPr>
            <a:r>
              <a:rPr lang="ru-RU" sz="2000" b="1" dirty="0" smtClean="0">
                <a:solidFill>
                  <a:srgbClr val="0000FF"/>
                </a:solidFill>
                <a:latin typeface="Arial" charset="0"/>
              </a:rPr>
              <a:t>Младшие подростки (от 6-7  до 12 лет)</a:t>
            </a:r>
          </a:p>
          <a:p>
            <a:pPr algn="ctr" eaLnBrk="1" hangingPunct="1">
              <a:lnSpc>
                <a:spcPct val="80000"/>
              </a:lnSpc>
              <a:buFont typeface="Arial" charset="0"/>
              <a:buNone/>
            </a:pPr>
            <a:endParaRPr lang="ru-RU" sz="2000" b="1" dirty="0" smtClean="0">
              <a:solidFill>
                <a:schemeClr val="accent4">
                  <a:lumMod val="75000"/>
                </a:schemeClr>
              </a:solidFill>
              <a:latin typeface="Arial" charset="0"/>
            </a:endParaRPr>
          </a:p>
          <a:p>
            <a:pPr algn="just" eaLnBrk="1" hangingPunct="1">
              <a:spcBef>
                <a:spcPts val="0"/>
              </a:spcBef>
              <a:buFont typeface="Arial" charset="0"/>
              <a:buNone/>
            </a:pPr>
            <a:r>
              <a:rPr lang="ru-RU" sz="1800" dirty="0" smtClean="0">
                <a:latin typeface="Arial" panose="020B0604020202020204" pitchFamily="34" charset="0"/>
                <a:cs typeface="Arial" panose="020B0604020202020204" pitchFamily="34" charset="0"/>
              </a:rPr>
              <a:t>     Определяющим моментом для этого возраста является тот факт, что ребенок уже в достаточной мере способен осознать свою историю. На этой стадии развития он начинает понимать, что от него отказались биологические родители, что он потерял их. С другой стороны, для детей этого возраста очень важны правила, чувство справедливости, поэтому им бывает необходимо совместить чувства, которые они испытывают к биологическим родителям и к приемным. Надо учитывать, что даже если ребенок этого возраста и не говорит о своем происхождении, своей биологической семье, не задает вопросов, то это отнюдь не означает, что эта тема его не интересует. </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8064" y="5085184"/>
            <a:ext cx="2592288" cy="1636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9"/>
          <p:cNvPicPr>
            <a:picLocks noChangeAspect="1" noChangeArrowheads="1"/>
          </p:cNvPicPr>
          <p:nvPr/>
        </p:nvPicPr>
        <p:blipFill>
          <a:blip r:embed="rId3" cstate="print"/>
          <a:srcRect/>
          <a:stretch>
            <a:fillRect/>
          </a:stretch>
        </p:blipFill>
        <p:spPr bwMode="auto">
          <a:xfrm>
            <a:off x="8172450" y="6021388"/>
            <a:ext cx="669925" cy="563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p:cNvSpPr>
          <p:nvPr>
            <p:ph type="title"/>
          </p:nvPr>
        </p:nvSpPr>
        <p:spPr/>
        <p:txBody>
          <a:bodyPr>
            <a:normAutofit/>
          </a:bodyPr>
          <a:lstStyle/>
          <a:p>
            <a:pPr eaLnBrk="1" hangingPunct="1"/>
            <a:r>
              <a:rPr lang="ru-RU" sz="2800" b="1" dirty="0" smtClean="0">
                <a:solidFill>
                  <a:srgbClr val="FF0000"/>
                </a:solidFill>
                <a:latin typeface="Arial" panose="020B0604020202020204" pitchFamily="34" charset="0"/>
                <a:cs typeface="Arial" panose="020B0604020202020204" pitchFamily="34" charset="0"/>
              </a:rPr>
              <a:t>В каком же возрасте лучше говорить с ребенком об усыновлении?</a:t>
            </a:r>
          </a:p>
        </p:txBody>
      </p:sp>
      <p:sp>
        <p:nvSpPr>
          <p:cNvPr id="25602" name="Rectangle 3"/>
          <p:cNvSpPr>
            <a:spLocks noGrp="1"/>
          </p:cNvSpPr>
          <p:nvPr>
            <p:ph idx="1"/>
          </p:nvPr>
        </p:nvSpPr>
        <p:spPr>
          <a:xfrm>
            <a:off x="323528" y="1484784"/>
            <a:ext cx="8229600" cy="4525963"/>
          </a:xfrm>
        </p:spPr>
        <p:txBody>
          <a:bodyPr/>
          <a:lstStyle/>
          <a:p>
            <a:pPr algn="ctr" eaLnBrk="1" hangingPunct="1">
              <a:buFont typeface="Arial" charset="0"/>
              <a:buNone/>
            </a:pPr>
            <a:r>
              <a:rPr lang="ru-RU" sz="2000" b="1" dirty="0" smtClean="0">
                <a:solidFill>
                  <a:srgbClr val="0000FF"/>
                </a:solidFill>
                <a:latin typeface="Arial" panose="020B0604020202020204" pitchFamily="34" charset="0"/>
                <a:cs typeface="Arial" panose="020B0604020202020204" pitchFamily="34" charset="0"/>
              </a:rPr>
              <a:t>Подростки</a:t>
            </a:r>
          </a:p>
          <a:p>
            <a:pPr algn="ctr" eaLnBrk="1" hangingPunct="1">
              <a:buFont typeface="Arial" charset="0"/>
              <a:buNone/>
            </a:pPr>
            <a:endParaRPr lang="ru-RU" sz="2000" dirty="0" smtClean="0">
              <a:solidFill>
                <a:srgbClr val="0000FF"/>
              </a:solidFill>
              <a:latin typeface="Arial" panose="020B0604020202020204" pitchFamily="34" charset="0"/>
              <a:cs typeface="Arial" panose="020B0604020202020204" pitchFamily="34" charset="0"/>
            </a:endParaRPr>
          </a:p>
          <a:p>
            <a:pPr algn="just" eaLnBrk="1" hangingPunct="1">
              <a:buFont typeface="Arial" charset="0"/>
              <a:buNone/>
            </a:pPr>
            <a:r>
              <a:rPr lang="ru-RU" sz="1600" dirty="0" smtClean="0">
                <a:latin typeface="Arial" panose="020B0604020202020204" pitchFamily="34" charset="0"/>
                <a:cs typeface="Arial" panose="020B0604020202020204" pitchFamily="34" charset="0"/>
              </a:rPr>
              <a:t>      </a:t>
            </a:r>
            <a:r>
              <a:rPr lang="ru-RU" sz="1800" dirty="0" smtClean="0">
                <a:latin typeface="Arial" panose="020B0604020202020204" pitchFamily="34" charset="0"/>
                <a:cs typeface="Arial" panose="020B0604020202020204" pitchFamily="34" charset="0"/>
              </a:rPr>
              <a:t>Ребенок, узнавший о том, что он не родной, в подростковом возрасте оказывается в сложной ситуации: он не может построить свою идентичность ни на истории своей жизни, которую он помнит, ни на истории принявшей его семьи. Это происходит из-за того, что подростковый максимализм не дает ребенку одновременно признать и факт своего происхождения, и историю своей жизни в семье усыновителей</a:t>
            </a:r>
            <a:r>
              <a:rPr lang="ru-RU" sz="1800" i="1" dirty="0" smtClean="0">
                <a:latin typeface="Arial" charset="0"/>
              </a:rPr>
              <a:t>.  </a:t>
            </a: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4221088"/>
            <a:ext cx="3600400" cy="2344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9"/>
          <p:cNvPicPr>
            <a:picLocks noChangeAspect="1" noChangeArrowheads="1"/>
          </p:cNvPicPr>
          <p:nvPr/>
        </p:nvPicPr>
        <p:blipFill>
          <a:blip r:embed="rId3" cstate="print"/>
          <a:srcRect/>
          <a:stretch>
            <a:fillRect/>
          </a:stretch>
        </p:blipFill>
        <p:spPr bwMode="auto">
          <a:xfrm>
            <a:off x="8172450" y="6021388"/>
            <a:ext cx="669925" cy="563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p:txBody>
          <a:bodyPr>
            <a:normAutofit/>
          </a:bodyPr>
          <a:lstStyle/>
          <a:p>
            <a:pPr eaLnBrk="1" hangingPunct="1"/>
            <a:r>
              <a:rPr lang="ru-RU" sz="2800" b="1" dirty="0" smtClean="0">
                <a:solidFill>
                  <a:srgbClr val="FF0000"/>
                </a:solidFill>
                <a:latin typeface="Arial" panose="020B0604020202020204" pitchFamily="34" charset="0"/>
                <a:cs typeface="Arial" panose="020B0604020202020204" pitchFamily="34" charset="0"/>
              </a:rPr>
              <a:t>В каком же возрасте лучше говорить с ребенком об усыновлении?</a:t>
            </a:r>
          </a:p>
        </p:txBody>
      </p:sp>
      <p:sp>
        <p:nvSpPr>
          <p:cNvPr id="26626" name="Rectangle 3"/>
          <p:cNvSpPr>
            <a:spLocks noGrp="1"/>
          </p:cNvSpPr>
          <p:nvPr>
            <p:ph idx="1"/>
          </p:nvPr>
        </p:nvSpPr>
        <p:spPr>
          <a:xfrm>
            <a:off x="467544" y="1556792"/>
            <a:ext cx="8229600" cy="4525963"/>
          </a:xfrm>
        </p:spPr>
        <p:txBody>
          <a:bodyPr>
            <a:normAutofit/>
          </a:bodyPr>
          <a:lstStyle/>
          <a:p>
            <a:pPr algn="ctr" eaLnBrk="1" hangingPunct="1">
              <a:buFont typeface="Arial" charset="0"/>
              <a:buNone/>
            </a:pPr>
            <a:r>
              <a:rPr lang="ru-RU" sz="2000" b="1" dirty="0" smtClean="0">
                <a:solidFill>
                  <a:srgbClr val="0000FF"/>
                </a:solidFill>
                <a:latin typeface="Arial" panose="020B0604020202020204" pitchFamily="34" charset="0"/>
                <a:cs typeface="Arial" panose="020B0604020202020204" pitchFamily="34" charset="0"/>
              </a:rPr>
              <a:t>Подростки</a:t>
            </a:r>
          </a:p>
          <a:p>
            <a:pPr algn="ctr" eaLnBrk="1" hangingPunct="1">
              <a:buFont typeface="Arial" charset="0"/>
              <a:buNone/>
            </a:pPr>
            <a:endParaRPr lang="ru-RU" sz="1600" b="1" dirty="0" smtClean="0">
              <a:solidFill>
                <a:srgbClr val="0000FF"/>
              </a:solidFill>
              <a:latin typeface="Arial" panose="020B0604020202020204" pitchFamily="34" charset="0"/>
              <a:cs typeface="Arial" panose="020B0604020202020204" pitchFamily="34" charset="0"/>
            </a:endParaRPr>
          </a:p>
          <a:p>
            <a:pPr algn="just" eaLnBrk="1" hangingPunct="1">
              <a:buFont typeface="Arial" charset="0"/>
              <a:buNone/>
            </a:pPr>
            <a:r>
              <a:rPr lang="ru-RU" sz="1800" i="1" dirty="0" smtClean="0">
                <a:latin typeface="Arial" charset="0"/>
              </a:rPr>
              <a:t>     </a:t>
            </a:r>
            <a:r>
              <a:rPr lang="ru-RU" sz="1800" dirty="0" smtClean="0">
                <a:latin typeface="Arial" charset="0"/>
              </a:rPr>
              <a:t>Из-за описанных выше особенностей подростковой психологии ребенок в этом возрасте может начать искать биологическую семью. Не стоит инициировать эти поиски самим – важно, чтобы эта инициатива исходила от ребенка. Это связано прежде всего с тем, что повзрослевший подросток должен быть морально готов к тому, что его поиски могу привести к неприятным последствиям: его биологические родители могут не захотеть принять неожиданно появившегося сына или дочь, еще раз отказаться от них.</a:t>
            </a: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8024" y="4581128"/>
            <a:ext cx="3096344" cy="20604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9"/>
          <p:cNvPicPr>
            <a:picLocks noChangeAspect="1" noChangeArrowheads="1"/>
          </p:cNvPicPr>
          <p:nvPr/>
        </p:nvPicPr>
        <p:blipFill>
          <a:blip r:embed="rId3" cstate="print"/>
          <a:srcRect/>
          <a:stretch>
            <a:fillRect/>
          </a:stretch>
        </p:blipFill>
        <p:spPr bwMode="auto">
          <a:xfrm>
            <a:off x="8172450" y="6021388"/>
            <a:ext cx="669925" cy="563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116632"/>
            <a:ext cx="7772400" cy="1470025"/>
          </a:xfrm>
        </p:spPr>
        <p:txBody>
          <a:bodyPr>
            <a:normAutofit/>
          </a:bodyPr>
          <a:lstStyle/>
          <a:p>
            <a:r>
              <a:rPr lang="ru-RU" sz="3600" b="1" dirty="0" smtClean="0">
                <a:solidFill>
                  <a:srgbClr val="FF0000"/>
                </a:solidFill>
                <a:latin typeface="Arial" panose="020B0604020202020204" pitchFamily="34" charset="0"/>
                <a:cs typeface="Arial" panose="020B0604020202020204" pitchFamily="34" charset="0"/>
              </a:rPr>
              <a:t>Упражнение «Образ»</a:t>
            </a:r>
            <a:endParaRPr lang="ru-RU" sz="3600" b="1" dirty="0">
              <a:solidFill>
                <a:srgbClr val="FF0000"/>
              </a:solidFill>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1"/>
          </p:nvPr>
        </p:nvSpPr>
        <p:spPr>
          <a:xfrm>
            <a:off x="539552" y="1412776"/>
            <a:ext cx="7776864" cy="4248472"/>
          </a:xfrm>
        </p:spPr>
        <p:txBody>
          <a:bodyPr>
            <a:normAutofit/>
          </a:bodyPr>
          <a:lstStyle/>
          <a:p>
            <a:pPr algn="just"/>
            <a:r>
              <a:rPr lang="ru-RU" sz="2000" dirty="0" smtClean="0">
                <a:solidFill>
                  <a:srgbClr val="FF0000"/>
                </a:solidFill>
                <a:latin typeface="Arial" panose="020B0604020202020204" pitchFamily="34" charset="0"/>
                <a:cs typeface="Arial" panose="020B0604020202020204" pitchFamily="34" charset="0"/>
              </a:rPr>
              <a:t>Время: </a:t>
            </a:r>
            <a:r>
              <a:rPr lang="ru-RU" sz="2000" dirty="0" smtClean="0">
                <a:solidFill>
                  <a:srgbClr val="333399"/>
                </a:solidFill>
                <a:latin typeface="Arial" panose="020B0604020202020204" pitchFamily="34" charset="0"/>
                <a:cs typeface="Arial" panose="020B0604020202020204" pitchFamily="34" charset="0"/>
              </a:rPr>
              <a:t>15 минут.</a:t>
            </a:r>
          </a:p>
          <a:p>
            <a:pPr algn="just"/>
            <a:endParaRPr lang="ru-RU" sz="2000" dirty="0" smtClean="0">
              <a:solidFill>
                <a:srgbClr val="FF0000"/>
              </a:solidFill>
              <a:latin typeface="Arial" panose="020B0604020202020204" pitchFamily="34" charset="0"/>
              <a:cs typeface="Arial" panose="020B0604020202020204" pitchFamily="34" charset="0"/>
            </a:endParaRPr>
          </a:p>
          <a:p>
            <a:pPr algn="just"/>
            <a:r>
              <a:rPr lang="ru-RU" sz="2000" dirty="0" smtClean="0">
                <a:solidFill>
                  <a:schemeClr val="tx1">
                    <a:lumMod val="85000"/>
                    <a:lumOff val="15000"/>
                  </a:schemeClr>
                </a:solidFill>
                <a:latin typeface="Arial" panose="020B0604020202020204" pitchFamily="34" charset="0"/>
                <a:cs typeface="Arial" panose="020B0604020202020204" pitchFamily="34" charset="0"/>
              </a:rPr>
              <a:t>Закройте на пару минут глаза, расслабьтесь и представьте себя ребенком, которого усыновили, но вы об этом ничего не знаете до достижения 15 лет. И вот в один из дней вы пришли в школу, либо случайно встретили ваших старых знакомых, которые по необъяснимым на то причинам рассказали, что ваши родители, которых вы всю жизнь считали родными, на самом деле не родные, и что они вас усыновили в младенчестве. </a:t>
            </a:r>
          </a:p>
          <a:p>
            <a:pPr algn="just"/>
            <a:r>
              <a:rPr lang="ru-RU" sz="1800" dirty="0" smtClean="0">
                <a:solidFill>
                  <a:schemeClr val="tx1">
                    <a:lumMod val="85000"/>
                    <a:lumOff val="15000"/>
                  </a:schemeClr>
                </a:solidFill>
                <a:latin typeface="Arial" panose="020B0604020202020204" pitchFamily="34" charset="0"/>
                <a:cs typeface="Arial" panose="020B0604020202020204" pitchFamily="34" charset="0"/>
              </a:rPr>
              <a:t> </a:t>
            </a:r>
          </a:p>
          <a:p>
            <a:pPr algn="just"/>
            <a:r>
              <a:rPr lang="ru-RU" sz="2000" dirty="0" smtClean="0">
                <a:solidFill>
                  <a:srgbClr val="0000FF"/>
                </a:solidFill>
                <a:latin typeface="Arial" panose="020B0604020202020204" pitchFamily="34" charset="0"/>
                <a:cs typeface="Arial" panose="020B0604020202020204" pitchFamily="34" charset="0"/>
              </a:rPr>
              <a:t>Что вы думаете, чувствуете, переживаете в этот момент?</a:t>
            </a:r>
          </a:p>
          <a:p>
            <a:pPr algn="just"/>
            <a:endParaRPr lang="ru-RU" sz="2800" dirty="0" smtClean="0">
              <a:solidFill>
                <a:schemeClr val="accent6">
                  <a:lumMod val="75000"/>
                </a:schemeClr>
              </a:solidFill>
            </a:endParaRPr>
          </a:p>
          <a:p>
            <a:pPr algn="just"/>
            <a:endParaRPr lang="ru-RU" sz="2400" dirty="0"/>
          </a:p>
        </p:txBody>
      </p:sp>
      <p:pic>
        <p:nvPicPr>
          <p:cNvPr id="4" name="Picture 9"/>
          <p:cNvPicPr>
            <a:picLocks noChangeAspect="1" noChangeArrowheads="1"/>
          </p:cNvPicPr>
          <p:nvPr/>
        </p:nvPicPr>
        <p:blipFill>
          <a:blip r:embed="rId2" cstate="print"/>
          <a:srcRect/>
          <a:stretch>
            <a:fillRect/>
          </a:stretch>
        </p:blipFill>
        <p:spPr bwMode="auto">
          <a:xfrm>
            <a:off x="8172450" y="6021388"/>
            <a:ext cx="669925" cy="563562"/>
          </a:xfrm>
          <a:prstGeom prst="rect">
            <a:avLst/>
          </a:prstGeom>
          <a:noFill/>
          <a:ln w="9525">
            <a:noFill/>
            <a:miter lim="800000"/>
            <a:headEnd/>
            <a:tailEnd/>
          </a:ln>
        </p:spPr>
      </p:pic>
    </p:spTree>
    <p:extLst>
      <p:ext uri="{BB962C8B-B14F-4D97-AF65-F5344CB8AC3E}">
        <p14:creationId xmlns:p14="http://schemas.microsoft.com/office/powerpoint/2010/main" val="149788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p:txBody>
          <a:bodyPr>
            <a:normAutofit/>
          </a:bodyPr>
          <a:lstStyle/>
          <a:p>
            <a:pPr eaLnBrk="1" hangingPunct="1"/>
            <a:r>
              <a:rPr lang="ru-RU" sz="2800" b="1" dirty="0" smtClean="0">
                <a:solidFill>
                  <a:srgbClr val="FF0000"/>
                </a:solidFill>
                <a:latin typeface="Arial" charset="0"/>
              </a:rPr>
              <a:t>Сказкотерапия и тайна усыновления</a:t>
            </a:r>
          </a:p>
        </p:txBody>
      </p:sp>
      <p:sp>
        <p:nvSpPr>
          <p:cNvPr id="27650" name="Rectangle 3"/>
          <p:cNvSpPr>
            <a:spLocks noGrp="1"/>
          </p:cNvSpPr>
          <p:nvPr>
            <p:ph idx="1"/>
          </p:nvPr>
        </p:nvSpPr>
        <p:spPr>
          <a:xfrm>
            <a:off x="457200" y="2132856"/>
            <a:ext cx="8229600" cy="3993307"/>
          </a:xfrm>
        </p:spPr>
        <p:txBody>
          <a:bodyPr>
            <a:normAutofit/>
          </a:bodyPr>
          <a:lstStyle/>
          <a:p>
            <a:pPr eaLnBrk="1" hangingPunct="1">
              <a:buFont typeface="Arial" charset="0"/>
              <a:buNone/>
            </a:pPr>
            <a:r>
              <a:rPr lang="ru-RU" sz="2000" i="1" dirty="0" smtClean="0">
                <a:solidFill>
                  <a:srgbClr val="0000FF"/>
                </a:solidFill>
                <a:latin typeface="Arial" charset="0"/>
              </a:rPr>
              <a:t>«Мама для мамонтенка»</a:t>
            </a:r>
          </a:p>
          <a:p>
            <a:pPr eaLnBrk="1" hangingPunct="1">
              <a:buFont typeface="Arial" charset="0"/>
              <a:buNone/>
            </a:pPr>
            <a:r>
              <a:rPr lang="ru-RU" sz="2000" i="1" dirty="0" smtClean="0">
                <a:solidFill>
                  <a:srgbClr val="0000FF"/>
                </a:solidFill>
                <a:latin typeface="Arial" charset="0"/>
              </a:rPr>
              <a:t>«Слон </a:t>
            </a:r>
            <a:r>
              <a:rPr lang="ru-RU" sz="2000" i="1" dirty="0" err="1" smtClean="0">
                <a:solidFill>
                  <a:srgbClr val="0000FF"/>
                </a:solidFill>
                <a:latin typeface="Arial" charset="0"/>
              </a:rPr>
              <a:t>Хортон</a:t>
            </a:r>
            <a:r>
              <a:rPr lang="ru-RU" sz="2000" i="1" dirty="0" smtClean="0">
                <a:solidFill>
                  <a:srgbClr val="0000FF"/>
                </a:solidFill>
                <a:latin typeface="Arial" charset="0"/>
              </a:rPr>
              <a:t> высиживает яйцо»</a:t>
            </a:r>
          </a:p>
          <a:p>
            <a:pPr eaLnBrk="1" hangingPunct="1">
              <a:buFont typeface="Arial" charset="0"/>
              <a:buNone/>
            </a:pPr>
            <a:r>
              <a:rPr lang="ru-RU" sz="2000" i="1" dirty="0" smtClean="0">
                <a:solidFill>
                  <a:srgbClr val="0000FF"/>
                </a:solidFill>
                <a:latin typeface="Arial" charset="0"/>
              </a:rPr>
              <a:t>«У Солнца»</a:t>
            </a:r>
          </a:p>
          <a:p>
            <a:pPr eaLnBrk="1" hangingPunct="1">
              <a:buFont typeface="Arial" charset="0"/>
              <a:buNone/>
            </a:pPr>
            <a:r>
              <a:rPr lang="ru-RU" sz="2000" i="1" dirty="0" smtClean="0">
                <a:solidFill>
                  <a:srgbClr val="0000FF"/>
                </a:solidFill>
                <a:latin typeface="Arial" charset="0"/>
              </a:rPr>
              <a:t>«Птица-Найденыш» </a:t>
            </a:r>
          </a:p>
          <a:p>
            <a:pPr eaLnBrk="1" hangingPunct="1">
              <a:buFont typeface="Arial" charset="0"/>
              <a:buNone/>
            </a:pPr>
            <a:r>
              <a:rPr lang="ru-RU" sz="2000" i="1" dirty="0" smtClean="0">
                <a:solidFill>
                  <a:srgbClr val="0000FF"/>
                </a:solidFill>
                <a:latin typeface="Arial" charset="0"/>
              </a:rPr>
              <a:t>«Мышка и </a:t>
            </a:r>
            <a:r>
              <a:rPr lang="ru-RU" sz="2000" i="1" dirty="0" err="1" smtClean="0">
                <a:solidFill>
                  <a:srgbClr val="0000FF"/>
                </a:solidFill>
                <a:latin typeface="Arial" charset="0"/>
              </a:rPr>
              <a:t>Мышутка</a:t>
            </a:r>
            <a:r>
              <a:rPr lang="ru-RU" sz="2000" i="1" dirty="0" smtClean="0">
                <a:solidFill>
                  <a:srgbClr val="0000FF"/>
                </a:solidFill>
                <a:latin typeface="Arial" charset="0"/>
              </a:rPr>
              <a:t>»</a:t>
            </a:r>
          </a:p>
          <a:p>
            <a:pPr eaLnBrk="1" hangingPunct="1">
              <a:buFont typeface="Arial" charset="0"/>
              <a:buNone/>
            </a:pPr>
            <a:r>
              <a:rPr lang="ru-RU" sz="2000" i="1" dirty="0" smtClean="0">
                <a:solidFill>
                  <a:srgbClr val="0000FF"/>
                </a:solidFill>
                <a:latin typeface="Arial" charset="0"/>
              </a:rPr>
              <a:t>«Ничей»</a:t>
            </a:r>
          </a:p>
          <a:p>
            <a:pPr eaLnBrk="1" hangingPunct="1">
              <a:buFont typeface="Arial" charset="0"/>
              <a:buNone/>
            </a:pPr>
            <a:r>
              <a:rPr lang="ru-RU" sz="2000" i="1" dirty="0" smtClean="0">
                <a:solidFill>
                  <a:srgbClr val="0000FF"/>
                </a:solidFill>
                <a:latin typeface="Arial" charset="0"/>
              </a:rPr>
              <a:t>«Надо ли собаке кукарекать?</a:t>
            </a:r>
            <a:r>
              <a:rPr lang="ru-RU" sz="2000" dirty="0" smtClean="0">
                <a:solidFill>
                  <a:srgbClr val="0000FF"/>
                </a:solidFill>
                <a:latin typeface="Arial" charset="0"/>
              </a:rPr>
              <a:t>»</a:t>
            </a:r>
            <a:endParaRPr lang="ru-RU" sz="2000" b="1" i="1" dirty="0" smtClean="0">
              <a:solidFill>
                <a:srgbClr val="0000FF"/>
              </a:solidFill>
              <a:latin typeface="Arial" charset="0"/>
            </a:endParaRPr>
          </a:p>
        </p:txBody>
      </p:sp>
      <p:pic>
        <p:nvPicPr>
          <p:cNvPr id="27651" name="Picture 4" descr="teremok"/>
          <p:cNvPicPr>
            <a:picLocks noChangeAspect="1" noChangeArrowheads="1"/>
          </p:cNvPicPr>
          <p:nvPr/>
        </p:nvPicPr>
        <p:blipFill>
          <a:blip r:embed="rId2" cstate="print"/>
          <a:srcRect/>
          <a:stretch>
            <a:fillRect/>
          </a:stretch>
        </p:blipFill>
        <p:spPr bwMode="auto">
          <a:xfrm>
            <a:off x="5220072" y="2060848"/>
            <a:ext cx="3540082" cy="2592288"/>
          </a:xfrm>
          <a:prstGeom prst="rect">
            <a:avLst/>
          </a:prstGeom>
          <a:noFill/>
          <a:ln w="9525">
            <a:noFill/>
            <a:miter lim="800000"/>
            <a:headEnd/>
            <a:tailEnd/>
          </a:ln>
        </p:spPr>
      </p:pic>
      <p:pic>
        <p:nvPicPr>
          <p:cNvPr id="6" name="Picture 9"/>
          <p:cNvPicPr>
            <a:picLocks noChangeAspect="1" noChangeArrowheads="1"/>
          </p:cNvPicPr>
          <p:nvPr/>
        </p:nvPicPr>
        <p:blipFill>
          <a:blip r:embed="rId3" cstate="print"/>
          <a:srcRect/>
          <a:stretch>
            <a:fillRect/>
          </a:stretch>
        </p:blipFill>
        <p:spPr bwMode="auto">
          <a:xfrm>
            <a:off x="8172450" y="6021388"/>
            <a:ext cx="669925" cy="563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p:txBody>
          <a:bodyPr/>
          <a:lstStyle/>
          <a:p>
            <a:r>
              <a:rPr lang="ru-RU" sz="3200" b="1" dirty="0" smtClean="0">
                <a:solidFill>
                  <a:srgbClr val="FF0000"/>
                </a:solidFill>
                <a:latin typeface="Arial" panose="020B0604020202020204" pitchFamily="34" charset="0"/>
                <a:cs typeface="Arial" panose="020B0604020202020204" pitchFamily="34" charset="0"/>
              </a:rPr>
              <a:t>Домашнее задание </a:t>
            </a:r>
            <a:br>
              <a:rPr lang="ru-RU" sz="3200" b="1" dirty="0" smtClean="0">
                <a:solidFill>
                  <a:srgbClr val="FF0000"/>
                </a:solidFill>
                <a:latin typeface="Arial" panose="020B0604020202020204" pitchFamily="34" charset="0"/>
                <a:cs typeface="Arial" panose="020B0604020202020204" pitchFamily="34" charset="0"/>
              </a:rPr>
            </a:br>
            <a:r>
              <a:rPr lang="ru-RU" sz="3200" b="1" dirty="0" smtClean="0">
                <a:solidFill>
                  <a:srgbClr val="FF0000"/>
                </a:solidFill>
                <a:latin typeface="Arial" panose="020B0604020202020204" pitchFamily="34" charset="0"/>
                <a:cs typeface="Arial" panose="020B0604020202020204" pitchFamily="34" charset="0"/>
              </a:rPr>
              <a:t>«Составление сказки»</a:t>
            </a:r>
          </a:p>
        </p:txBody>
      </p:sp>
      <p:sp>
        <p:nvSpPr>
          <p:cNvPr id="28674" name="Rectangle 3"/>
          <p:cNvSpPr>
            <a:spLocks noGrp="1"/>
          </p:cNvSpPr>
          <p:nvPr>
            <p:ph idx="1"/>
          </p:nvPr>
        </p:nvSpPr>
        <p:spPr/>
        <p:txBody>
          <a:bodyPr/>
          <a:lstStyle/>
          <a:p>
            <a:pPr algn="ctr">
              <a:buFont typeface="Arial" charset="0"/>
              <a:buNone/>
            </a:pPr>
            <a:r>
              <a:rPr lang="ru-RU" sz="2400" i="1" dirty="0" smtClean="0">
                <a:latin typeface="Arial" charset="0"/>
              </a:rPr>
              <a:t>Слушатели составляют сказку для ребенка-дошкольника, которая поможет ему постепенно принять факт усыновления (удочерения).</a:t>
            </a:r>
          </a:p>
          <a:p>
            <a:pPr algn="ctr">
              <a:buFont typeface="Arial" charset="0"/>
              <a:buNone/>
            </a:pPr>
            <a:endParaRPr lang="ru-RU" sz="2400" i="1" dirty="0" smtClean="0">
              <a:solidFill>
                <a:schemeClr val="accent2"/>
              </a:solidFill>
              <a:latin typeface="Arial" charset="0"/>
            </a:endParaRPr>
          </a:p>
        </p:txBody>
      </p:sp>
      <p:pic>
        <p:nvPicPr>
          <p:cNvPr id="28675" name="Picture 4" descr="papa-karlo-iz-multika-quotpriklyucheniya-buratinoquot"/>
          <p:cNvPicPr>
            <a:picLocks noChangeAspect="1" noChangeArrowheads="1"/>
          </p:cNvPicPr>
          <p:nvPr/>
        </p:nvPicPr>
        <p:blipFill>
          <a:blip r:embed="rId2" cstate="print"/>
          <a:srcRect/>
          <a:stretch>
            <a:fillRect/>
          </a:stretch>
        </p:blipFill>
        <p:spPr bwMode="auto">
          <a:xfrm>
            <a:off x="3131840" y="3068960"/>
            <a:ext cx="2808287" cy="3384550"/>
          </a:xfrm>
          <a:prstGeom prst="rect">
            <a:avLst/>
          </a:prstGeom>
          <a:noFill/>
          <a:ln w="9525">
            <a:noFill/>
            <a:miter lim="800000"/>
            <a:headEnd/>
            <a:tailEnd/>
          </a:ln>
        </p:spPr>
      </p:pic>
      <p:pic>
        <p:nvPicPr>
          <p:cNvPr id="6" name="Picture 9"/>
          <p:cNvPicPr>
            <a:picLocks noChangeAspect="1" noChangeArrowheads="1"/>
          </p:cNvPicPr>
          <p:nvPr/>
        </p:nvPicPr>
        <p:blipFill>
          <a:blip r:embed="rId3" cstate="print"/>
          <a:srcRect/>
          <a:stretch>
            <a:fillRect/>
          </a:stretch>
        </p:blipFill>
        <p:spPr bwMode="auto">
          <a:xfrm>
            <a:off x="8150547" y="6021388"/>
            <a:ext cx="669925" cy="5635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673"/>
                                        </p:tgtEl>
                                        <p:attrNameLst>
                                          <p:attrName>style.visibility</p:attrName>
                                        </p:attrNameLst>
                                      </p:cBhvr>
                                      <p:to>
                                        <p:strVal val="visible"/>
                                      </p:to>
                                    </p:set>
                                    <p:animEffect transition="in" filter="fade">
                                      <p:cBhvr>
                                        <p:cTn id="7" dur="1000"/>
                                        <p:tgtEl>
                                          <p:spTgt spid="28673"/>
                                        </p:tgtEl>
                                      </p:cBhvr>
                                    </p:animEffect>
                                    <p:anim calcmode="lin" valueType="num">
                                      <p:cBhvr>
                                        <p:cTn id="8" dur="1000" fill="hold"/>
                                        <p:tgtEl>
                                          <p:spTgt spid="28673"/>
                                        </p:tgtEl>
                                        <p:attrNameLst>
                                          <p:attrName>ppt_x</p:attrName>
                                        </p:attrNameLst>
                                      </p:cBhvr>
                                      <p:tavLst>
                                        <p:tav tm="0">
                                          <p:val>
                                            <p:strVal val="#ppt_x"/>
                                          </p:val>
                                        </p:tav>
                                        <p:tav tm="100000">
                                          <p:val>
                                            <p:strVal val="#ppt_x"/>
                                          </p:val>
                                        </p:tav>
                                      </p:tavLst>
                                    </p:anim>
                                    <p:anim calcmode="lin" valueType="num">
                                      <p:cBhvr>
                                        <p:cTn id="9" dur="1000" fill="hold"/>
                                        <p:tgtEl>
                                          <p:spTgt spid="286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r>
              <a:rPr lang="ru-RU" sz="2800" b="1" dirty="0" smtClean="0">
                <a:solidFill>
                  <a:schemeClr val="accent2"/>
                </a:solidFill>
                <a:latin typeface="Arial" charset="0"/>
              </a:rPr>
              <a:t>Форумы и группы поддержки усыновителей</a:t>
            </a:r>
          </a:p>
        </p:txBody>
      </p:sp>
      <p:sp>
        <p:nvSpPr>
          <p:cNvPr id="29699" name="Rectangle 3"/>
          <p:cNvSpPr>
            <a:spLocks noGrp="1"/>
          </p:cNvSpPr>
          <p:nvPr>
            <p:ph idx="1"/>
          </p:nvPr>
        </p:nvSpPr>
        <p:spPr>
          <a:xfrm>
            <a:off x="539552" y="1556792"/>
            <a:ext cx="8229600" cy="4525963"/>
          </a:xfrm>
        </p:spPr>
        <p:txBody>
          <a:bodyPr/>
          <a:lstStyle/>
          <a:p>
            <a:pPr>
              <a:buFont typeface="Arial" charset="0"/>
              <a:buNone/>
            </a:pPr>
            <a:r>
              <a:rPr lang="en-US" dirty="0" smtClean="0">
                <a:hlinkClick r:id="rId2"/>
              </a:rPr>
              <a:t>www.nacedu.by</a:t>
            </a:r>
            <a:endParaRPr lang="en-US" dirty="0" smtClean="0"/>
          </a:p>
          <a:p>
            <a:pPr>
              <a:buFont typeface="Arial" charset="0"/>
              <a:buNone/>
            </a:pPr>
            <a:r>
              <a:rPr lang="en-US" dirty="0" smtClean="0">
                <a:hlinkClick r:id="rId3"/>
              </a:rPr>
              <a:t>www.facebook.com/NACBELARUS</a:t>
            </a:r>
            <a:endParaRPr lang="en-US" dirty="0" smtClean="0"/>
          </a:p>
          <a:p>
            <a:pPr>
              <a:buFont typeface="Arial" charset="0"/>
              <a:buNone/>
            </a:pPr>
            <a:r>
              <a:rPr lang="en-US" dirty="0" smtClean="0">
                <a:hlinkClick r:id="rId4"/>
              </a:rPr>
              <a:t>https://vk.com/club152255273</a:t>
            </a:r>
            <a:endParaRPr lang="en-US" dirty="0" smtClean="0"/>
          </a:p>
          <a:p>
            <a:pPr>
              <a:buFont typeface="Arial" charset="0"/>
              <a:buNone/>
            </a:pPr>
            <a:r>
              <a:rPr lang="en-US" dirty="0" smtClean="0">
                <a:hlinkClick r:id="rId5"/>
              </a:rPr>
              <a:t>www.instagram.com/ncu_by</a:t>
            </a:r>
            <a:endParaRPr lang="ru-RU" dirty="0" smtClean="0"/>
          </a:p>
          <a:p>
            <a:pPr>
              <a:buFont typeface="Arial" charset="0"/>
              <a:buNone/>
            </a:pPr>
            <a:endParaRPr lang="en-US" dirty="0" smtClean="0"/>
          </a:p>
          <a:p>
            <a:pPr>
              <a:buFont typeface="Arial" charset="0"/>
              <a:buNone/>
            </a:pPr>
            <a:r>
              <a:rPr lang="ru-RU" sz="2800" dirty="0" smtClean="0">
                <a:latin typeface="Arial" charset="0"/>
              </a:rPr>
              <a:t>Группа поддержки усыновителей в сети </a:t>
            </a:r>
            <a:r>
              <a:rPr lang="en-US" sz="2800" dirty="0" err="1" smtClean="0">
                <a:latin typeface="Arial" charset="0"/>
              </a:rPr>
              <a:t>Viber</a:t>
            </a:r>
            <a:endParaRPr lang="en-US" sz="2800" dirty="0" smtClean="0">
              <a:latin typeface="Arial" charset="0"/>
            </a:endParaRPr>
          </a:p>
          <a:p>
            <a:pPr>
              <a:buFont typeface="Arial" charset="0"/>
              <a:buNone/>
            </a:pPr>
            <a:endParaRPr lang="ru-RU" dirty="0" smtClean="0"/>
          </a:p>
        </p:txBody>
      </p:sp>
      <p:pic>
        <p:nvPicPr>
          <p:cNvPr id="4" name="Picture 9"/>
          <p:cNvPicPr>
            <a:picLocks noChangeAspect="1" noChangeArrowheads="1"/>
          </p:cNvPicPr>
          <p:nvPr/>
        </p:nvPicPr>
        <p:blipFill>
          <a:blip r:embed="rId6" cstate="print"/>
          <a:srcRect/>
          <a:stretch>
            <a:fillRect/>
          </a:stretch>
        </p:blipFill>
        <p:spPr bwMode="auto">
          <a:xfrm>
            <a:off x="8172450" y="6021388"/>
            <a:ext cx="669925" cy="563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stretch>
            <a:fillRect/>
          </a:stretch>
        </p:blipFill>
        <p:spPr>
          <a:xfrm>
            <a:off x="2267744" y="3284984"/>
            <a:ext cx="4608512" cy="2909486"/>
          </a:xfrm>
          <a:prstGeom prst="rect">
            <a:avLst/>
          </a:prstGeom>
          <a:ln>
            <a:noFill/>
          </a:ln>
          <a:effectLst>
            <a:outerShdw blurRad="190500" algn="tl" rotWithShape="0">
              <a:srgbClr val="000000">
                <a:alpha val="70000"/>
              </a:srgbClr>
            </a:outerShdw>
          </a:effectLst>
        </p:spPr>
      </p:pic>
      <p:sp>
        <p:nvSpPr>
          <p:cNvPr id="14338" name="Объект 2"/>
          <p:cNvSpPr>
            <a:spLocks noGrp="1"/>
          </p:cNvSpPr>
          <p:nvPr>
            <p:ph idx="1"/>
          </p:nvPr>
        </p:nvSpPr>
        <p:spPr>
          <a:xfrm>
            <a:off x="457200" y="260350"/>
            <a:ext cx="8507413" cy="6264275"/>
          </a:xfrm>
        </p:spPr>
        <p:txBody>
          <a:bodyPr/>
          <a:lstStyle/>
          <a:p>
            <a:pPr algn="ctr" eaLnBrk="1" hangingPunct="1">
              <a:buFont typeface="Arial" charset="0"/>
              <a:buNone/>
            </a:pPr>
            <a:r>
              <a:rPr lang="ru-RU" sz="2800" b="1" dirty="0" smtClean="0">
                <a:solidFill>
                  <a:schemeClr val="accent2"/>
                </a:solidFill>
                <a:latin typeface="Arial Rounded MT Bold" pitchFamily="34" charset="0"/>
                <a:cs typeface="Tahoma" pitchFamily="34" charset="0"/>
              </a:rPr>
              <a:t> </a:t>
            </a:r>
            <a:r>
              <a:rPr lang="ru-RU" sz="2800" b="1" dirty="0" smtClean="0">
                <a:solidFill>
                  <a:srgbClr val="FF0000"/>
                </a:solidFill>
                <a:latin typeface="Arial" pitchFamily="34" charset="0"/>
                <a:cs typeface="Arial" pitchFamily="34" charset="0"/>
              </a:rPr>
              <a:t>Мозговой штурм</a:t>
            </a:r>
          </a:p>
          <a:p>
            <a:pPr algn="ctr" eaLnBrk="1" hangingPunct="1">
              <a:buFont typeface="Arial" charset="0"/>
              <a:buNone/>
            </a:pPr>
            <a:r>
              <a:rPr lang="ru-RU" sz="2800" b="1" dirty="0" smtClean="0">
                <a:solidFill>
                  <a:srgbClr val="FF0000"/>
                </a:solidFill>
                <a:latin typeface="Arial" pitchFamily="34" charset="0"/>
                <a:cs typeface="Arial" pitchFamily="34" charset="0"/>
              </a:rPr>
              <a:t>«Тайна усыновления»: </a:t>
            </a:r>
            <a:endParaRPr lang="en-US" sz="2800" b="1" dirty="0" smtClean="0">
              <a:solidFill>
                <a:srgbClr val="FF0000"/>
              </a:solidFill>
              <a:latin typeface="Arial" pitchFamily="34" charset="0"/>
              <a:cs typeface="Arial" pitchFamily="34" charset="0"/>
            </a:endParaRPr>
          </a:p>
          <a:p>
            <a:pPr algn="ctr" eaLnBrk="1" hangingPunct="1">
              <a:buFont typeface="Arial" charset="0"/>
              <a:buNone/>
            </a:pPr>
            <a:endParaRPr lang="en-US" sz="2400" b="1" dirty="0" smtClean="0">
              <a:solidFill>
                <a:schemeClr val="accent2"/>
              </a:solidFill>
              <a:latin typeface="Arial Rounded MT Bold" pitchFamily="34" charset="0"/>
              <a:cs typeface="Tahoma" pitchFamily="34" charset="0"/>
            </a:endParaRPr>
          </a:p>
          <a:p>
            <a:pPr algn="ctr" eaLnBrk="1" hangingPunct="1">
              <a:buFont typeface="Arial" charset="0"/>
              <a:buNone/>
            </a:pPr>
            <a:r>
              <a:rPr lang="ru-RU" sz="2800" b="1" dirty="0" smtClean="0">
                <a:solidFill>
                  <a:srgbClr val="0000FF"/>
                </a:solidFill>
                <a:latin typeface="Arial" pitchFamily="34" charset="0"/>
                <a:cs typeface="Arial" pitchFamily="34" charset="0"/>
              </a:rPr>
              <a:t>За или против?</a:t>
            </a:r>
            <a:endParaRPr lang="en-US" sz="2800" b="1" dirty="0" smtClean="0">
              <a:solidFill>
                <a:srgbClr val="0000FF"/>
              </a:solidFill>
              <a:latin typeface="Arial" pitchFamily="34" charset="0"/>
              <a:cs typeface="Arial" pitchFamily="34" charset="0"/>
            </a:endParaRPr>
          </a:p>
          <a:p>
            <a:pPr algn="just" eaLnBrk="1" hangingPunct="1">
              <a:buFont typeface="Arial" charset="0"/>
              <a:buNone/>
            </a:pPr>
            <a:endParaRPr lang="ru-RU" sz="2400" b="1" dirty="0" smtClean="0">
              <a:solidFill>
                <a:schemeClr val="accent2"/>
              </a:solidFill>
              <a:latin typeface="Arial Rounded MT Bold" pitchFamily="34" charset="0"/>
              <a:cs typeface="Tahoma" pitchFamily="34" charset="0"/>
            </a:endParaRPr>
          </a:p>
          <a:p>
            <a:pPr eaLnBrk="1" hangingPunct="1">
              <a:buFont typeface="Arial" charset="0"/>
              <a:buNone/>
            </a:pPr>
            <a:endParaRPr lang="ru-RU" sz="2400" b="1" dirty="0" smtClean="0">
              <a:solidFill>
                <a:schemeClr val="accent2"/>
              </a:solidFill>
              <a:latin typeface="Arial Rounded MT Bold" pitchFamily="34" charset="0"/>
            </a:endParaRPr>
          </a:p>
        </p:txBody>
      </p:sp>
      <p:pic>
        <p:nvPicPr>
          <p:cNvPr id="5" name="Picture 9"/>
          <p:cNvPicPr>
            <a:picLocks noChangeAspect="1" noChangeArrowheads="1"/>
          </p:cNvPicPr>
          <p:nvPr/>
        </p:nvPicPr>
        <p:blipFill>
          <a:blip r:embed="rId3" cstate="print"/>
          <a:srcRect/>
          <a:stretch>
            <a:fillRect/>
          </a:stretch>
        </p:blipFill>
        <p:spPr bwMode="auto">
          <a:xfrm>
            <a:off x="8172450" y="6021388"/>
            <a:ext cx="669925" cy="5635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fade">
                                      <p:cBhvr>
                                        <p:cTn id="7" dur="1000"/>
                                        <p:tgtEl>
                                          <p:spTgt spid="14338">
                                            <p:txEl>
                                              <p:pRg st="0" end="0"/>
                                            </p:txEl>
                                          </p:spTgt>
                                        </p:tgtEl>
                                      </p:cBhvr>
                                    </p:animEffect>
                                    <p:anim calcmode="lin" valueType="num">
                                      <p:cBhvr>
                                        <p:cTn id="8" dur="10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8">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Effect transition="in" filter="fade">
                                      <p:cBhvr>
                                        <p:cTn id="12" dur="1000"/>
                                        <p:tgtEl>
                                          <p:spTgt spid="14338">
                                            <p:txEl>
                                              <p:pRg st="1" end="1"/>
                                            </p:txEl>
                                          </p:spTgt>
                                        </p:tgtEl>
                                      </p:cBhvr>
                                    </p:animEffect>
                                    <p:anim calcmode="lin" valueType="num">
                                      <p:cBhvr>
                                        <p:cTn id="13"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4338">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4338">
                                            <p:txEl>
                                              <p:pRg st="3" end="3"/>
                                            </p:txEl>
                                          </p:spTgt>
                                        </p:tgtEl>
                                        <p:attrNameLst>
                                          <p:attrName>style.visibility</p:attrName>
                                        </p:attrNameLst>
                                      </p:cBhvr>
                                      <p:to>
                                        <p:strVal val="visible"/>
                                      </p:to>
                                    </p:set>
                                    <p:animEffect transition="in" filter="fade">
                                      <p:cBhvr>
                                        <p:cTn id="17" dur="1000"/>
                                        <p:tgtEl>
                                          <p:spTgt spid="14338">
                                            <p:txEl>
                                              <p:pRg st="3" end="3"/>
                                            </p:txEl>
                                          </p:spTgt>
                                        </p:tgtEl>
                                      </p:cBhvr>
                                    </p:animEffect>
                                    <p:anim calcmode="lin" valueType="num">
                                      <p:cBhvr>
                                        <p:cTn id="18" dur="10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1433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Объект 2"/>
          <p:cNvSpPr>
            <a:spLocks noGrp="1"/>
          </p:cNvSpPr>
          <p:nvPr>
            <p:ph idx="1"/>
          </p:nvPr>
        </p:nvSpPr>
        <p:spPr>
          <a:xfrm>
            <a:off x="6372200" y="620688"/>
            <a:ext cx="1368153" cy="45719"/>
          </a:xfrm>
        </p:spPr>
        <p:txBody>
          <a:bodyPr>
            <a:normAutofit fontScale="25000" lnSpcReduction="20000"/>
          </a:bodyPr>
          <a:lstStyle/>
          <a:p>
            <a:pPr marL="457200" lvl="1" indent="0" algn="just" eaLnBrk="1" hangingPunct="1">
              <a:lnSpc>
                <a:spcPct val="110000"/>
              </a:lnSpc>
              <a:buNone/>
            </a:pPr>
            <a:endParaRPr lang="ru-RU" dirty="0" smtClean="0">
              <a:solidFill>
                <a:srgbClr val="FF0000"/>
              </a:solidFill>
              <a:latin typeface="Monotype Corsiva" pitchFamily="66" charset="0"/>
              <a:cs typeface="Times New Roman" pitchFamily="18" charset="0"/>
            </a:endParaRPr>
          </a:p>
          <a:p>
            <a:pPr marL="457200" lvl="1" indent="0" algn="just" eaLnBrk="1" hangingPunct="1">
              <a:lnSpc>
                <a:spcPct val="110000"/>
              </a:lnSpc>
              <a:buNone/>
            </a:pPr>
            <a:endParaRPr lang="ru-RU" dirty="0" smtClean="0">
              <a:solidFill>
                <a:srgbClr val="FF0000"/>
              </a:solidFill>
              <a:latin typeface="Monotype Corsiva" pitchFamily="66" charset="0"/>
              <a:cs typeface="Times New Roman" pitchFamily="18" charset="0"/>
            </a:endParaRPr>
          </a:p>
          <a:p>
            <a:pPr marL="457200" lvl="1" indent="0" algn="just" eaLnBrk="1" hangingPunct="1">
              <a:lnSpc>
                <a:spcPct val="110000"/>
              </a:lnSpc>
              <a:buNone/>
            </a:pPr>
            <a:endParaRPr lang="ru-RU" sz="1800" b="1" dirty="0" smtClean="0">
              <a:solidFill>
                <a:srgbClr val="262626"/>
              </a:solidFill>
              <a:latin typeface="Arial" charset="0"/>
              <a:cs typeface="Arial" charset="0"/>
            </a:endParaRPr>
          </a:p>
        </p:txBody>
      </p:sp>
      <p:pic>
        <p:nvPicPr>
          <p:cNvPr id="4" name="Picture 9"/>
          <p:cNvPicPr>
            <a:picLocks noChangeAspect="1" noChangeArrowheads="1"/>
          </p:cNvPicPr>
          <p:nvPr/>
        </p:nvPicPr>
        <p:blipFill>
          <a:blip r:embed="rId2" cstate="print"/>
          <a:srcRect/>
          <a:stretch>
            <a:fillRect/>
          </a:stretch>
        </p:blipFill>
        <p:spPr bwMode="auto">
          <a:xfrm>
            <a:off x="8172450" y="6021388"/>
            <a:ext cx="669925" cy="563562"/>
          </a:xfrm>
          <a:prstGeom prst="rect">
            <a:avLst/>
          </a:prstGeom>
          <a:noFill/>
          <a:ln w="9525">
            <a:noFill/>
            <a:miter lim="800000"/>
            <a:headEnd/>
            <a:tailEnd/>
          </a:ln>
        </p:spPr>
      </p:pic>
      <p:pic>
        <p:nvPicPr>
          <p:cNvPr id="1026" name="Picture 2" descr="спасибо за внимание , Мем миньоны - Рисовач .Ру"/>
          <p:cNvPicPr>
            <a:picLocks noChangeAspect="1" noChangeArrowheads="1"/>
          </p:cNvPicPr>
          <p:nvPr/>
        </p:nvPicPr>
        <p:blipFill>
          <a:blip r:embed="rId3" cstate="print"/>
          <a:srcRect/>
          <a:stretch>
            <a:fillRect/>
          </a:stretch>
        </p:blipFill>
        <p:spPr bwMode="auto">
          <a:xfrm>
            <a:off x="1259632" y="692696"/>
            <a:ext cx="6696744" cy="526647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260648"/>
            <a:ext cx="6837278" cy="6032421"/>
          </a:xfrm>
          <a:prstGeom prst="rect">
            <a:avLst/>
          </a:prstGeom>
        </p:spPr>
        <p:txBody>
          <a:bodyPr wrap="square">
            <a:spAutoFit/>
          </a:bodyPr>
          <a:lstStyle/>
          <a:p>
            <a:pPr algn="ctr"/>
            <a:r>
              <a:rPr lang="ru-RU" sz="2800" b="1" dirty="0" smtClean="0"/>
              <a:t> </a:t>
            </a:r>
            <a:r>
              <a:rPr lang="ru-RU" sz="2800" b="1" dirty="0" smtClean="0">
                <a:solidFill>
                  <a:srgbClr val="FF0000"/>
                </a:solidFill>
                <a:latin typeface="Arial" panose="020B0604020202020204" pitchFamily="34" charset="0"/>
                <a:cs typeface="Arial" panose="020B0604020202020204" pitchFamily="34" charset="0"/>
              </a:rPr>
              <a:t>Что предусматривает Кодекс Республики Беларусь</a:t>
            </a:r>
          </a:p>
          <a:p>
            <a:endParaRPr lang="ru-RU" sz="2400" b="1" dirty="0">
              <a:solidFill>
                <a:srgbClr val="0000FF"/>
              </a:solidFill>
            </a:endParaRPr>
          </a:p>
          <a:p>
            <a:pPr algn="just"/>
            <a:r>
              <a:rPr lang="ru-RU" dirty="0" smtClean="0">
                <a:solidFill>
                  <a:srgbClr val="0000FF"/>
                </a:solidFill>
              </a:rPr>
              <a:t>1. Кодекс </a:t>
            </a:r>
            <a:r>
              <a:rPr lang="ru-RU" dirty="0">
                <a:solidFill>
                  <a:srgbClr val="0000FF"/>
                </a:solidFill>
              </a:rPr>
              <a:t>Республики Беларусь о Браке и Семье</a:t>
            </a:r>
            <a:br>
              <a:rPr lang="ru-RU" dirty="0">
                <a:solidFill>
                  <a:srgbClr val="0000FF"/>
                </a:solidFill>
              </a:rPr>
            </a:br>
            <a:r>
              <a:rPr lang="ru-RU" dirty="0">
                <a:solidFill>
                  <a:srgbClr val="0000FF"/>
                </a:solidFill>
              </a:rPr>
              <a:t>      </a:t>
            </a:r>
            <a:r>
              <a:rPr lang="ru-RU" dirty="0" smtClean="0">
                <a:solidFill>
                  <a:srgbClr val="0000FF"/>
                </a:solidFill>
              </a:rPr>
              <a:t> </a:t>
            </a:r>
            <a:r>
              <a:rPr lang="ru-RU" dirty="0">
                <a:solidFill>
                  <a:srgbClr val="0000FF"/>
                </a:solidFill>
              </a:rPr>
              <a:t>Статья 136. Тайна усыновления</a:t>
            </a:r>
          </a:p>
          <a:p>
            <a:pPr algn="just"/>
            <a:endParaRPr lang="ru-RU" b="1" dirty="0"/>
          </a:p>
          <a:p>
            <a:pPr algn="just"/>
            <a:r>
              <a:rPr lang="ru-RU" sz="1600" dirty="0"/>
              <a:t>Тайна усыновления ребенка охраняется законом. Суд, вынесший решение об усыновлении ребенка, должностные лица, осуществившие регистрацию усыновления, а также лица, иным образом осведомленные об усыновлении, обязаны сохранять тайну усыновления ребенка.</a:t>
            </a:r>
          </a:p>
          <a:p>
            <a:pPr algn="just"/>
            <a:endParaRPr lang="ru-RU" b="1" dirty="0" smtClean="0"/>
          </a:p>
          <a:p>
            <a:pPr algn="just"/>
            <a:endParaRPr lang="ru-RU" b="1" dirty="0"/>
          </a:p>
          <a:p>
            <a:pPr algn="just"/>
            <a:r>
              <a:rPr lang="en-US" dirty="0" smtClean="0">
                <a:solidFill>
                  <a:srgbClr val="0000FF"/>
                </a:solidFill>
              </a:rPr>
              <a:t>2. </a:t>
            </a:r>
            <a:r>
              <a:rPr lang="ru-RU" dirty="0" smtClean="0">
                <a:solidFill>
                  <a:srgbClr val="0000FF"/>
                </a:solidFill>
              </a:rPr>
              <a:t>Уголовный </a:t>
            </a:r>
            <a:r>
              <a:rPr lang="ru-RU" dirty="0">
                <a:solidFill>
                  <a:srgbClr val="0000FF"/>
                </a:solidFill>
              </a:rPr>
              <a:t>Кодекс Республики Беларусь Статья 177.</a:t>
            </a:r>
          </a:p>
          <a:p>
            <a:pPr algn="just"/>
            <a:r>
              <a:rPr lang="ru-RU" dirty="0">
                <a:solidFill>
                  <a:srgbClr val="0000FF"/>
                </a:solidFill>
              </a:rPr>
              <a:t>    </a:t>
            </a:r>
            <a:r>
              <a:rPr lang="ru-RU" dirty="0" smtClean="0">
                <a:solidFill>
                  <a:srgbClr val="0000FF"/>
                </a:solidFill>
              </a:rPr>
              <a:t>    Разрешение </a:t>
            </a:r>
            <a:r>
              <a:rPr lang="ru-RU" dirty="0">
                <a:solidFill>
                  <a:srgbClr val="0000FF"/>
                </a:solidFill>
              </a:rPr>
              <a:t>тайны усыновления (удочерения</a:t>
            </a:r>
            <a:r>
              <a:rPr lang="ru-RU" dirty="0" smtClean="0">
                <a:solidFill>
                  <a:srgbClr val="0000FF"/>
                </a:solidFill>
              </a:rPr>
              <a:t>)</a:t>
            </a:r>
            <a:endParaRPr lang="en-US" dirty="0" smtClean="0">
              <a:solidFill>
                <a:srgbClr val="0000FF"/>
              </a:solidFill>
            </a:endParaRPr>
          </a:p>
          <a:p>
            <a:pPr algn="just"/>
            <a:endParaRPr lang="en-US" dirty="0"/>
          </a:p>
          <a:p>
            <a:pPr algn="just"/>
            <a:r>
              <a:rPr lang="ru-RU" sz="1600" dirty="0" smtClean="0"/>
              <a:t>Тайны </a:t>
            </a:r>
            <a:r>
              <a:rPr lang="ru-RU" sz="1600" dirty="0"/>
              <a:t>усыновления (удочерения) наказывается общественными работами, или штрафом, или исправительными работами на срок до одного года.</a:t>
            </a:r>
            <a:endParaRPr lang="en-US" sz="1600" dirty="0" smtClean="0"/>
          </a:p>
          <a:p>
            <a:endParaRPr lang="en-US" sz="1600" dirty="0"/>
          </a:p>
          <a:p>
            <a:endParaRPr lang="ru-RU" dirty="0"/>
          </a:p>
        </p:txBody>
      </p:sp>
      <p:pic>
        <p:nvPicPr>
          <p:cNvPr id="3" name="Picture 9"/>
          <p:cNvPicPr>
            <a:picLocks noChangeAspect="1" noChangeArrowheads="1"/>
          </p:cNvPicPr>
          <p:nvPr/>
        </p:nvPicPr>
        <p:blipFill>
          <a:blip r:embed="rId2" cstate="print"/>
          <a:srcRect/>
          <a:stretch>
            <a:fillRect/>
          </a:stretch>
        </p:blipFill>
        <p:spPr bwMode="auto">
          <a:xfrm>
            <a:off x="8172450" y="6021388"/>
            <a:ext cx="669925" cy="563562"/>
          </a:xfrm>
          <a:prstGeom prst="rect">
            <a:avLst/>
          </a:prstGeom>
          <a:noFill/>
          <a:ln w="9525">
            <a:noFill/>
            <a:miter lim="800000"/>
            <a:headEnd/>
            <a:tailEnd/>
          </a:ln>
        </p:spPr>
      </p:pic>
    </p:spTree>
    <p:extLst>
      <p:ext uri="{BB962C8B-B14F-4D97-AF65-F5344CB8AC3E}">
        <p14:creationId xmlns:p14="http://schemas.microsoft.com/office/powerpoint/2010/main" val="42009133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p:txBody>
          <a:bodyPr/>
          <a:lstStyle/>
          <a:p>
            <a:pPr eaLnBrk="1" hangingPunct="1"/>
            <a:r>
              <a:rPr lang="ru-RU" sz="2800" b="1" dirty="0" smtClean="0">
                <a:solidFill>
                  <a:srgbClr val="FF0000"/>
                </a:solidFill>
                <a:latin typeface="Arial" panose="020B0604020202020204" pitchFamily="34" charset="0"/>
                <a:cs typeface="Arial" panose="020B0604020202020204" pitchFamily="34" charset="0"/>
              </a:rPr>
              <a:t>Тайна усыновления за рубежом</a:t>
            </a:r>
          </a:p>
        </p:txBody>
      </p:sp>
      <p:sp>
        <p:nvSpPr>
          <p:cNvPr id="16386" name="Rectangle 3"/>
          <p:cNvSpPr>
            <a:spLocks noGrp="1"/>
          </p:cNvSpPr>
          <p:nvPr>
            <p:ph idx="1"/>
          </p:nvPr>
        </p:nvSpPr>
        <p:spPr>
          <a:xfrm>
            <a:off x="467544" y="1556792"/>
            <a:ext cx="8229600" cy="4525963"/>
          </a:xfrm>
        </p:spPr>
        <p:txBody>
          <a:bodyPr>
            <a:noAutofit/>
          </a:bodyPr>
          <a:lstStyle/>
          <a:p>
            <a:pPr algn="just" eaLnBrk="1" hangingPunct="1"/>
            <a:r>
              <a:rPr lang="ru-RU" sz="1600" dirty="0" smtClean="0">
                <a:latin typeface="Arial" charset="0"/>
              </a:rPr>
              <a:t>В странах </a:t>
            </a:r>
            <a:r>
              <a:rPr lang="ru-RU" sz="1600" b="1" dirty="0" smtClean="0">
                <a:solidFill>
                  <a:srgbClr val="0000FF"/>
                </a:solidFill>
                <a:latin typeface="Arial" charset="0"/>
              </a:rPr>
              <a:t>ЕС</a:t>
            </a:r>
            <a:r>
              <a:rPr lang="ru-RU" sz="1600" b="1" dirty="0" smtClean="0">
                <a:latin typeface="Arial" charset="0"/>
              </a:rPr>
              <a:t> </a:t>
            </a:r>
            <a:r>
              <a:rPr lang="ru-RU" sz="1600" dirty="0" smtClean="0">
                <a:latin typeface="Arial" charset="0"/>
              </a:rPr>
              <a:t>усыновленные лица имеют право на получение информации о своем усыновлении. В зависимости от страны отличается возраст заявителя: в </a:t>
            </a:r>
            <a:r>
              <a:rPr lang="ru-RU" sz="1600" b="1" dirty="0" smtClean="0">
                <a:solidFill>
                  <a:srgbClr val="0000FF"/>
                </a:solidFill>
                <a:latin typeface="Arial" charset="0"/>
              </a:rPr>
              <a:t>Бельгии</a:t>
            </a:r>
            <a:r>
              <a:rPr lang="ru-RU" sz="1600" dirty="0" smtClean="0">
                <a:latin typeface="Arial" charset="0"/>
              </a:rPr>
              <a:t> для получения информации необходимо достичь 12 лет, в</a:t>
            </a:r>
            <a:r>
              <a:rPr lang="ru-RU" sz="1600" b="1" dirty="0" smtClean="0">
                <a:latin typeface="Arial" charset="0"/>
              </a:rPr>
              <a:t> </a:t>
            </a:r>
            <a:r>
              <a:rPr lang="ru-RU" sz="1600" b="1" dirty="0" smtClean="0">
                <a:solidFill>
                  <a:srgbClr val="0000FF"/>
                </a:solidFill>
                <a:latin typeface="Arial" charset="0"/>
              </a:rPr>
              <a:t>Австрии</a:t>
            </a:r>
            <a:r>
              <a:rPr lang="ru-RU" sz="1600" dirty="0" smtClean="0">
                <a:latin typeface="Arial" charset="0"/>
              </a:rPr>
              <a:t> — 14 лет, в </a:t>
            </a:r>
            <a:r>
              <a:rPr lang="ru-RU" sz="1600" b="1" dirty="0" smtClean="0">
                <a:solidFill>
                  <a:srgbClr val="0000FF"/>
                </a:solidFill>
                <a:latin typeface="Arial" charset="0"/>
              </a:rPr>
              <a:t>Германии</a:t>
            </a:r>
            <a:r>
              <a:rPr lang="ru-RU" sz="1600" dirty="0" smtClean="0">
                <a:latin typeface="Arial" charset="0"/>
              </a:rPr>
              <a:t>, </a:t>
            </a:r>
            <a:r>
              <a:rPr lang="ru-RU" sz="1600" b="1" dirty="0" smtClean="0">
                <a:solidFill>
                  <a:srgbClr val="0000FF"/>
                </a:solidFill>
                <a:latin typeface="Arial" charset="0"/>
              </a:rPr>
              <a:t>Нидерландах</a:t>
            </a:r>
            <a:r>
              <a:rPr lang="ru-RU" sz="1600" dirty="0" smtClean="0">
                <a:latin typeface="Arial" charset="0"/>
              </a:rPr>
              <a:t> и </a:t>
            </a:r>
            <a:r>
              <a:rPr lang="ru-RU" sz="1600" b="1" dirty="0" smtClean="0">
                <a:solidFill>
                  <a:srgbClr val="0000FF"/>
                </a:solidFill>
                <a:latin typeface="Arial" charset="0"/>
              </a:rPr>
              <a:t>Болгарии</a:t>
            </a:r>
            <a:r>
              <a:rPr lang="ru-RU" sz="1600" dirty="0" smtClean="0">
                <a:latin typeface="Arial" charset="0"/>
              </a:rPr>
              <a:t> — 16 лет. Процедура предоставления данных также зависит от страны. Например, на </a:t>
            </a:r>
            <a:r>
              <a:rPr lang="ru-RU" sz="1600" b="1" dirty="0" smtClean="0">
                <a:solidFill>
                  <a:srgbClr val="0000FF"/>
                </a:solidFill>
                <a:latin typeface="Arial" charset="0"/>
              </a:rPr>
              <a:t>Мальте</a:t>
            </a:r>
            <a:r>
              <a:rPr lang="ru-RU" sz="1600" dirty="0" smtClean="0">
                <a:latin typeface="Arial" charset="0"/>
              </a:rPr>
              <a:t> для получения информации требуется обратиться в суд, в </a:t>
            </a:r>
            <a:r>
              <a:rPr lang="ru-RU" sz="1600" b="1" dirty="0" smtClean="0">
                <a:solidFill>
                  <a:srgbClr val="0000FF"/>
                </a:solidFill>
                <a:latin typeface="Arial" charset="0"/>
              </a:rPr>
              <a:t>Люксембурге</a:t>
            </a:r>
            <a:r>
              <a:rPr lang="ru-RU" sz="1600" b="1" dirty="0" smtClean="0">
                <a:latin typeface="Arial" charset="0"/>
              </a:rPr>
              <a:t> </a:t>
            </a:r>
            <a:r>
              <a:rPr lang="ru-RU" sz="1600" dirty="0" smtClean="0">
                <a:latin typeface="Arial" charset="0"/>
              </a:rPr>
              <a:t>биологические родители должны дать разрешение на общение. </a:t>
            </a:r>
          </a:p>
          <a:p>
            <a:pPr algn="just" eaLnBrk="1" hangingPunct="1"/>
            <a:r>
              <a:rPr lang="ru-RU" sz="1600" dirty="0" smtClean="0">
                <a:latin typeface="Arial" charset="0"/>
              </a:rPr>
              <a:t>В </a:t>
            </a:r>
            <a:r>
              <a:rPr lang="ru-RU" sz="1600" b="1" dirty="0" smtClean="0">
                <a:solidFill>
                  <a:srgbClr val="0000FF"/>
                </a:solidFill>
                <a:latin typeface="Arial" charset="0"/>
              </a:rPr>
              <a:t>Великобритании</a:t>
            </a:r>
            <a:r>
              <a:rPr lang="ru-RU" sz="1600" dirty="0" smtClean="0">
                <a:latin typeface="Arial" charset="0"/>
              </a:rPr>
              <a:t> лица старше 18 лет могут получить доступ к записям об усыновлении и сертификату о рождении. Исключением являются родившиеся до 12 ноября 1975 года: для получения свидетельства о рождении им требуется специальное разрешение. </a:t>
            </a:r>
          </a:p>
          <a:p>
            <a:pPr algn="just"/>
            <a:r>
              <a:rPr lang="ru-RU" sz="1600" dirty="0" smtClean="0">
                <a:latin typeface="Arial" charset="0"/>
              </a:rPr>
              <a:t>В </a:t>
            </a:r>
            <a:r>
              <a:rPr lang="ru-RU" sz="1600" b="1" dirty="0" smtClean="0">
                <a:solidFill>
                  <a:srgbClr val="0000FF"/>
                </a:solidFill>
                <a:latin typeface="Arial" charset="0"/>
              </a:rPr>
              <a:t>Италии</a:t>
            </a:r>
            <a:r>
              <a:rPr lang="ru-RU" sz="1600" dirty="0" smtClean="0">
                <a:latin typeface="Arial" charset="0"/>
              </a:rPr>
              <a:t> сведения о биологических родителях также не считаются тайной и могут быть раскрыты в интересах усыновленного. Суд по заявлению усыновителей может предоставить информацию о биологических родителях ребенка при наличии достаточных на то оснований. Эта информация может быть предоставлена также по запросу главного врача больницы, в которой находится ребенок. Сам усыновленный может получить доступ к данным по достижении 25 лет.</a:t>
            </a:r>
          </a:p>
          <a:p>
            <a:pPr eaLnBrk="1" hangingPunct="1"/>
            <a:endParaRPr lang="ru-RU" sz="1600" dirty="0" smtClean="0">
              <a:latin typeface="Arial" charset="0"/>
            </a:endParaRPr>
          </a:p>
        </p:txBody>
      </p:sp>
      <p:pic>
        <p:nvPicPr>
          <p:cNvPr id="5" name="Picture 9"/>
          <p:cNvPicPr>
            <a:picLocks noChangeAspect="1" noChangeArrowheads="1"/>
          </p:cNvPicPr>
          <p:nvPr/>
        </p:nvPicPr>
        <p:blipFill>
          <a:blip r:embed="rId2" cstate="print"/>
          <a:srcRect/>
          <a:stretch>
            <a:fillRect/>
          </a:stretch>
        </p:blipFill>
        <p:spPr bwMode="auto">
          <a:xfrm>
            <a:off x="8172450" y="6021388"/>
            <a:ext cx="669925" cy="563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p:cNvSpPr>
          <p:nvPr>
            <p:ph type="title"/>
          </p:nvPr>
        </p:nvSpPr>
        <p:spPr/>
        <p:txBody>
          <a:bodyPr>
            <a:normAutofit/>
          </a:bodyPr>
          <a:lstStyle/>
          <a:p>
            <a:pPr eaLnBrk="1" hangingPunct="1"/>
            <a:r>
              <a:rPr lang="ru-RU" sz="2800" b="1" dirty="0" smtClean="0">
                <a:solidFill>
                  <a:srgbClr val="FF0000"/>
                </a:solidFill>
                <a:latin typeface="Arial" panose="020B0604020202020204" pitchFamily="34" charset="0"/>
                <a:cs typeface="Arial" panose="020B0604020202020204" pitchFamily="34" charset="0"/>
              </a:rPr>
              <a:t>Тайна усыновления за рубежом</a:t>
            </a:r>
          </a:p>
        </p:txBody>
      </p:sp>
      <p:sp>
        <p:nvSpPr>
          <p:cNvPr id="17410" name="Rectangle 3"/>
          <p:cNvSpPr>
            <a:spLocks noGrp="1"/>
          </p:cNvSpPr>
          <p:nvPr>
            <p:ph idx="1"/>
          </p:nvPr>
        </p:nvSpPr>
        <p:spPr>
          <a:xfrm>
            <a:off x="467544" y="1340768"/>
            <a:ext cx="8229600" cy="4525963"/>
          </a:xfrm>
        </p:spPr>
        <p:txBody>
          <a:bodyPr>
            <a:normAutofit/>
          </a:bodyPr>
          <a:lstStyle/>
          <a:p>
            <a:endParaRPr lang="ru-RU" sz="1600" dirty="0" smtClean="0"/>
          </a:p>
          <a:p>
            <a:pPr marL="0" indent="0" algn="just">
              <a:buNone/>
            </a:pPr>
            <a:r>
              <a:rPr lang="ru-RU" sz="1600" dirty="0" smtClean="0"/>
              <a:t>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736" y="3861048"/>
            <a:ext cx="4240252" cy="28216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Прямоугольник 3"/>
          <p:cNvSpPr/>
          <p:nvPr/>
        </p:nvSpPr>
        <p:spPr>
          <a:xfrm>
            <a:off x="755576" y="1124744"/>
            <a:ext cx="7704856" cy="2554545"/>
          </a:xfrm>
          <a:prstGeom prst="rect">
            <a:avLst/>
          </a:prstGeom>
        </p:spPr>
        <p:txBody>
          <a:bodyPr wrap="square">
            <a:spAutoFit/>
          </a:bodyPr>
          <a:lstStyle/>
          <a:p>
            <a:endParaRPr lang="ru-RU" sz="1600" dirty="0">
              <a:latin typeface="Arial" panose="020B0604020202020204" pitchFamily="34" charset="0"/>
              <a:cs typeface="Arial" panose="020B0604020202020204" pitchFamily="34" charset="0"/>
            </a:endParaRPr>
          </a:p>
          <a:p>
            <a:pPr algn="just"/>
            <a:r>
              <a:rPr lang="ru-RU" sz="1600" dirty="0" smtClean="0">
                <a:latin typeface="Arial" panose="020B0604020202020204" pitchFamily="34" charset="0"/>
                <a:cs typeface="Arial" panose="020B0604020202020204" pitchFamily="34" charset="0"/>
              </a:rPr>
              <a:t>Признаки открытого усыновления присутствуют также в законодательствах    </a:t>
            </a:r>
            <a:r>
              <a:rPr lang="ru-RU" sz="1600" b="1" dirty="0" smtClean="0">
                <a:solidFill>
                  <a:srgbClr val="0000FF"/>
                </a:solidFill>
                <a:latin typeface="Arial" panose="020B0604020202020204" pitchFamily="34" charset="0"/>
                <a:cs typeface="Arial" panose="020B0604020202020204" pitchFamily="34" charset="0"/>
              </a:rPr>
              <a:t>США</a:t>
            </a:r>
            <a:r>
              <a:rPr lang="ru-RU" sz="1600" b="1" dirty="0" smtClean="0">
                <a:latin typeface="Arial" panose="020B0604020202020204" pitchFamily="34" charset="0"/>
                <a:cs typeface="Arial" panose="020B0604020202020204" pitchFamily="34" charset="0"/>
              </a:rPr>
              <a:t> </a:t>
            </a:r>
            <a:r>
              <a:rPr lang="ru-RU" sz="1600" dirty="0" smtClean="0">
                <a:latin typeface="Arial" panose="020B0604020202020204" pitchFamily="34" charset="0"/>
                <a:cs typeface="Arial" panose="020B0604020202020204" pitchFamily="34" charset="0"/>
              </a:rPr>
              <a:t>и </a:t>
            </a:r>
            <a:r>
              <a:rPr lang="ru-RU" sz="1600" b="1" dirty="0" smtClean="0">
                <a:solidFill>
                  <a:srgbClr val="0000FF"/>
                </a:solidFill>
                <a:latin typeface="Arial" panose="020B0604020202020204" pitchFamily="34" charset="0"/>
                <a:cs typeface="Arial" panose="020B0604020202020204" pitchFamily="34" charset="0"/>
              </a:rPr>
              <a:t>Франции</a:t>
            </a:r>
            <a:r>
              <a:rPr lang="ru-RU" sz="1600" dirty="0" smtClean="0">
                <a:latin typeface="Arial" panose="020B0604020202020204" pitchFamily="34" charset="0"/>
                <a:cs typeface="Arial" panose="020B0604020202020204" pitchFamily="34" charset="0"/>
              </a:rPr>
              <a:t> оно закреплено в специальной норме.</a:t>
            </a:r>
          </a:p>
          <a:p>
            <a:pPr algn="just"/>
            <a:endParaRPr lang="ru-RU" sz="1600" dirty="0" smtClean="0">
              <a:latin typeface="Arial" panose="020B0604020202020204" pitchFamily="34" charset="0"/>
              <a:cs typeface="Arial" panose="020B0604020202020204" pitchFamily="34" charset="0"/>
            </a:endParaRPr>
          </a:p>
          <a:p>
            <a:pPr algn="just"/>
            <a:r>
              <a:rPr lang="ru-RU" sz="1600" dirty="0" smtClean="0">
                <a:latin typeface="Arial" panose="020B0604020202020204" pitchFamily="34" charset="0"/>
                <a:cs typeface="Arial" panose="020B0604020202020204" pitchFamily="34" charset="0"/>
              </a:rPr>
              <a:t>В </a:t>
            </a:r>
            <a:r>
              <a:rPr lang="ru-RU" sz="1600" b="1" dirty="0" smtClean="0">
                <a:solidFill>
                  <a:srgbClr val="0000FF"/>
                </a:solidFill>
                <a:latin typeface="Arial" panose="020B0604020202020204" pitchFamily="34" charset="0"/>
                <a:cs typeface="Arial" panose="020B0604020202020204" pitchFamily="34" charset="0"/>
              </a:rPr>
              <a:t>США</a:t>
            </a:r>
            <a:r>
              <a:rPr lang="ru-RU" sz="1600" dirty="0" smtClean="0">
                <a:latin typeface="Arial" panose="020B0604020202020204" pitchFamily="34" charset="0"/>
                <a:cs typeface="Arial" panose="020B0604020202020204" pitchFamily="34" charset="0"/>
              </a:rPr>
              <a:t> существует открытое и закрытое усыновление. При закрытом усыновлении биологические родители теряют всякую связь с ребенком, но алиментные обязательства по отношению к ребенку сохраняют. В рамках открытого усыновления принимающая семья и биологическая семья ребенка продолжают поддерживать контакт. Принимающая сторона отчитывается биологической семье о состоянии усыновленного, разрешает общение.</a:t>
            </a:r>
            <a:endParaRPr lang="ru-RU" sz="1600" dirty="0">
              <a:latin typeface="Arial" panose="020B0604020202020204" pitchFamily="34" charset="0"/>
              <a:cs typeface="Arial" panose="020B0604020202020204" pitchFamily="34" charset="0"/>
            </a:endParaRPr>
          </a:p>
        </p:txBody>
      </p:sp>
      <p:pic>
        <p:nvPicPr>
          <p:cNvPr id="7" name="Picture 9"/>
          <p:cNvPicPr>
            <a:picLocks noChangeAspect="1" noChangeArrowheads="1"/>
          </p:cNvPicPr>
          <p:nvPr/>
        </p:nvPicPr>
        <p:blipFill>
          <a:blip r:embed="rId3" cstate="print"/>
          <a:srcRect/>
          <a:stretch>
            <a:fillRect/>
          </a:stretch>
        </p:blipFill>
        <p:spPr bwMode="auto">
          <a:xfrm>
            <a:off x="8172450" y="6021388"/>
            <a:ext cx="669925" cy="563562"/>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260648"/>
            <a:ext cx="7628384" cy="1008112"/>
          </a:xfrm>
        </p:spPr>
        <p:txBody>
          <a:bodyPr>
            <a:normAutofit/>
          </a:bodyPr>
          <a:lstStyle/>
          <a:p>
            <a:r>
              <a:rPr lang="ru-RU" sz="2800" b="1" dirty="0" smtClean="0">
                <a:solidFill>
                  <a:srgbClr val="FF0000"/>
                </a:solidFill>
                <a:latin typeface="Arial" panose="020B0604020202020204" pitchFamily="34" charset="0"/>
                <a:cs typeface="Arial" panose="020B0604020202020204" pitchFamily="34" charset="0"/>
              </a:rPr>
              <a:t>Тайна усыновления за рубежом</a:t>
            </a:r>
            <a:endParaRPr lang="ru-RU" sz="2800" b="1" dirty="0">
              <a:solidFill>
                <a:srgbClr val="FF0000"/>
              </a:solidFill>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1"/>
          </p:nvPr>
        </p:nvSpPr>
        <p:spPr>
          <a:xfrm>
            <a:off x="755576" y="1124744"/>
            <a:ext cx="7632848" cy="5112568"/>
          </a:xfrm>
        </p:spPr>
        <p:txBody>
          <a:bodyPr>
            <a:normAutofit/>
          </a:bodyPr>
          <a:lstStyle/>
          <a:p>
            <a:pPr algn="just"/>
            <a:r>
              <a:rPr lang="ru-RU" sz="1600" dirty="0" smtClean="0">
                <a:solidFill>
                  <a:schemeClr val="tx1">
                    <a:lumMod val="95000"/>
                    <a:lumOff val="5000"/>
                  </a:schemeClr>
                </a:solidFill>
                <a:latin typeface="Arial" panose="020B0604020202020204" pitchFamily="34" charset="0"/>
                <a:cs typeface="Arial" panose="020B0604020202020204" pitchFamily="34" charset="0"/>
              </a:rPr>
              <a:t>Во </a:t>
            </a:r>
            <a:r>
              <a:rPr lang="ru-RU" sz="1600" b="1" dirty="0" smtClean="0">
                <a:solidFill>
                  <a:srgbClr val="0000FF"/>
                </a:solidFill>
                <a:latin typeface="Arial" panose="020B0604020202020204" pitchFamily="34" charset="0"/>
                <a:cs typeface="Arial" panose="020B0604020202020204" pitchFamily="34" charset="0"/>
              </a:rPr>
              <a:t>Франции</a:t>
            </a:r>
            <a:r>
              <a:rPr lang="ru-RU" sz="1600" dirty="0" smtClean="0">
                <a:solidFill>
                  <a:schemeClr val="tx1">
                    <a:lumMod val="95000"/>
                    <a:lumOff val="5000"/>
                  </a:schemeClr>
                </a:solidFill>
                <a:latin typeface="Arial" panose="020B0604020202020204" pitchFamily="34" charset="0"/>
                <a:cs typeface="Arial" panose="020B0604020202020204" pitchFamily="34" charset="0"/>
              </a:rPr>
              <a:t> существует две формы усыновления: полное усыновление и простое. При полном усыновляемый теряет всякую связь со своей прежней семьей и считается ребенком усыновителя. Кроме того, полным усыновлением является усыновлением супругом ребенка супруга. Во всех остальных случаях действует процедура простого усыновления, при котором у усыновляемого ребенка сохраняются связи с семьей его биологического родителя</a:t>
            </a:r>
            <a:r>
              <a:rPr lang="ru-RU" sz="2000" dirty="0" smtClean="0"/>
              <a:t>.</a:t>
            </a:r>
          </a:p>
          <a:p>
            <a:pPr algn="just"/>
            <a:r>
              <a:rPr lang="ru-RU" sz="1600" dirty="0" smtClean="0">
                <a:solidFill>
                  <a:schemeClr val="tx1">
                    <a:lumMod val="85000"/>
                    <a:lumOff val="15000"/>
                  </a:schemeClr>
                </a:solidFill>
                <a:latin typeface="Arial" panose="020B0604020202020204" pitchFamily="34" charset="0"/>
                <a:cs typeface="Arial" panose="020B0604020202020204" pitchFamily="34" charset="0"/>
              </a:rPr>
              <a:t>Законодательство </a:t>
            </a:r>
            <a:r>
              <a:rPr lang="ru-RU" sz="1600" b="1" dirty="0" smtClean="0">
                <a:solidFill>
                  <a:srgbClr val="0000FF"/>
                </a:solidFill>
                <a:latin typeface="Arial" panose="020B0604020202020204" pitchFamily="34" charset="0"/>
                <a:cs typeface="Arial" panose="020B0604020202020204" pitchFamily="34" charset="0"/>
              </a:rPr>
              <a:t>Испании</a:t>
            </a:r>
            <a:r>
              <a:rPr lang="ru-RU" sz="1600" b="1" dirty="0" smtClean="0">
                <a:solidFill>
                  <a:schemeClr val="tx1">
                    <a:lumMod val="85000"/>
                    <a:lumOff val="15000"/>
                  </a:schemeClr>
                </a:solidFill>
                <a:latin typeface="Arial" panose="020B0604020202020204" pitchFamily="34" charset="0"/>
                <a:cs typeface="Arial" panose="020B0604020202020204" pitchFamily="34" charset="0"/>
              </a:rPr>
              <a:t> </a:t>
            </a:r>
            <a:r>
              <a:rPr lang="ru-RU" sz="1600" dirty="0" smtClean="0">
                <a:solidFill>
                  <a:schemeClr val="tx1">
                    <a:lumMod val="85000"/>
                    <a:lumOff val="15000"/>
                  </a:schemeClr>
                </a:solidFill>
                <a:latin typeface="Arial" panose="020B0604020202020204" pitchFamily="34" charset="0"/>
                <a:cs typeface="Arial" panose="020B0604020202020204" pitchFamily="34" charset="0"/>
              </a:rPr>
              <a:t>допускает общение усыновленного с бывшей семьей, но только если один родитель законно определен и усыновитель выступил за поддержание с ним связи.</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99792" y="4149080"/>
            <a:ext cx="3789040" cy="20523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9"/>
          <p:cNvPicPr>
            <a:picLocks noChangeAspect="1" noChangeArrowheads="1"/>
          </p:cNvPicPr>
          <p:nvPr/>
        </p:nvPicPr>
        <p:blipFill>
          <a:blip r:embed="rId3" cstate="print"/>
          <a:srcRect/>
          <a:stretch>
            <a:fillRect/>
          </a:stretch>
        </p:blipFill>
        <p:spPr bwMode="auto">
          <a:xfrm>
            <a:off x="8172450" y="6021388"/>
            <a:ext cx="669925" cy="563562"/>
          </a:xfrm>
          <a:prstGeom prst="rect">
            <a:avLst/>
          </a:prstGeom>
          <a:noFill/>
          <a:ln w="9525">
            <a:noFill/>
            <a:miter lim="800000"/>
            <a:headEnd/>
            <a:tailEnd/>
          </a:ln>
        </p:spPr>
      </p:pic>
    </p:spTree>
    <p:extLst>
      <p:ext uri="{BB962C8B-B14F-4D97-AF65-F5344CB8AC3E}">
        <p14:creationId xmlns:p14="http://schemas.microsoft.com/office/powerpoint/2010/main" val="3189053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normAutofit/>
          </a:bodyPr>
          <a:lstStyle/>
          <a:p>
            <a:pPr eaLnBrk="1" hangingPunct="1"/>
            <a:r>
              <a:rPr lang="ru-RU" sz="2800" b="1" dirty="0" smtClean="0">
                <a:solidFill>
                  <a:srgbClr val="FF0000"/>
                </a:solidFill>
                <a:latin typeface="Arial" charset="0"/>
              </a:rPr>
              <a:t>Причины «засекретить» усыновление</a:t>
            </a:r>
          </a:p>
        </p:txBody>
      </p:sp>
      <p:sp>
        <p:nvSpPr>
          <p:cNvPr id="18434" name="Rectangle 3"/>
          <p:cNvSpPr>
            <a:spLocks noGrp="1"/>
          </p:cNvSpPr>
          <p:nvPr>
            <p:ph idx="1"/>
          </p:nvPr>
        </p:nvSpPr>
        <p:spPr>
          <a:xfrm>
            <a:off x="539552" y="1412776"/>
            <a:ext cx="8229600" cy="4525963"/>
          </a:xfrm>
        </p:spPr>
        <p:txBody>
          <a:bodyPr/>
          <a:lstStyle/>
          <a:p>
            <a:pPr eaLnBrk="1" hangingPunct="1">
              <a:buFont typeface="Arial" charset="0"/>
              <a:buNone/>
            </a:pPr>
            <a:r>
              <a:rPr lang="ru-RU" sz="1800" dirty="0" smtClean="0">
                <a:latin typeface="Arial" panose="020B0604020202020204" pitchFamily="34" charset="0"/>
                <a:cs typeface="Arial" panose="020B0604020202020204" pitchFamily="34" charset="0"/>
              </a:rPr>
              <a:t>1. Стремление защитить психику ребенка</a:t>
            </a:r>
          </a:p>
          <a:p>
            <a:pPr eaLnBrk="1" hangingPunct="1">
              <a:buFont typeface="Arial" charset="0"/>
              <a:buNone/>
            </a:pPr>
            <a:r>
              <a:rPr lang="ru-RU" sz="1800" dirty="0" smtClean="0">
                <a:latin typeface="Arial" panose="020B0604020202020204" pitchFamily="34" charset="0"/>
                <a:cs typeface="Arial" panose="020B0604020202020204" pitchFamily="34" charset="0"/>
              </a:rPr>
              <a:t>2. Желание оградить малыша от косых взглядов</a:t>
            </a:r>
          </a:p>
          <a:p>
            <a:pPr eaLnBrk="1" hangingPunct="1">
              <a:buFont typeface="Arial" charset="0"/>
              <a:buNone/>
            </a:pPr>
            <a:r>
              <a:rPr lang="ru-RU" sz="1800" dirty="0" smtClean="0">
                <a:latin typeface="Arial" panose="020B0604020202020204" pitchFamily="34" charset="0"/>
                <a:cs typeface="Arial" panose="020B0604020202020204" pitchFamily="34" charset="0"/>
              </a:rPr>
              <a:t>3. Стремление избавить чадо от гнета неизжитых в обществе предрассудков</a:t>
            </a:r>
          </a:p>
          <a:p>
            <a:pPr eaLnBrk="1" hangingPunct="1">
              <a:buFont typeface="Arial" charset="0"/>
              <a:buNone/>
            </a:pPr>
            <a:r>
              <a:rPr lang="ru-RU" sz="1800" dirty="0" smtClean="0">
                <a:latin typeface="Arial" panose="020B0604020202020204" pitchFamily="34" charset="0"/>
                <a:cs typeface="Arial" panose="020B0604020202020204" pitchFamily="34" charset="0"/>
              </a:rPr>
              <a:t>4. Желание сохранить мир в семье</a:t>
            </a:r>
          </a:p>
          <a:p>
            <a:pPr eaLnBrk="1" hangingPunct="1">
              <a:buFont typeface="Arial" charset="0"/>
              <a:buNone/>
            </a:pPr>
            <a:r>
              <a:rPr lang="ru-RU" sz="1800" dirty="0" smtClean="0">
                <a:latin typeface="Arial" panose="020B0604020202020204" pitchFamily="34" charset="0"/>
                <a:cs typeface="Arial" panose="020B0604020202020204" pitchFamily="34" charset="0"/>
              </a:rPr>
              <a:t>5. Страх того, что ребенок будет искать биологических родителей</a:t>
            </a:r>
          </a:p>
          <a:p>
            <a:pPr eaLnBrk="1" hangingPunct="1">
              <a:buFont typeface="Arial" charset="0"/>
              <a:buNone/>
            </a:pPr>
            <a:r>
              <a:rPr lang="ru-RU" sz="1800" dirty="0" smtClean="0">
                <a:latin typeface="Arial" panose="020B0604020202020204" pitchFamily="34" charset="0"/>
                <a:cs typeface="Arial" panose="020B0604020202020204" pitchFamily="34" charset="0"/>
              </a:rPr>
              <a:t>6. Опасения, что ребенок разлюбит </a:t>
            </a:r>
            <a:endParaRPr lang="en-US" sz="1800" dirty="0" smtClean="0">
              <a:latin typeface="Arial" panose="020B0604020202020204" pitchFamily="34" charset="0"/>
              <a:cs typeface="Arial" panose="020B0604020202020204" pitchFamily="34" charset="0"/>
            </a:endParaRPr>
          </a:p>
          <a:p>
            <a:pPr eaLnBrk="1" hangingPunct="1">
              <a:buFont typeface="Arial" charset="0"/>
              <a:buNone/>
            </a:pPr>
            <a:r>
              <a:rPr lang="ru-RU" sz="2000" i="1" dirty="0" smtClean="0">
                <a:latin typeface="Arial" charset="0"/>
              </a:rPr>
              <a:t> </a:t>
            </a:r>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99792" y="3933056"/>
            <a:ext cx="3744416" cy="26605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9"/>
          <p:cNvPicPr>
            <a:picLocks noChangeAspect="1" noChangeArrowheads="1"/>
          </p:cNvPicPr>
          <p:nvPr/>
        </p:nvPicPr>
        <p:blipFill>
          <a:blip r:embed="rId3" cstate="print"/>
          <a:srcRect/>
          <a:stretch>
            <a:fillRect/>
          </a:stretch>
        </p:blipFill>
        <p:spPr bwMode="auto">
          <a:xfrm>
            <a:off x="8172450" y="6021388"/>
            <a:ext cx="669925" cy="563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a:xfrm>
            <a:off x="471313" y="116632"/>
            <a:ext cx="8229600" cy="1143000"/>
          </a:xfrm>
        </p:spPr>
        <p:txBody>
          <a:bodyPr>
            <a:normAutofit/>
          </a:bodyPr>
          <a:lstStyle/>
          <a:p>
            <a:r>
              <a:rPr lang="ru-RU" sz="3200" b="1" dirty="0" smtClean="0">
                <a:solidFill>
                  <a:srgbClr val="FF0000"/>
                </a:solidFill>
                <a:latin typeface="Arial" charset="0"/>
              </a:rPr>
              <a:t> Лучше рассказать. Почему?</a:t>
            </a:r>
          </a:p>
        </p:txBody>
      </p:sp>
      <p:sp>
        <p:nvSpPr>
          <p:cNvPr id="19458" name="Rectangle 3"/>
          <p:cNvSpPr>
            <a:spLocks noGrp="1"/>
          </p:cNvSpPr>
          <p:nvPr>
            <p:ph idx="1"/>
          </p:nvPr>
        </p:nvSpPr>
        <p:spPr>
          <a:xfrm>
            <a:off x="467544" y="1412776"/>
            <a:ext cx="8229600" cy="4525963"/>
          </a:xfrm>
        </p:spPr>
        <p:txBody>
          <a:bodyPr>
            <a:normAutofit/>
          </a:bodyPr>
          <a:lstStyle/>
          <a:p>
            <a:pPr eaLnBrk="1" hangingPunct="1">
              <a:lnSpc>
                <a:spcPct val="80000"/>
              </a:lnSpc>
              <a:buFont typeface="Wingdings" pitchFamily="2" charset="2"/>
              <a:buNone/>
            </a:pPr>
            <a:r>
              <a:rPr lang="ru-RU" sz="2000" dirty="0" smtClean="0">
                <a:solidFill>
                  <a:schemeClr val="tx1">
                    <a:lumMod val="85000"/>
                    <a:lumOff val="15000"/>
                  </a:schemeClr>
                </a:solidFill>
                <a:latin typeface="Arial" pitchFamily="34" charset="0"/>
                <a:cs typeface="Arial" pitchFamily="34" charset="0"/>
              </a:rPr>
              <a:t>1. Все тайное становится явным.</a:t>
            </a:r>
          </a:p>
          <a:p>
            <a:pPr eaLnBrk="1" hangingPunct="1">
              <a:lnSpc>
                <a:spcPct val="80000"/>
              </a:lnSpc>
              <a:buFont typeface="Wingdings" pitchFamily="2" charset="2"/>
              <a:buNone/>
            </a:pPr>
            <a:r>
              <a:rPr lang="ru-RU" sz="2000" dirty="0" smtClean="0">
                <a:solidFill>
                  <a:schemeClr val="tx1">
                    <a:lumMod val="85000"/>
                    <a:lumOff val="15000"/>
                  </a:schemeClr>
                </a:solidFill>
                <a:latin typeface="Arial" pitchFamily="34" charset="0"/>
                <a:cs typeface="Arial" pitchFamily="34" charset="0"/>
              </a:rPr>
              <a:t>2. Родители для ребёнка, а не ребёнок для родителей.</a:t>
            </a:r>
          </a:p>
          <a:p>
            <a:pPr eaLnBrk="1" hangingPunct="1">
              <a:lnSpc>
                <a:spcPct val="80000"/>
              </a:lnSpc>
              <a:buFont typeface="Wingdings" pitchFamily="2" charset="2"/>
              <a:buNone/>
            </a:pPr>
            <a:r>
              <a:rPr lang="ru-RU" sz="2000" dirty="0" smtClean="0">
                <a:solidFill>
                  <a:schemeClr val="tx1">
                    <a:lumMod val="85000"/>
                    <a:lumOff val="15000"/>
                  </a:schemeClr>
                </a:solidFill>
                <a:latin typeface="Arial" pitchFamily="34" charset="0"/>
                <a:cs typeface="Arial" pitchFamily="34" charset="0"/>
              </a:rPr>
              <a:t>3. Со временем это уже не тайна, а большая ложь.</a:t>
            </a:r>
          </a:p>
          <a:p>
            <a:pPr eaLnBrk="1" hangingPunct="1">
              <a:lnSpc>
                <a:spcPct val="80000"/>
              </a:lnSpc>
              <a:buFont typeface="Wingdings" pitchFamily="2" charset="2"/>
              <a:buNone/>
            </a:pPr>
            <a:r>
              <a:rPr lang="ru-RU" sz="2000" dirty="0" smtClean="0">
                <a:solidFill>
                  <a:schemeClr val="tx1">
                    <a:lumMod val="85000"/>
                    <a:lumOff val="15000"/>
                  </a:schemeClr>
                </a:solidFill>
                <a:latin typeface="Arial" pitchFamily="34" charset="0"/>
                <a:cs typeface="Arial" pitchFamily="34" charset="0"/>
              </a:rPr>
              <a:t>4. Скрывать -  считать усыновление (удочерение) чем-то неправильным и ненормальным.</a:t>
            </a:r>
          </a:p>
          <a:p>
            <a:pPr eaLnBrk="1" hangingPunct="1">
              <a:lnSpc>
                <a:spcPct val="80000"/>
              </a:lnSpc>
              <a:buFont typeface="Wingdings" pitchFamily="2" charset="2"/>
              <a:buNone/>
            </a:pPr>
            <a:r>
              <a:rPr lang="ru-RU" sz="2000" dirty="0" smtClean="0">
                <a:solidFill>
                  <a:schemeClr val="tx1">
                    <a:lumMod val="85000"/>
                    <a:lumOff val="15000"/>
                  </a:schemeClr>
                </a:solidFill>
                <a:latin typeface="Arial" pitchFamily="34" charset="0"/>
                <a:cs typeface="Arial" pitchFamily="34" charset="0"/>
              </a:rPr>
              <a:t>5. Нет тайны </a:t>
            </a:r>
            <a:r>
              <a:rPr lang="ru-RU" sz="2000" dirty="0">
                <a:solidFill>
                  <a:schemeClr val="tx1">
                    <a:lumMod val="85000"/>
                    <a:lumOff val="15000"/>
                  </a:schemeClr>
                </a:solidFill>
                <a:latin typeface="Arial" pitchFamily="34" charset="0"/>
                <a:cs typeface="Arial" pitchFamily="34" charset="0"/>
              </a:rPr>
              <a:t>-</a:t>
            </a:r>
            <a:r>
              <a:rPr lang="ru-RU" sz="2000" dirty="0" smtClean="0">
                <a:solidFill>
                  <a:schemeClr val="tx1">
                    <a:lumMod val="85000"/>
                    <a:lumOff val="15000"/>
                  </a:schemeClr>
                </a:solidFill>
                <a:latin typeface="Arial" pitchFamily="34" charset="0"/>
                <a:cs typeface="Arial" pitchFamily="34" charset="0"/>
              </a:rPr>
              <a:t> нечем манипулировать.</a:t>
            </a:r>
          </a:p>
          <a:p>
            <a:pPr eaLnBrk="1" hangingPunct="1">
              <a:lnSpc>
                <a:spcPct val="80000"/>
              </a:lnSpc>
              <a:buFont typeface="Wingdings" pitchFamily="2" charset="2"/>
              <a:buNone/>
            </a:pPr>
            <a:r>
              <a:rPr lang="ru-RU" sz="2000" dirty="0" smtClean="0">
                <a:solidFill>
                  <a:schemeClr val="tx1">
                    <a:lumMod val="85000"/>
                    <a:lumOff val="15000"/>
                  </a:schemeClr>
                </a:solidFill>
                <a:latin typeface="Arial" pitchFamily="34" charset="0"/>
                <a:cs typeface="Arial" pitchFamily="34" charset="0"/>
              </a:rPr>
              <a:t>6. Нет тайны - нет страха ее раскрытия.</a:t>
            </a:r>
          </a:p>
          <a:p>
            <a:pPr algn="ctr" eaLnBrk="1" hangingPunct="1">
              <a:lnSpc>
                <a:spcPct val="80000"/>
              </a:lnSpc>
              <a:buFontTx/>
              <a:buNone/>
            </a:pPr>
            <a:endParaRPr lang="ru-RU" sz="2000" b="1" i="1" dirty="0" smtClean="0">
              <a:solidFill>
                <a:srgbClr val="000099"/>
              </a:solidFill>
              <a:latin typeface="Arial" pitchFamily="34" charset="0"/>
              <a:cs typeface="Arial" pitchFamily="34" charset="0"/>
            </a:endParaRPr>
          </a:p>
          <a:p>
            <a:pPr algn="ctr" eaLnBrk="1" hangingPunct="1">
              <a:lnSpc>
                <a:spcPct val="80000"/>
              </a:lnSpc>
              <a:buFontTx/>
              <a:buNone/>
            </a:pPr>
            <a:endParaRPr lang="en-US" sz="2000" b="1" i="1" dirty="0">
              <a:solidFill>
                <a:srgbClr val="0000FF"/>
              </a:solidFill>
              <a:latin typeface="Arial" pitchFamily="34" charset="0"/>
              <a:cs typeface="Arial" pitchFamily="34" charset="0"/>
            </a:endParaRPr>
          </a:p>
          <a:p>
            <a:pPr eaLnBrk="1" hangingPunct="1">
              <a:lnSpc>
                <a:spcPct val="80000"/>
              </a:lnSpc>
              <a:buFontTx/>
              <a:buNone/>
            </a:pPr>
            <a:r>
              <a:rPr lang="en-US" sz="2000" b="1" i="1" dirty="0" smtClean="0">
                <a:solidFill>
                  <a:srgbClr val="0000FF"/>
                </a:solidFill>
                <a:latin typeface="Arial" pitchFamily="34" charset="0"/>
                <a:cs typeface="Arial" pitchFamily="34" charset="0"/>
              </a:rPr>
              <a:t>    </a:t>
            </a:r>
            <a:r>
              <a:rPr lang="ru-RU" sz="2000" b="1" i="1" dirty="0" smtClean="0">
                <a:solidFill>
                  <a:srgbClr val="0000FF"/>
                </a:solidFill>
                <a:latin typeface="Arial" pitchFamily="34" charset="0"/>
                <a:cs typeface="Arial" pitchFamily="34" charset="0"/>
              </a:rPr>
              <a:t> </a:t>
            </a:r>
            <a:r>
              <a:rPr lang="ru-RU" sz="2000" dirty="0" smtClean="0">
                <a:solidFill>
                  <a:srgbClr val="0000FF"/>
                </a:solidFill>
                <a:latin typeface="Arial" pitchFamily="34" charset="0"/>
                <a:cs typeface="Arial" pitchFamily="34" charset="0"/>
              </a:rPr>
              <a:t>Раскрытие тайны «неподходящими» людьми и в «неподходящее» время подрывает доверие ребёнка к родителям и к миру</a:t>
            </a:r>
          </a:p>
        </p:txBody>
      </p:sp>
      <p:pic>
        <p:nvPicPr>
          <p:cNvPr id="5" name="Picture 9"/>
          <p:cNvPicPr>
            <a:picLocks noChangeAspect="1" noChangeArrowheads="1"/>
          </p:cNvPicPr>
          <p:nvPr/>
        </p:nvPicPr>
        <p:blipFill>
          <a:blip r:embed="rId2" cstate="print"/>
          <a:srcRect/>
          <a:stretch>
            <a:fillRect/>
          </a:stretch>
        </p:blipFill>
        <p:spPr bwMode="auto">
          <a:xfrm>
            <a:off x="8172450" y="6021388"/>
            <a:ext cx="669925" cy="563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p:txBody>
          <a:bodyPr>
            <a:normAutofit/>
          </a:bodyPr>
          <a:lstStyle/>
          <a:p>
            <a:pPr eaLnBrk="1" hangingPunct="1"/>
            <a:r>
              <a:rPr lang="ru-RU" sz="2800" b="1" dirty="0" smtClean="0">
                <a:solidFill>
                  <a:srgbClr val="FF0000"/>
                </a:solidFill>
                <a:latin typeface="Arial" panose="020B0604020202020204" pitchFamily="34" charset="0"/>
                <a:cs typeface="Arial" panose="020B0604020202020204" pitchFamily="34" charset="0"/>
              </a:rPr>
              <a:t>«Книга жизни ребенка» и тайна усыновления</a:t>
            </a:r>
          </a:p>
        </p:txBody>
      </p:sp>
      <p:sp>
        <p:nvSpPr>
          <p:cNvPr id="20482" name="Rectangle 3"/>
          <p:cNvSpPr>
            <a:spLocks noGrp="1"/>
          </p:cNvSpPr>
          <p:nvPr>
            <p:ph idx="1"/>
          </p:nvPr>
        </p:nvSpPr>
        <p:spPr>
          <a:xfrm>
            <a:off x="539552" y="1412777"/>
            <a:ext cx="8229600" cy="3312368"/>
          </a:xfrm>
        </p:spPr>
        <p:txBody>
          <a:bodyPr>
            <a:normAutofit/>
          </a:bodyPr>
          <a:lstStyle/>
          <a:p>
            <a:pPr marL="0" indent="0" eaLnBrk="1" hangingPunct="1">
              <a:buNone/>
            </a:pPr>
            <a:r>
              <a:rPr lang="ru-RU" sz="1800" b="1" dirty="0" smtClean="0">
                <a:solidFill>
                  <a:srgbClr val="0000FF"/>
                </a:solidFill>
                <a:latin typeface="Arial" panose="020B0604020202020204" pitchFamily="34" charset="0"/>
                <a:cs typeface="Arial" panose="020B0604020202020204" pitchFamily="34" charset="0"/>
              </a:rPr>
              <a:t>В </a:t>
            </a:r>
            <a:r>
              <a:rPr lang="ru-RU" sz="1800" b="1" dirty="0">
                <a:solidFill>
                  <a:srgbClr val="0000FF"/>
                </a:solidFill>
                <a:latin typeface="Arial" panose="020B0604020202020204" pitchFamily="34" charset="0"/>
                <a:cs typeface="Arial" panose="020B0604020202020204" pitchFamily="34" charset="0"/>
              </a:rPr>
              <a:t>«Книгу жизни» могут быть включены:</a:t>
            </a:r>
          </a:p>
          <a:p>
            <a:pPr marL="0" indent="0" eaLnBrk="1" hangingPunct="1">
              <a:buNone/>
            </a:pPr>
            <a:r>
              <a:rPr lang="ru-RU" sz="1800" dirty="0">
                <a:latin typeface="Arial" panose="020B0604020202020204" pitchFamily="34" charset="0"/>
                <a:cs typeface="Arial" panose="020B0604020202020204" pitchFamily="34" charset="0"/>
              </a:rPr>
              <a:t>- </a:t>
            </a:r>
            <a:r>
              <a:rPr lang="ru-RU" sz="1600" dirty="0">
                <a:latin typeface="Arial" panose="020B0604020202020204" pitchFamily="34" charset="0"/>
                <a:cs typeface="Arial" panose="020B0604020202020204" pitchFamily="34" charset="0"/>
              </a:rPr>
              <a:t>дата и место рождения ребенка;</a:t>
            </a:r>
          </a:p>
          <a:p>
            <a:pPr marL="0" indent="0" eaLnBrk="1" hangingPunct="1">
              <a:buNone/>
            </a:pPr>
            <a:r>
              <a:rPr lang="ru-RU" sz="1600" dirty="0">
                <a:latin typeface="Arial" panose="020B0604020202020204" pitchFamily="34" charset="0"/>
                <a:cs typeface="Arial" panose="020B0604020202020204" pitchFamily="34" charset="0"/>
              </a:rPr>
              <a:t>- характеристики при рождении и взрослении (вес, рост, первые шаги, </a:t>
            </a:r>
            <a:r>
              <a:rPr lang="ru-RU" sz="1600" dirty="0" smtClean="0">
                <a:latin typeface="Arial" panose="020B0604020202020204" pitchFamily="34" charset="0"/>
                <a:cs typeface="Arial" panose="020B0604020202020204" pitchFamily="34" charset="0"/>
              </a:rPr>
              <a:t> первые </a:t>
            </a:r>
            <a:r>
              <a:rPr lang="ru-RU" sz="1600" dirty="0">
                <a:latin typeface="Arial" panose="020B0604020202020204" pitchFamily="34" charset="0"/>
                <a:cs typeface="Arial" panose="020B0604020202020204" pitchFamily="34" charset="0"/>
              </a:rPr>
              <a:t>слова и т.п.);</a:t>
            </a:r>
          </a:p>
          <a:p>
            <a:pPr marL="0" indent="0" eaLnBrk="1" hangingPunct="1">
              <a:buNone/>
            </a:pPr>
            <a:r>
              <a:rPr lang="ru-RU" sz="1600" dirty="0">
                <a:latin typeface="Arial" panose="020B0604020202020204" pitchFamily="34" charset="0"/>
                <a:cs typeface="Arial" panose="020B0604020202020204" pitchFamily="34" charset="0"/>
              </a:rPr>
              <a:t>- сведения о родителях, братьях и сестрах;</a:t>
            </a:r>
          </a:p>
          <a:p>
            <a:pPr marL="0" indent="0" eaLnBrk="1" hangingPunct="1">
              <a:buNone/>
            </a:pPr>
            <a:r>
              <a:rPr lang="ru-RU" sz="1600" dirty="0">
                <a:latin typeface="Arial" panose="020B0604020202020204" pitchFamily="34" charset="0"/>
                <a:cs typeface="Arial" panose="020B0604020202020204" pitchFamily="34" charset="0"/>
              </a:rPr>
              <a:t>- описание причин, по которым ребенок остался без попечения </a:t>
            </a:r>
            <a:r>
              <a:rPr lang="ru-RU" sz="1600" dirty="0" smtClean="0">
                <a:latin typeface="Arial" panose="020B0604020202020204" pitchFamily="34" charset="0"/>
                <a:cs typeface="Arial" panose="020B0604020202020204" pitchFamily="34" charset="0"/>
              </a:rPr>
              <a:t>   </a:t>
            </a:r>
            <a:r>
              <a:rPr lang="en-US" sz="1600" dirty="0" smtClean="0">
                <a:latin typeface="Arial" panose="020B0604020202020204" pitchFamily="34" charset="0"/>
                <a:cs typeface="Arial" panose="020B0604020202020204" pitchFamily="34" charset="0"/>
              </a:rPr>
              <a:t> </a:t>
            </a:r>
            <a:r>
              <a:rPr lang="ru-RU" sz="1600" dirty="0" smtClean="0">
                <a:latin typeface="Arial" panose="020B0604020202020204" pitchFamily="34" charset="0"/>
                <a:cs typeface="Arial" panose="020B0604020202020204" pitchFamily="34" charset="0"/>
              </a:rPr>
              <a:t>родителей</a:t>
            </a:r>
            <a:r>
              <a:rPr lang="ru-RU" sz="1600" dirty="0">
                <a:latin typeface="Arial" panose="020B0604020202020204" pitchFamily="34" charset="0"/>
                <a:cs typeface="Arial" panose="020B0604020202020204" pitchFamily="34" charset="0"/>
              </a:rPr>
              <a:t>;</a:t>
            </a:r>
          </a:p>
          <a:p>
            <a:pPr marL="0" indent="0" eaLnBrk="1" hangingPunct="1">
              <a:buNone/>
            </a:pPr>
            <a:r>
              <a:rPr lang="ru-RU" sz="1600" dirty="0">
                <a:latin typeface="Arial" panose="020B0604020202020204" pitchFamily="34" charset="0"/>
                <a:cs typeface="Arial" panose="020B0604020202020204" pitchFamily="34" charset="0"/>
              </a:rPr>
              <a:t>- интересные и забавные истории из его жизни;</a:t>
            </a:r>
          </a:p>
          <a:p>
            <a:pPr marL="0" indent="0" eaLnBrk="1" hangingPunct="1">
              <a:buNone/>
            </a:pPr>
            <a:r>
              <a:rPr lang="ru-RU" sz="1600" dirty="0" smtClean="0">
                <a:latin typeface="Arial" panose="020B0604020202020204" pitchFamily="34" charset="0"/>
                <a:cs typeface="Arial" panose="020B0604020202020204" pitchFamily="34" charset="0"/>
              </a:rPr>
              <a:t>- достижения</a:t>
            </a:r>
            <a:r>
              <a:rPr lang="ru-RU" sz="1600" dirty="0">
                <a:latin typeface="Arial" panose="020B0604020202020204" pitchFamily="34" charset="0"/>
                <a:cs typeface="Arial" panose="020B0604020202020204" pitchFamily="34" charset="0"/>
              </a:rPr>
              <a:t>;</a:t>
            </a:r>
          </a:p>
          <a:p>
            <a:pPr marL="0" indent="0" eaLnBrk="1" hangingPunct="1">
              <a:buNone/>
            </a:pPr>
            <a:r>
              <a:rPr lang="ru-RU" sz="1600" dirty="0">
                <a:latin typeface="Arial" panose="020B0604020202020204" pitchFamily="34" charset="0"/>
                <a:cs typeface="Arial" panose="020B0604020202020204" pitchFamily="34" charset="0"/>
              </a:rPr>
              <a:t>- любимые занятия, друзья, еда;</a:t>
            </a:r>
          </a:p>
          <a:p>
            <a:pPr marL="0" indent="0" eaLnBrk="1" hangingPunct="1">
              <a:buNone/>
            </a:pPr>
            <a:r>
              <a:rPr lang="ru-RU" sz="1600" dirty="0">
                <a:latin typeface="Arial" panose="020B0604020202020204" pitchFamily="34" charset="0"/>
                <a:cs typeface="Arial" panose="020B0604020202020204" pitchFamily="34" charset="0"/>
              </a:rPr>
              <a:t>- интересные и значимые события: поездки, праздники и другие подобные события и т.п.</a:t>
            </a:r>
          </a:p>
          <a:p>
            <a:pPr marL="0" indent="0" eaLnBrk="1" hangingPunct="1">
              <a:buNone/>
            </a:pPr>
            <a:endParaRPr lang="ru-RU" sz="2000" dirty="0" smtClean="0"/>
          </a:p>
        </p:txBody>
      </p:sp>
      <p:pic>
        <p:nvPicPr>
          <p:cNvPr id="20483" name="Picture 4" descr="thumb_l_22451"/>
          <p:cNvPicPr>
            <a:picLocks noChangeAspect="1" noChangeArrowheads="1"/>
          </p:cNvPicPr>
          <p:nvPr/>
        </p:nvPicPr>
        <p:blipFill>
          <a:blip r:embed="rId2" cstate="print"/>
          <a:srcRect/>
          <a:stretch>
            <a:fillRect/>
          </a:stretch>
        </p:blipFill>
        <p:spPr bwMode="auto">
          <a:xfrm>
            <a:off x="3779912" y="4797152"/>
            <a:ext cx="3888432" cy="1715099"/>
          </a:xfrm>
          <a:prstGeom prst="rect">
            <a:avLst/>
          </a:prstGeom>
          <a:noFill/>
          <a:ln w="9525">
            <a:noFill/>
            <a:miter lim="800000"/>
            <a:headEnd/>
            <a:tailEnd/>
          </a:ln>
        </p:spPr>
      </p:pic>
      <p:pic>
        <p:nvPicPr>
          <p:cNvPr id="6" name="Picture 9"/>
          <p:cNvPicPr>
            <a:picLocks noChangeAspect="1" noChangeArrowheads="1"/>
          </p:cNvPicPr>
          <p:nvPr/>
        </p:nvPicPr>
        <p:blipFill>
          <a:blip r:embed="rId3" cstate="print"/>
          <a:srcRect/>
          <a:stretch>
            <a:fillRect/>
          </a:stretch>
        </p:blipFill>
        <p:spPr bwMode="auto">
          <a:xfrm>
            <a:off x="8172450" y="6021388"/>
            <a:ext cx="669925" cy="5635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81"/>
                                        </p:tgtEl>
                                        <p:attrNameLst>
                                          <p:attrName>style.visibility</p:attrName>
                                        </p:attrNameLst>
                                      </p:cBhvr>
                                      <p:to>
                                        <p:strVal val="visible"/>
                                      </p:to>
                                    </p:set>
                                    <p:animEffect transition="in" filter="fade">
                                      <p:cBhvr>
                                        <p:cTn id="7" dur="1000"/>
                                        <p:tgtEl>
                                          <p:spTgt spid="20481"/>
                                        </p:tgtEl>
                                      </p:cBhvr>
                                    </p:animEffect>
                                    <p:anim calcmode="lin" valueType="num">
                                      <p:cBhvr>
                                        <p:cTn id="8" dur="1000" fill="hold"/>
                                        <p:tgtEl>
                                          <p:spTgt spid="20481"/>
                                        </p:tgtEl>
                                        <p:attrNameLst>
                                          <p:attrName>ppt_x</p:attrName>
                                        </p:attrNameLst>
                                      </p:cBhvr>
                                      <p:tavLst>
                                        <p:tav tm="0">
                                          <p:val>
                                            <p:strVal val="#ppt_x"/>
                                          </p:val>
                                        </p:tav>
                                        <p:tav tm="100000">
                                          <p:val>
                                            <p:strVal val="#ppt_x"/>
                                          </p:val>
                                        </p:tav>
                                      </p:tavLst>
                                    </p:anim>
                                    <p:anim calcmode="lin" valueType="num">
                                      <p:cBhvr>
                                        <p:cTn id="9" dur="1000" fill="hold"/>
                                        <p:tgtEl>
                                          <p:spTgt spid="2048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1288</TotalTime>
  <Words>1511</Words>
  <Application>Microsoft Office PowerPoint</Application>
  <PresentationFormat>Экран (4:3)</PresentationFormat>
  <Paragraphs>113</Paragraphs>
  <Slides>20</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20</vt:i4>
      </vt:variant>
    </vt:vector>
  </HeadingPairs>
  <TitlesOfParts>
    <vt:vector size="29" baseType="lpstr">
      <vt:lpstr>Arial</vt:lpstr>
      <vt:lpstr>Arial Rounded MT Bold</vt:lpstr>
      <vt:lpstr>Bookman Old Style</vt:lpstr>
      <vt:lpstr>Calibri</vt:lpstr>
      <vt:lpstr>Monotype Corsiva</vt:lpstr>
      <vt:lpstr>Tahoma</vt:lpstr>
      <vt:lpstr>Times New Roman</vt:lpstr>
      <vt:lpstr>Wingdings</vt:lpstr>
      <vt:lpstr>Тема Office</vt:lpstr>
      <vt:lpstr>    </vt:lpstr>
      <vt:lpstr>Презентация PowerPoint</vt:lpstr>
      <vt:lpstr>Презентация PowerPoint</vt:lpstr>
      <vt:lpstr>Тайна усыновления за рубежом</vt:lpstr>
      <vt:lpstr>Тайна усыновления за рубежом</vt:lpstr>
      <vt:lpstr>Тайна усыновления за рубежом</vt:lpstr>
      <vt:lpstr>Причины «засекретить» усыновление</vt:lpstr>
      <vt:lpstr> Лучше рассказать. Почему?</vt:lpstr>
      <vt:lpstr>«Книга жизни ребенка» и тайна усыновления</vt:lpstr>
      <vt:lpstr>В каком же возрасте лучше говорить с ребенком об усыновлении?</vt:lpstr>
      <vt:lpstr>В каком же возрасте лучше говорить с ребенком об усыновлении?</vt:lpstr>
      <vt:lpstr>В каком же возрасте лучше говорить с ребенком об усыновлении?</vt:lpstr>
      <vt:lpstr>В каком же возрасте лучше говорить с ребенком об усыновлении?</vt:lpstr>
      <vt:lpstr>В каком же возрасте лучше говорить с ребенком об усыновлении?</vt:lpstr>
      <vt:lpstr>В каком же возрасте лучше говорить с ребенком об усыновлении?</vt:lpstr>
      <vt:lpstr>Упражнение «Образ»</vt:lpstr>
      <vt:lpstr>Сказкотерапия и тайна усыновления</vt:lpstr>
      <vt:lpstr>Домашнее задание  «Составление сказки»</vt:lpstr>
      <vt:lpstr>Форумы и группы поддержки усыновителей</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сервер</dc:creator>
  <cp:lastModifiedBy>Пользователь Windows</cp:lastModifiedBy>
  <cp:revision>132</cp:revision>
  <dcterms:created xsi:type="dcterms:W3CDTF">2015-11-26T08:39:01Z</dcterms:created>
  <dcterms:modified xsi:type="dcterms:W3CDTF">2021-02-17T12:21:42Z</dcterms:modified>
</cp:coreProperties>
</file>