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9"/>
  </p:notesMasterIdLst>
  <p:handoutMasterIdLst>
    <p:handoutMasterId r:id="rId30"/>
  </p:handoutMasterIdLst>
  <p:sldIdLst>
    <p:sldId id="256" r:id="rId2"/>
    <p:sldId id="314" r:id="rId3"/>
    <p:sldId id="315" r:id="rId4"/>
    <p:sldId id="317" r:id="rId5"/>
    <p:sldId id="340" r:id="rId6"/>
    <p:sldId id="339" r:id="rId7"/>
    <p:sldId id="334" r:id="rId8"/>
    <p:sldId id="335" r:id="rId9"/>
    <p:sldId id="319" r:id="rId10"/>
    <p:sldId id="320" r:id="rId11"/>
    <p:sldId id="336" r:id="rId12"/>
    <p:sldId id="337" r:id="rId13"/>
    <p:sldId id="338" r:id="rId14"/>
    <p:sldId id="346" r:id="rId15"/>
    <p:sldId id="322" r:id="rId16"/>
    <p:sldId id="323" r:id="rId17"/>
    <p:sldId id="324" r:id="rId18"/>
    <p:sldId id="325" r:id="rId19"/>
    <p:sldId id="328" r:id="rId20"/>
    <p:sldId id="329" r:id="rId21"/>
    <p:sldId id="330" r:id="rId22"/>
    <p:sldId id="344" r:id="rId23"/>
    <p:sldId id="343" r:id="rId24"/>
    <p:sldId id="353" r:id="rId25"/>
    <p:sldId id="351" r:id="rId26"/>
    <p:sldId id="348" r:id="rId27"/>
    <p:sldId id="347" r:id="rId28"/>
  </p:sldIdLst>
  <p:sldSz cx="9144000" cy="6858000" type="screen4x3"/>
  <p:notesSz cx="7559675" cy="10691813"/>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Раздел по умолчанию" id="{5B5A2F63-CC27-4DB0-ACDB-0F107E8C25B0}">
          <p14:sldIdLst>
            <p14:sldId id="256"/>
            <p14:sldId id="314"/>
            <p14:sldId id="315"/>
            <p14:sldId id="317"/>
            <p14:sldId id="340"/>
            <p14:sldId id="339"/>
            <p14:sldId id="334"/>
            <p14:sldId id="335"/>
            <p14:sldId id="319"/>
            <p14:sldId id="320"/>
            <p14:sldId id="336"/>
            <p14:sldId id="337"/>
            <p14:sldId id="338"/>
            <p14:sldId id="346"/>
            <p14:sldId id="322"/>
            <p14:sldId id="323"/>
            <p14:sldId id="324"/>
            <p14:sldId id="325"/>
            <p14:sldId id="328"/>
            <p14:sldId id="329"/>
            <p14:sldId id="330"/>
            <p14:sldId id="344"/>
            <p14:sldId id="343"/>
            <p14:sldId id="353"/>
            <p14:sldId id="351"/>
            <p14:sldId id="348"/>
            <p14:sldId id="347"/>
          </p14:sldIdLst>
        </p14:section>
        <p14:section name="Раздел без заголовка" id="{5B9695DB-444C-4A25-8DF9-4878A5389228}">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99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582" autoAdjust="0"/>
    <p:restoredTop sz="94578" autoAdjust="0"/>
  </p:normalViewPr>
  <p:slideViewPr>
    <p:cSldViewPr>
      <p:cViewPr varScale="1">
        <p:scale>
          <a:sx n="69" d="100"/>
          <a:sy n="69" d="100"/>
        </p:scale>
        <p:origin x="1332" y="66"/>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notesViewPr>
    <p:cSldViewPr>
      <p:cViewPr varScale="1">
        <p:scale>
          <a:sx n="42" d="100"/>
          <a:sy n="42" d="100"/>
        </p:scale>
        <p:origin x="-1734" y="-108"/>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handoutMaster" Target="handoutMasters/handoutMaster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657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sz="quarter" idx="1"/>
          </p:nvPr>
        </p:nvSpPr>
        <p:spPr>
          <a:xfrm>
            <a:off x="4281488" y="0"/>
            <a:ext cx="3276600" cy="536575"/>
          </a:xfrm>
          <a:prstGeom prst="rect">
            <a:avLst/>
          </a:prstGeom>
        </p:spPr>
        <p:txBody>
          <a:bodyPr vert="horz" lIns="91440" tIns="45720" rIns="91440" bIns="45720" rtlCol="0"/>
          <a:lstStyle>
            <a:lvl1pPr algn="r">
              <a:defRPr sz="1200"/>
            </a:lvl1pPr>
          </a:lstStyle>
          <a:p>
            <a:fld id="{CEADBA1D-70ED-47B1-96EB-FF2CDE6F958A}" type="datetimeFigureOut">
              <a:rPr lang="ru-RU" smtClean="0"/>
              <a:t>26.02.2021</a:t>
            </a:fld>
            <a:endParaRPr lang="ru-RU"/>
          </a:p>
        </p:txBody>
      </p:sp>
      <p:sp>
        <p:nvSpPr>
          <p:cNvPr id="4" name="Нижний колонтитул 3"/>
          <p:cNvSpPr>
            <a:spLocks noGrp="1"/>
          </p:cNvSpPr>
          <p:nvPr>
            <p:ph type="ftr" sz="quarter" idx="2"/>
          </p:nvPr>
        </p:nvSpPr>
        <p:spPr>
          <a:xfrm>
            <a:off x="0" y="10155238"/>
            <a:ext cx="3276600" cy="536575"/>
          </a:xfrm>
          <a:prstGeom prst="rect">
            <a:avLst/>
          </a:prstGeom>
        </p:spPr>
        <p:txBody>
          <a:bodyPr vert="horz" lIns="91440" tIns="45720" rIns="91440" bIns="45720" rtlCol="0" anchor="b"/>
          <a:lstStyle>
            <a:lvl1pPr algn="l">
              <a:defRPr sz="1200"/>
            </a:lvl1pPr>
          </a:lstStyle>
          <a:p>
            <a:endParaRPr lang="ru-RU"/>
          </a:p>
        </p:txBody>
      </p:sp>
      <p:sp>
        <p:nvSpPr>
          <p:cNvPr id="5" name="Номер слайда 4"/>
          <p:cNvSpPr>
            <a:spLocks noGrp="1"/>
          </p:cNvSpPr>
          <p:nvPr>
            <p:ph type="sldNum" sz="quarter" idx="3"/>
          </p:nvPr>
        </p:nvSpPr>
        <p:spPr>
          <a:xfrm>
            <a:off x="4281488" y="10155238"/>
            <a:ext cx="3276600" cy="536575"/>
          </a:xfrm>
          <a:prstGeom prst="rect">
            <a:avLst/>
          </a:prstGeom>
        </p:spPr>
        <p:txBody>
          <a:bodyPr vert="horz" lIns="91440" tIns="45720" rIns="91440" bIns="45720" rtlCol="0" anchor="b"/>
          <a:lstStyle>
            <a:lvl1pPr algn="r">
              <a:defRPr sz="1200"/>
            </a:lvl1pPr>
          </a:lstStyle>
          <a:p>
            <a:fld id="{D5C0BD1E-02FA-4448-B19D-88BBF5D9D312}" type="slidenum">
              <a:rPr lang="ru-RU" smtClean="0"/>
              <a:t>‹#›</a:t>
            </a:fld>
            <a:endParaRPr lang="ru-RU"/>
          </a:p>
        </p:txBody>
      </p:sp>
    </p:spTree>
    <p:extLst>
      <p:ext uri="{BB962C8B-B14F-4D97-AF65-F5344CB8AC3E}">
        <p14:creationId xmlns:p14="http://schemas.microsoft.com/office/powerpoint/2010/main" val="34547877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276600" cy="5349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4281488" y="0"/>
            <a:ext cx="3276600" cy="534988"/>
          </a:xfrm>
          <a:prstGeom prst="rect">
            <a:avLst/>
          </a:prstGeom>
        </p:spPr>
        <p:txBody>
          <a:bodyPr vert="horz" lIns="91440" tIns="45720" rIns="91440" bIns="45720" rtlCol="0"/>
          <a:lstStyle>
            <a:lvl1pPr algn="r">
              <a:defRPr sz="1200"/>
            </a:lvl1pPr>
          </a:lstStyle>
          <a:p>
            <a:fld id="{955416A8-4C31-473D-BA69-54091C64E683}" type="datetimeFigureOut">
              <a:rPr lang="ru-RU" smtClean="0"/>
              <a:pPr/>
              <a:t>26.02.2021</a:t>
            </a:fld>
            <a:endParaRPr lang="ru-RU"/>
          </a:p>
        </p:txBody>
      </p:sp>
      <p:sp>
        <p:nvSpPr>
          <p:cNvPr id="4" name="Образ слайда 3"/>
          <p:cNvSpPr>
            <a:spLocks noGrp="1" noRot="1" noChangeAspect="1"/>
          </p:cNvSpPr>
          <p:nvPr>
            <p:ph type="sldImg" idx="2"/>
          </p:nvPr>
        </p:nvSpPr>
        <p:spPr>
          <a:xfrm>
            <a:off x="1106488" y="801688"/>
            <a:ext cx="5346700" cy="4010025"/>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755650" y="5078413"/>
            <a:ext cx="6048375" cy="4811712"/>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10155238"/>
            <a:ext cx="3276600" cy="5349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4281488" y="10155238"/>
            <a:ext cx="3276600" cy="534987"/>
          </a:xfrm>
          <a:prstGeom prst="rect">
            <a:avLst/>
          </a:prstGeom>
        </p:spPr>
        <p:txBody>
          <a:bodyPr vert="horz" lIns="91440" tIns="45720" rIns="91440" bIns="45720" rtlCol="0" anchor="b"/>
          <a:lstStyle>
            <a:lvl1pPr algn="r">
              <a:defRPr sz="1200"/>
            </a:lvl1pPr>
          </a:lstStyle>
          <a:p>
            <a:fld id="{377E153A-A40A-42B0-8074-C836B1CC7319}" type="slidenum">
              <a:rPr lang="ru-RU" smtClean="0"/>
              <a:pPr/>
              <a:t>‹#›</a:t>
            </a:fld>
            <a:endParaRPr lang="ru-RU"/>
          </a:p>
        </p:txBody>
      </p:sp>
    </p:spTree>
    <p:extLst>
      <p:ext uri="{BB962C8B-B14F-4D97-AF65-F5344CB8AC3E}">
        <p14:creationId xmlns:p14="http://schemas.microsoft.com/office/powerpoint/2010/main" val="24797463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377E153A-A40A-42B0-8074-C836B1CC7319}" type="slidenum">
              <a:rPr lang="ru-RU" smtClean="0"/>
              <a:pPr/>
              <a:t>6</a:t>
            </a:fld>
            <a:endParaRPr lang="ru-RU"/>
          </a:p>
        </p:txBody>
      </p:sp>
    </p:spTree>
    <p:extLst>
      <p:ext uri="{BB962C8B-B14F-4D97-AF65-F5344CB8AC3E}">
        <p14:creationId xmlns:p14="http://schemas.microsoft.com/office/powerpoint/2010/main" val="6281597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27" name="PlaceHolder 2"/>
          <p:cNvSpPr>
            <a:spLocks noGrp="1"/>
          </p:cNvSpPr>
          <p:nvPr>
            <p:ph type="body"/>
          </p:nvPr>
        </p:nvSpPr>
        <p:spPr>
          <a:xfrm>
            <a:off x="457200" y="160452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8" name="PlaceHolder 3"/>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30"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1"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2"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33" name="PlaceHolder 5"/>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35" name="PlaceHolder 2"/>
          <p:cNvSpPr>
            <a:spLocks noGrp="1"/>
          </p:cNvSpPr>
          <p:nvPr>
            <p:ph type="body"/>
          </p:nvPr>
        </p:nvSpPr>
        <p:spPr>
          <a:xfrm>
            <a:off x="45720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6" name="PlaceHolder 3"/>
          <p:cNvSpPr>
            <a:spLocks noGrp="1"/>
          </p:cNvSpPr>
          <p:nvPr>
            <p:ph type="body"/>
          </p:nvPr>
        </p:nvSpPr>
        <p:spPr>
          <a:xfrm>
            <a:off x="323964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7" name="PlaceHolder 4"/>
          <p:cNvSpPr>
            <a:spLocks noGrp="1"/>
          </p:cNvSpPr>
          <p:nvPr>
            <p:ph type="body"/>
          </p:nvPr>
        </p:nvSpPr>
        <p:spPr>
          <a:xfrm>
            <a:off x="6022080" y="160452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8" name="PlaceHolder 5"/>
          <p:cNvSpPr>
            <a:spLocks noGrp="1"/>
          </p:cNvSpPr>
          <p:nvPr>
            <p:ph type="body"/>
          </p:nvPr>
        </p:nvSpPr>
        <p:spPr>
          <a:xfrm>
            <a:off x="45720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39" name="PlaceHolder 6"/>
          <p:cNvSpPr>
            <a:spLocks noGrp="1"/>
          </p:cNvSpPr>
          <p:nvPr>
            <p:ph type="body"/>
          </p:nvPr>
        </p:nvSpPr>
        <p:spPr>
          <a:xfrm>
            <a:off x="323964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
        <p:nvSpPr>
          <p:cNvPr id="40" name="PlaceHolder 7"/>
          <p:cNvSpPr>
            <a:spLocks noGrp="1"/>
          </p:cNvSpPr>
          <p:nvPr>
            <p:ph type="body"/>
          </p:nvPr>
        </p:nvSpPr>
        <p:spPr>
          <a:xfrm>
            <a:off x="6022080" y="3682080"/>
            <a:ext cx="2649600" cy="1896840"/>
          </a:xfrm>
          <a:prstGeom prst="rect">
            <a:avLst/>
          </a:prstGeom>
        </p:spPr>
        <p:txBody>
          <a:bodyPr lIns="0" tIns="0" rIns="0" bIns="0">
            <a:normAutofit fontScale="88000"/>
          </a:bodyPr>
          <a:lstStyle/>
          <a:p>
            <a:endParaRPr lang="ru-RU" sz="3200" b="0" strike="noStrike" spc="-1">
              <a:solidFill>
                <a:srgbClr val="000000"/>
              </a:solidFill>
              <a:latin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chart">
  <p:cSld name="Заголовок и диаграмм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p>
            <a:r>
              <a:rPr lang="ru-RU" smtClean="0"/>
              <a:t>Образец заголовка</a:t>
            </a:r>
            <a:endParaRPr lang="ru-RU"/>
          </a:p>
        </p:txBody>
      </p:sp>
      <p:sp>
        <p:nvSpPr>
          <p:cNvPr id="3" name="Диаграмма 2"/>
          <p:cNvSpPr>
            <a:spLocks noGrp="1"/>
          </p:cNvSpPr>
          <p:nvPr>
            <p:ph type="chart" idx="1"/>
          </p:nvPr>
        </p:nvSpPr>
        <p:spPr>
          <a:xfrm>
            <a:off x="457200" y="1600200"/>
            <a:ext cx="8229600" cy="4525963"/>
          </a:xfrm>
        </p:spPr>
        <p:txBody>
          <a:bodyPr/>
          <a:lstStyle/>
          <a:p>
            <a:pPr lvl="0"/>
            <a:endParaRPr lang="ru-RU"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ru-RU" altLang="ru-RU"/>
          </a:p>
        </p:txBody>
      </p:sp>
      <p:sp>
        <p:nvSpPr>
          <p:cNvPr id="5" name="Rectangle 5"/>
          <p:cNvSpPr>
            <a:spLocks noGrp="1" noChangeArrowheads="1"/>
          </p:cNvSpPr>
          <p:nvPr>
            <p:ph type="ftr" sz="quarter" idx="11"/>
          </p:nvPr>
        </p:nvSpPr>
        <p:spPr>
          <a:ln/>
        </p:spPr>
        <p:txBody>
          <a:bodyPr/>
          <a:lstStyle>
            <a:lvl1pPr>
              <a:defRPr/>
            </a:lvl1pPr>
          </a:lstStyle>
          <a:p>
            <a:pPr>
              <a:defRPr/>
            </a:pPr>
            <a:endParaRPr lang="ru-RU" altLang="ru-RU"/>
          </a:p>
        </p:txBody>
      </p:sp>
      <p:sp>
        <p:nvSpPr>
          <p:cNvPr id="6" name="Rectangle 6"/>
          <p:cNvSpPr>
            <a:spLocks noGrp="1" noChangeArrowheads="1"/>
          </p:cNvSpPr>
          <p:nvPr>
            <p:ph type="sldNum" sz="quarter" idx="12"/>
          </p:nvPr>
        </p:nvSpPr>
        <p:spPr>
          <a:ln/>
        </p:spPr>
        <p:txBody>
          <a:bodyPr/>
          <a:lstStyle>
            <a:lvl1pPr>
              <a:defRPr/>
            </a:lvl1pPr>
          </a:lstStyle>
          <a:p>
            <a:pPr>
              <a:defRPr/>
            </a:pPr>
            <a:fld id="{11AB8259-942D-4255-8AB3-C152B23086A6}" type="slidenum">
              <a:rPr lang="ru-RU" altLang="ru-RU"/>
              <a:pPr>
                <a:defRPr/>
              </a:pPr>
              <a:t>‹#›</a:t>
            </a:fld>
            <a:endParaRPr lang="ru-RU" altLang="ru-RU"/>
          </a:p>
        </p:txBody>
      </p:sp>
    </p:spTree>
    <p:extLst>
      <p:ext uri="{BB962C8B-B14F-4D97-AF65-F5344CB8AC3E}">
        <p14:creationId xmlns:p14="http://schemas.microsoft.com/office/powerpoint/2010/main" val="34102977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6" name="PlaceHolder 2"/>
          <p:cNvSpPr>
            <a:spLocks noGrp="1"/>
          </p:cNvSpPr>
          <p:nvPr>
            <p:ph type="subTitle"/>
          </p:nvPr>
        </p:nvSpPr>
        <p:spPr>
          <a:xfrm>
            <a:off x="457200" y="1604520"/>
            <a:ext cx="8229240" cy="397728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8" name="PlaceHolder 2"/>
          <p:cNvSpPr>
            <a:spLocks noGrp="1"/>
          </p:cNvSpPr>
          <p:nvPr>
            <p:ph type="body"/>
          </p:nvPr>
        </p:nvSpPr>
        <p:spPr>
          <a:xfrm>
            <a:off x="457200" y="1604520"/>
            <a:ext cx="822924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0"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1"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457200" y="273600"/>
            <a:ext cx="8229240" cy="5307840"/>
          </a:xfrm>
          <a:prstGeom prst="rect">
            <a:avLst/>
          </a:prstGeom>
        </p:spPr>
        <p:txBody>
          <a:bodyPr lIns="0" tIns="0" rIns="0" bIns="0" anchor="ctr">
            <a:spAutoFit/>
          </a:bodyPr>
          <a:lstStyle/>
          <a:p>
            <a:pPr algn="ctr"/>
            <a:endParaRPr lang="ru-RU" sz="3200" b="0" strike="noStrike" spc="-1">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5"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6" name="PlaceHolder 3"/>
          <p:cNvSpPr>
            <a:spLocks noGrp="1"/>
          </p:cNvSpPr>
          <p:nvPr>
            <p:ph type="body"/>
          </p:nvPr>
        </p:nvSpPr>
        <p:spPr>
          <a:xfrm>
            <a:off x="467424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17" name="PlaceHolder 4"/>
          <p:cNvSpPr>
            <a:spLocks noGrp="1"/>
          </p:cNvSpPr>
          <p:nvPr>
            <p:ph type="body"/>
          </p:nvPr>
        </p:nvSpPr>
        <p:spPr>
          <a:xfrm>
            <a:off x="45720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19" name="PlaceHolder 2"/>
          <p:cNvSpPr>
            <a:spLocks noGrp="1"/>
          </p:cNvSpPr>
          <p:nvPr>
            <p:ph type="body"/>
          </p:nvPr>
        </p:nvSpPr>
        <p:spPr>
          <a:xfrm>
            <a:off x="457200" y="1604520"/>
            <a:ext cx="4015800" cy="397728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0"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1" name="PlaceHolder 4"/>
          <p:cNvSpPr>
            <a:spLocks noGrp="1"/>
          </p:cNvSpPr>
          <p:nvPr>
            <p:ph type="body"/>
          </p:nvPr>
        </p:nvSpPr>
        <p:spPr>
          <a:xfrm>
            <a:off x="4674240" y="368208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457200" y="273600"/>
            <a:ext cx="8229240" cy="1144800"/>
          </a:xfrm>
          <a:prstGeom prst="rect">
            <a:avLst/>
          </a:prstGeom>
        </p:spPr>
        <p:txBody>
          <a:bodyPr lIns="0" tIns="0" rIns="0" bIns="0" anchor="ctr">
            <a:spAutoFit/>
          </a:bodyPr>
          <a:lstStyle/>
          <a:p>
            <a:endParaRPr lang="ru-RU" sz="1800" b="0" strike="noStrike" spc="-1">
              <a:solidFill>
                <a:srgbClr val="000000"/>
              </a:solidFill>
              <a:latin typeface="Calibri"/>
            </a:endParaRPr>
          </a:p>
        </p:txBody>
      </p:sp>
      <p:sp>
        <p:nvSpPr>
          <p:cNvPr id="23" name="PlaceHolder 2"/>
          <p:cNvSpPr>
            <a:spLocks noGrp="1"/>
          </p:cNvSpPr>
          <p:nvPr>
            <p:ph type="body"/>
          </p:nvPr>
        </p:nvSpPr>
        <p:spPr>
          <a:xfrm>
            <a:off x="45720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4" name="PlaceHolder 3"/>
          <p:cNvSpPr>
            <a:spLocks noGrp="1"/>
          </p:cNvSpPr>
          <p:nvPr>
            <p:ph type="body"/>
          </p:nvPr>
        </p:nvSpPr>
        <p:spPr>
          <a:xfrm>
            <a:off x="4674240" y="1604520"/>
            <a:ext cx="4015800" cy="1896840"/>
          </a:xfrm>
          <a:prstGeom prst="rect">
            <a:avLst/>
          </a:prstGeom>
        </p:spPr>
        <p:txBody>
          <a:bodyPr lIns="0" tIns="0" rIns="0" bIns="0">
            <a:normAutofit/>
          </a:bodyPr>
          <a:lstStyle/>
          <a:p>
            <a:endParaRPr lang="ru-RU" sz="3200" b="0" strike="noStrike" spc="-1">
              <a:solidFill>
                <a:srgbClr val="000000"/>
              </a:solidFill>
              <a:latin typeface="Calibri"/>
            </a:endParaRPr>
          </a:p>
        </p:txBody>
      </p:sp>
      <p:sp>
        <p:nvSpPr>
          <p:cNvPr id="25" name="PlaceHolder 4"/>
          <p:cNvSpPr>
            <a:spLocks noGrp="1"/>
          </p:cNvSpPr>
          <p:nvPr>
            <p:ph type="body"/>
          </p:nvPr>
        </p:nvSpPr>
        <p:spPr>
          <a:xfrm>
            <a:off x="457200" y="3682080"/>
            <a:ext cx="8229240" cy="1896840"/>
          </a:xfrm>
          <a:prstGeom prst="rect">
            <a:avLst/>
          </a:prstGeom>
        </p:spPr>
        <p:txBody>
          <a:bodyPr lIns="0" tIns="0" rIns="0" bIns="0">
            <a:normAutofit/>
          </a:bodyPr>
          <a:lstStyle/>
          <a:p>
            <a:endParaRPr lang="ru-RU" sz="3200" b="0" strike="noStrike" spc="-1">
              <a:solidFill>
                <a:srgbClr val="000000"/>
              </a:solidFill>
              <a:latin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PlaceHolder 1"/>
          <p:cNvSpPr>
            <a:spLocks noGrp="1"/>
          </p:cNvSpPr>
          <p:nvPr>
            <p:ph type="title"/>
          </p:nvPr>
        </p:nvSpPr>
        <p:spPr>
          <a:xfrm>
            <a:off x="685800" y="2130480"/>
            <a:ext cx="7772040" cy="1469520"/>
          </a:xfrm>
          <a:prstGeom prst="rect">
            <a:avLst/>
          </a:prstGeom>
        </p:spPr>
        <p:txBody>
          <a:bodyPr anchor="ctr">
            <a:noAutofit/>
          </a:bodyPr>
          <a:lstStyle/>
          <a:p>
            <a:pPr algn="ctr">
              <a:lnSpc>
                <a:spcPct val="100000"/>
              </a:lnSpc>
            </a:pPr>
            <a:r>
              <a:rPr lang="ru-RU" sz="4400" b="0" strike="noStrike" spc="-1">
                <a:solidFill>
                  <a:srgbClr val="000000"/>
                </a:solidFill>
                <a:latin typeface="Calibri"/>
              </a:rPr>
              <a:t>Образец заголовка</a:t>
            </a:r>
          </a:p>
        </p:txBody>
      </p:sp>
      <p:sp>
        <p:nvSpPr>
          <p:cNvPr id="6" name="PlaceHolder 2"/>
          <p:cNvSpPr>
            <a:spLocks noGrp="1"/>
          </p:cNvSpPr>
          <p:nvPr>
            <p:ph type="dt"/>
          </p:nvPr>
        </p:nvSpPr>
        <p:spPr>
          <a:xfrm>
            <a:off x="457200" y="6356520"/>
            <a:ext cx="2133360" cy="364680"/>
          </a:xfrm>
          <a:prstGeom prst="rect">
            <a:avLst/>
          </a:prstGeom>
        </p:spPr>
        <p:txBody>
          <a:bodyPr anchor="ctr">
            <a:noAutofit/>
          </a:bodyPr>
          <a:lstStyle/>
          <a:p>
            <a:pPr>
              <a:lnSpc>
                <a:spcPct val="100000"/>
              </a:lnSpc>
            </a:pPr>
            <a:fld id="{8DC7BD4C-A56C-49AA-A458-211FB63CC7C8}" type="datetime">
              <a:rPr lang="ru-RU" sz="1200" b="0" strike="noStrike" spc="-1">
                <a:solidFill>
                  <a:srgbClr val="8B8B8B"/>
                </a:solidFill>
                <a:latin typeface="Calibri"/>
              </a:rPr>
              <a:pPr>
                <a:lnSpc>
                  <a:spcPct val="100000"/>
                </a:lnSpc>
              </a:pPr>
              <a:t>26.02.2021</a:t>
            </a:fld>
            <a:endParaRPr lang="ru-RU" sz="1200" b="0" strike="noStrike" spc="-1">
              <a:latin typeface="Times New Roman"/>
            </a:endParaRPr>
          </a:p>
        </p:txBody>
      </p:sp>
      <p:sp>
        <p:nvSpPr>
          <p:cNvPr id="2" name="PlaceHolder 3"/>
          <p:cNvSpPr>
            <a:spLocks noGrp="1"/>
          </p:cNvSpPr>
          <p:nvPr>
            <p:ph type="ftr"/>
          </p:nvPr>
        </p:nvSpPr>
        <p:spPr>
          <a:xfrm>
            <a:off x="3124080" y="6356520"/>
            <a:ext cx="2895120" cy="364680"/>
          </a:xfrm>
          <a:prstGeom prst="rect">
            <a:avLst/>
          </a:prstGeom>
        </p:spPr>
        <p:txBody>
          <a:bodyPr anchor="ctr">
            <a:noAutofit/>
          </a:bodyPr>
          <a:lstStyle/>
          <a:p>
            <a:endParaRPr lang="ru-RU" sz="2400" b="0" strike="noStrike" spc="-1">
              <a:latin typeface="Times New Roman"/>
            </a:endParaRPr>
          </a:p>
        </p:txBody>
      </p:sp>
      <p:sp>
        <p:nvSpPr>
          <p:cNvPr id="3" name="PlaceHolder 4"/>
          <p:cNvSpPr>
            <a:spLocks noGrp="1"/>
          </p:cNvSpPr>
          <p:nvPr>
            <p:ph type="sldNum"/>
          </p:nvPr>
        </p:nvSpPr>
        <p:spPr>
          <a:xfrm>
            <a:off x="6553080" y="6356520"/>
            <a:ext cx="2133360" cy="364680"/>
          </a:xfrm>
          <a:prstGeom prst="rect">
            <a:avLst/>
          </a:prstGeom>
        </p:spPr>
        <p:txBody>
          <a:bodyPr anchor="ctr">
            <a:noAutofit/>
          </a:bodyPr>
          <a:lstStyle/>
          <a:p>
            <a:pPr algn="r">
              <a:lnSpc>
                <a:spcPct val="100000"/>
              </a:lnSpc>
            </a:pPr>
            <a:fld id="{112121EB-F5B0-4EE4-BA4F-5A9005CCC16B}" type="slidenum">
              <a:rPr lang="ru-RU" sz="1200" b="0" strike="noStrike" spc="-1">
                <a:solidFill>
                  <a:srgbClr val="8B8B8B"/>
                </a:solidFill>
                <a:latin typeface="Calibri"/>
              </a:rPr>
              <a:pPr algn="r">
                <a:lnSpc>
                  <a:spcPct val="100000"/>
                </a:lnSpc>
              </a:pPr>
              <a:t>‹#›</a:t>
            </a:fld>
            <a:endParaRPr lang="ru-RU" sz="1200" b="0" strike="noStrike" spc="-1">
              <a:latin typeface="Times New Roman"/>
            </a:endParaRPr>
          </a:p>
        </p:txBody>
      </p:sp>
      <p:sp>
        <p:nvSpPr>
          <p:cNvPr id="4" name="PlaceHolder 5"/>
          <p:cNvSpPr>
            <a:spLocks noGrp="1"/>
          </p:cNvSpPr>
          <p:nvPr>
            <p:ph type="body"/>
          </p:nvPr>
        </p:nvSpPr>
        <p:spPr>
          <a:xfrm>
            <a:off x="457200" y="1604520"/>
            <a:ext cx="82292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ru-RU" sz="3200" b="0" strike="noStrike" spc="-1">
                <a:solidFill>
                  <a:srgbClr val="000000"/>
                </a:solidFill>
                <a:latin typeface="Calibri"/>
              </a:rPr>
              <a:t>Для правки структуры щёлкните мышью</a:t>
            </a:r>
          </a:p>
          <a:p>
            <a:pPr marL="864000" lvl="1" indent="-324000">
              <a:spcBef>
                <a:spcPts val="1134"/>
              </a:spcBef>
              <a:buClr>
                <a:srgbClr val="000000"/>
              </a:buClr>
              <a:buSzPct val="75000"/>
              <a:buFont typeface="Symbol" charset="2"/>
              <a:buChar char=""/>
            </a:pPr>
            <a:r>
              <a:rPr lang="ru-RU" sz="2400" b="0" strike="noStrike" spc="-1">
                <a:solidFill>
                  <a:srgbClr val="000000"/>
                </a:solidFill>
                <a:latin typeface="Calibri"/>
              </a:rPr>
              <a:t>Второй уровень структуры</a:t>
            </a:r>
          </a:p>
          <a:p>
            <a:pPr marL="1296000" lvl="2" indent="-288000">
              <a:spcBef>
                <a:spcPts val="850"/>
              </a:spcBef>
              <a:buClr>
                <a:srgbClr val="000000"/>
              </a:buClr>
              <a:buSzPct val="45000"/>
              <a:buFont typeface="Wingdings" charset="2"/>
              <a:buChar char=""/>
            </a:pPr>
            <a:r>
              <a:rPr lang="ru-RU" sz="2000" b="0" strike="noStrike" spc="-1">
                <a:solidFill>
                  <a:srgbClr val="000000"/>
                </a:solidFill>
                <a:latin typeface="Calibri"/>
              </a:rPr>
              <a:t>Третий уровень структуры</a:t>
            </a:r>
          </a:p>
          <a:p>
            <a:pPr marL="1728000" lvl="3" indent="-216000">
              <a:spcBef>
                <a:spcPts val="567"/>
              </a:spcBef>
              <a:buClr>
                <a:srgbClr val="000000"/>
              </a:buClr>
              <a:buSzPct val="75000"/>
              <a:buFont typeface="Symbol" charset="2"/>
              <a:buChar char=""/>
            </a:pPr>
            <a:r>
              <a:rPr lang="ru-RU" sz="2000" b="0" strike="noStrike" spc="-1">
                <a:solidFill>
                  <a:srgbClr val="000000"/>
                </a:solidFill>
                <a:latin typeface="Calibri"/>
              </a:rPr>
              <a:t>Четвёртый уровень структуры</a:t>
            </a:r>
          </a:p>
          <a:p>
            <a:pPr marL="2160000" lvl="4" indent="-216000">
              <a:spcBef>
                <a:spcPts val="283"/>
              </a:spcBef>
              <a:buClr>
                <a:srgbClr val="000000"/>
              </a:buClr>
              <a:buSzPct val="45000"/>
              <a:buFont typeface="Wingdings" charset="2"/>
              <a:buChar char=""/>
            </a:pPr>
            <a:r>
              <a:rPr lang="ru-RU" sz="2000" b="0" strike="noStrike" spc="-1">
                <a:solidFill>
                  <a:srgbClr val="000000"/>
                </a:solidFill>
                <a:latin typeface="Calibri"/>
              </a:rPr>
              <a:t>Пятый уровень структуры</a:t>
            </a:r>
          </a:p>
          <a:p>
            <a:pPr marL="2592000" lvl="5" indent="-216000">
              <a:spcBef>
                <a:spcPts val="283"/>
              </a:spcBef>
              <a:buClr>
                <a:srgbClr val="000000"/>
              </a:buClr>
              <a:buSzPct val="45000"/>
              <a:buFont typeface="Wingdings" charset="2"/>
              <a:buChar char=""/>
            </a:pPr>
            <a:r>
              <a:rPr lang="ru-RU" sz="2000" b="0" strike="noStrike" spc="-1">
                <a:solidFill>
                  <a:srgbClr val="000000"/>
                </a:solidFill>
                <a:latin typeface="Calibri"/>
              </a:rPr>
              <a:t>Шестой уровень структуры</a:t>
            </a:r>
          </a:p>
          <a:p>
            <a:pPr marL="3024000" lvl="6" indent="-216000">
              <a:spcBef>
                <a:spcPts val="283"/>
              </a:spcBef>
              <a:buClr>
                <a:srgbClr val="000000"/>
              </a:buClr>
              <a:buSzPct val="45000"/>
              <a:buFont typeface="Wingdings" charset="2"/>
              <a:buChar char=""/>
            </a:pPr>
            <a:r>
              <a:rPr lang="ru-RU" sz="2000" b="0" strike="noStrike" spc="-1">
                <a:solidFill>
                  <a:srgbClr val="000000"/>
                </a:solidFill>
                <a:latin typeface="Calibri"/>
              </a:rPr>
              <a:t>Седьмой уровень структуры</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87" r:id="rId13"/>
  </p:sldLayoutIdLst>
  <p:txStyles>
    <p:titleStyle/>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9.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hyperlink" Target="http://capital-mercy.ru/thumb/UQKOQzjd3aFnhDsuWixVbQ/580r450/1341260/fizicheskoye_razvitiye.png" TargetMode="External"/><Relationship Id="rId1" Type="http://schemas.openxmlformats.org/officeDocument/2006/relationships/slideLayout" Target="../slideLayouts/slideLayout13.xml"/><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1.jpe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 Id="rId4"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0.png"/><Relationship Id="rId1" Type="http://schemas.openxmlformats.org/officeDocument/2006/relationships/slideLayout" Target="../slideLayouts/slideLayout3.xml"/><Relationship Id="rId4" Type="http://schemas.openxmlformats.org/officeDocument/2006/relationships/image" Target="../media/image21.jpg"/></Relationships>
</file>

<file path=ppt/slides/_rels/slide24.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4.xml"/><Relationship Id="rId4" Type="http://schemas.openxmlformats.org/officeDocument/2006/relationships/image" Target="../media/image1.png"/></Relationships>
</file>

<file path=ppt/slides/_rels/slide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5.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3.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6.wmf"/></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png"/><Relationship Id="rId5" Type="http://schemas.openxmlformats.org/officeDocument/2006/relationships/image" Target="../media/image6.wmf"/><Relationship Id="rId4" Type="http://schemas.openxmlformats.org/officeDocument/2006/relationships/oleObject" Target="../embeddings/oleObject2.bin"/></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179512" y="1759961"/>
            <a:ext cx="8784976" cy="1815882"/>
          </a:xfrm>
          <a:prstGeom prst="rect">
            <a:avLst/>
          </a:prstGeom>
        </p:spPr>
        <p:txBody>
          <a:bodyPr wrap="square">
            <a:spAutoFit/>
          </a:bodyPr>
          <a:lstStyle/>
          <a:p>
            <a:pPr algn="ctr">
              <a:lnSpc>
                <a:spcPct val="100000"/>
              </a:lnSpc>
            </a:pPr>
            <a:r>
              <a:rPr lang="ru-RU" sz="2800" b="1" spc="-1" dirty="0" smtClean="0">
                <a:solidFill>
                  <a:srgbClr val="FF0000"/>
                </a:solidFill>
                <a:latin typeface="+mj-lt"/>
                <a:cs typeface="Arial" pitchFamily="34" charset="0"/>
              </a:rPr>
              <a:t>Занятие 5.</a:t>
            </a:r>
            <a:endParaRPr lang="ru-RU" sz="2800" spc="-1" dirty="0" smtClean="0">
              <a:solidFill>
                <a:srgbClr val="FF0000"/>
              </a:solidFill>
              <a:latin typeface="+mj-lt"/>
              <a:cs typeface="Arial" pitchFamily="34" charset="0"/>
            </a:endParaRPr>
          </a:p>
          <a:p>
            <a:pPr algn="ctr">
              <a:lnSpc>
                <a:spcPct val="100000"/>
              </a:lnSpc>
            </a:pPr>
            <a:r>
              <a:rPr lang="ru-RU" sz="2800" b="1" spc="-1" dirty="0" smtClean="0">
                <a:solidFill>
                  <a:srgbClr val="FF0000"/>
                </a:solidFill>
                <a:latin typeface="+mj-lt"/>
                <a:cs typeface="Arial" pitchFamily="34" charset="0"/>
              </a:rPr>
              <a:t>Последствия от разрыва семейных связей с биологической семьей для ребенка, оставшегося без попечения родителей</a:t>
            </a:r>
          </a:p>
        </p:txBody>
      </p:sp>
      <p:sp>
        <p:nvSpPr>
          <p:cNvPr id="8" name="CustomShape 4"/>
          <p:cNvSpPr/>
          <p:nvPr/>
        </p:nvSpPr>
        <p:spPr>
          <a:xfrm>
            <a:off x="0" y="116632"/>
            <a:ext cx="9144000" cy="1198875"/>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nchor="ctr">
            <a:spAutoFit/>
          </a:bodyPr>
          <a:lstStyle/>
          <a:p>
            <a:pPr algn="ctr">
              <a:lnSpc>
                <a:spcPct val="100000"/>
              </a:lnSpc>
            </a:pPr>
            <a:r>
              <a:rPr lang="" sz="1400" b="1" dirty="0" smtClean="0">
                <a:latin typeface="Arial" pitchFamily="34" charset="0"/>
                <a:cs typeface="Arial" pitchFamily="34" charset="0"/>
              </a:rPr>
              <a:t>Учреждение </a:t>
            </a:r>
            <a:r>
              <a:rPr lang="" sz="1400" b="1" dirty="0">
                <a:latin typeface="Arial" pitchFamily="34" charset="0"/>
                <a:cs typeface="Arial" pitchFamily="34" charset="0"/>
              </a:rPr>
              <a:t>“Национальный центр усыновления </a:t>
            </a:r>
            <a:br>
              <a:rPr lang="" sz="1400" b="1" dirty="0">
                <a:latin typeface="Arial" pitchFamily="34" charset="0"/>
                <a:cs typeface="Arial" pitchFamily="34" charset="0"/>
              </a:rPr>
            </a:br>
            <a:r>
              <a:rPr lang="" sz="1400" b="1" dirty="0">
                <a:latin typeface="Arial" pitchFamily="34" charset="0"/>
                <a:cs typeface="Arial" pitchFamily="34" charset="0"/>
              </a:rPr>
              <a:t>Министерства образования Республики Беларусь</a:t>
            </a:r>
            <a:r>
              <a:rPr lang="" sz="1400" b="1" dirty="0" smtClean="0">
                <a:latin typeface="Arial" pitchFamily="34" charset="0"/>
                <a:cs typeface="Arial" pitchFamily="34" charset="0"/>
              </a:rPr>
              <a:t>”</a:t>
            </a:r>
            <a:endParaRPr lang="ru-RU" sz="1400" b="1" dirty="0" smtClean="0">
              <a:latin typeface="Arial" pitchFamily="34" charset="0"/>
              <a:cs typeface="Arial" pitchFamily="34" charset="0"/>
            </a:endParaRPr>
          </a:p>
          <a:p>
            <a:pPr algn="ctr">
              <a:lnSpc>
                <a:spcPct val="100000"/>
              </a:lnSpc>
            </a:pPr>
            <a:endParaRPr lang="ru-RU" sz="1400" dirty="0" smtClean="0">
              <a:latin typeface="Arial" pitchFamily="34" charset="0"/>
              <a:cs typeface="Arial" pitchFamily="34" charset="0"/>
            </a:endParaRPr>
          </a:p>
          <a:p>
            <a:pPr algn="ctr">
              <a:lnSpc>
                <a:spcPct val="100000"/>
              </a:lnSpc>
            </a:pPr>
            <a:r>
              <a:rPr lang="ru-RU" altLang="ru-RU" sz="1400" b="1" dirty="0" smtClean="0">
                <a:solidFill>
                  <a:srgbClr val="0000FF"/>
                </a:solidFill>
                <a:latin typeface="Arial" pitchFamily="34" charset="0"/>
                <a:cs typeface="Arial" pitchFamily="34" charset="0"/>
              </a:rPr>
              <a:t>Программа подготовки кандидатов в усыновители (удочерители)</a:t>
            </a:r>
          </a:p>
          <a:p>
            <a:pPr algn="ctr">
              <a:lnSpc>
                <a:spcPct val="100000"/>
              </a:lnSpc>
            </a:pPr>
            <a:endParaRPr lang="ru-RU" sz="1600" strike="noStrike" spc="-1" dirty="0">
              <a:solidFill>
                <a:srgbClr val="FF0000"/>
              </a:solidFill>
              <a:latin typeface="Arial"/>
            </a:endParaRPr>
          </a:p>
        </p:txBody>
      </p:sp>
      <p:pic>
        <p:nvPicPr>
          <p:cNvPr id="9" name="Picture 9"/>
          <p:cNvPicPr>
            <a:picLocks noChangeAspect="1" noChangeArrowheads="1"/>
          </p:cNvPicPr>
          <p:nvPr/>
        </p:nvPicPr>
        <p:blipFill>
          <a:blip r:embed="rId2" cstate="print"/>
          <a:srcRect/>
          <a:stretch>
            <a:fillRect/>
          </a:stretch>
        </p:blipFill>
        <p:spPr bwMode="auto">
          <a:xfrm>
            <a:off x="8172450" y="6021388"/>
            <a:ext cx="669925" cy="563562"/>
          </a:xfrm>
          <a:prstGeom prst="rect">
            <a:avLst/>
          </a:prstGeom>
          <a:noFill/>
          <a:ln w="9525">
            <a:noFill/>
            <a:miter lim="800000"/>
            <a:headEnd/>
            <a:tailEnd/>
          </a:ln>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27784" y="4365104"/>
            <a:ext cx="3888432" cy="2376264"/>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Заголовок 1"/>
          <p:cNvSpPr>
            <a:spLocks noGrp="1"/>
          </p:cNvSpPr>
          <p:nvPr>
            <p:ph type="title"/>
          </p:nvPr>
        </p:nvSpPr>
        <p:spPr>
          <a:xfrm>
            <a:off x="468313" y="260350"/>
            <a:ext cx="8229600" cy="869950"/>
          </a:xfrm>
        </p:spPr>
        <p:txBody>
          <a:bodyPr/>
          <a:lstStyle/>
          <a:p>
            <a:pPr algn="ctr"/>
            <a:r>
              <a:rPr lang="ru-RU" altLang="ru-RU" sz="2800" b="1" dirty="0" smtClean="0">
                <a:solidFill>
                  <a:srgbClr val="FF0000"/>
                </a:solidFill>
                <a:cs typeface="Arial" panose="020B0604020202020204" pitchFamily="34" charset="0"/>
              </a:rPr>
              <a:t>Проблемы развития ребенка в условиях депривации</a:t>
            </a:r>
            <a:endParaRPr lang="ru-RU" altLang="ru-RU" sz="2800" dirty="0" smtClean="0"/>
          </a:p>
        </p:txBody>
      </p:sp>
      <p:sp>
        <p:nvSpPr>
          <p:cNvPr id="3" name="Объект 2"/>
          <p:cNvSpPr>
            <a:spLocks noGrp="1"/>
          </p:cNvSpPr>
          <p:nvPr>
            <p:ph idx="4294967295"/>
          </p:nvPr>
        </p:nvSpPr>
        <p:spPr>
          <a:xfrm>
            <a:off x="457200" y="1600200"/>
            <a:ext cx="8229600" cy="2908300"/>
          </a:xfrm>
          <a:prstGeom prst="rect">
            <a:avLst/>
          </a:prstGeom>
        </p:spPr>
        <p:txBody>
          <a:bodyPr/>
          <a:lstStyle/>
          <a:p>
            <a:pPr algn="just">
              <a:spcBef>
                <a:spcPct val="0"/>
              </a:spcBef>
              <a:buFontTx/>
              <a:buNone/>
              <a:defRPr/>
            </a:pPr>
            <a:r>
              <a:rPr lang="ru-RU" altLang="ru-RU" sz="1800" dirty="0" smtClean="0">
                <a:solidFill>
                  <a:srgbClr val="FF0000"/>
                </a:solidFill>
                <a:cs typeface="Arial" pitchFamily="34" charset="0"/>
              </a:rPr>
              <a:t>Нарушения развития у ребенка, воспитывающегося в </a:t>
            </a:r>
            <a:r>
              <a:rPr lang="ru-RU" altLang="ru-RU" sz="1800" dirty="0" err="1" smtClean="0">
                <a:solidFill>
                  <a:srgbClr val="FF0000"/>
                </a:solidFill>
                <a:cs typeface="Arial" pitchFamily="34" charset="0"/>
              </a:rPr>
              <a:t>депривационных</a:t>
            </a:r>
            <a:r>
              <a:rPr lang="ru-RU" altLang="ru-RU" sz="1800" dirty="0" smtClean="0">
                <a:solidFill>
                  <a:srgbClr val="FF0000"/>
                </a:solidFill>
                <a:cs typeface="Arial" pitchFamily="34" charset="0"/>
              </a:rPr>
              <a:t> условиях, происходит на четырех уровнях:</a:t>
            </a:r>
          </a:p>
          <a:p>
            <a:pPr algn="just">
              <a:spcBef>
                <a:spcPct val="0"/>
              </a:spcBef>
              <a:buFontTx/>
              <a:buNone/>
              <a:defRPr/>
            </a:pPr>
            <a:endParaRPr lang="ru-RU" altLang="ru-RU" sz="1800" dirty="0" smtClean="0">
              <a:cs typeface="Arial" pitchFamily="34" charset="0"/>
            </a:endParaRPr>
          </a:p>
          <a:p>
            <a:pPr algn="just">
              <a:spcBef>
                <a:spcPct val="0"/>
              </a:spcBef>
              <a:buFontTx/>
              <a:buNone/>
              <a:defRPr/>
            </a:pPr>
            <a:r>
              <a:rPr lang="ru-RU" altLang="ru-RU" sz="1800" dirty="0" smtClean="0">
                <a:cs typeface="Arial" pitchFamily="34" charset="0"/>
              </a:rPr>
              <a:t>— уровне телесных ощущений (сенсорный уровень);</a:t>
            </a:r>
          </a:p>
          <a:p>
            <a:pPr algn="just">
              <a:spcBef>
                <a:spcPct val="0"/>
              </a:spcBef>
              <a:buFontTx/>
              <a:buNone/>
              <a:defRPr/>
            </a:pPr>
            <a:r>
              <a:rPr lang="ru-RU" altLang="ru-RU" sz="1800" dirty="0" smtClean="0">
                <a:cs typeface="Arial" pitchFamily="34" charset="0"/>
              </a:rPr>
              <a:t>— уровне понимания мира, в котором он живет (интеллектуальный или когнитивный уровень);</a:t>
            </a:r>
          </a:p>
          <a:p>
            <a:pPr algn="just">
              <a:spcBef>
                <a:spcPct val="0"/>
              </a:spcBef>
              <a:buFontTx/>
              <a:buNone/>
              <a:defRPr/>
            </a:pPr>
            <a:r>
              <a:rPr lang="ru-RU" altLang="ru-RU" sz="1800" dirty="0" smtClean="0">
                <a:cs typeface="Arial" pitchFamily="34" charset="0"/>
              </a:rPr>
              <a:t>— уровне установления близких эмоциональных отношений к кому-либо (эмоциональный уровень);</a:t>
            </a:r>
          </a:p>
          <a:p>
            <a:pPr algn="just">
              <a:spcBef>
                <a:spcPct val="0"/>
              </a:spcBef>
              <a:buFontTx/>
              <a:buNone/>
              <a:defRPr/>
            </a:pPr>
            <a:r>
              <a:rPr lang="ru-RU" altLang="ru-RU" sz="1800" dirty="0" smtClean="0">
                <a:cs typeface="Arial" pitchFamily="34" charset="0"/>
              </a:rPr>
              <a:t>— уровень, который позволяет соблюдать нормы и правила общества (социальный уровень). </a:t>
            </a:r>
          </a:p>
          <a:p>
            <a:pPr marL="0" indent="0">
              <a:buFontTx/>
              <a:buNone/>
              <a:defRPr/>
            </a:pPr>
            <a:endParaRPr lang="ru-RU" sz="2000" dirty="0"/>
          </a:p>
        </p:txBody>
      </p:sp>
      <p:pic>
        <p:nvPicPr>
          <p:cNvPr id="14340" name="Рисунок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00563" y="4298950"/>
            <a:ext cx="3527425" cy="2301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4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1368795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algn="ctr" eaLnBrk="1" hangingPunct="1"/>
            <a:r>
              <a:rPr lang="ru-RU" altLang="ru-RU" sz="2800" b="1" dirty="0" smtClean="0">
                <a:solidFill>
                  <a:srgbClr val="FF0000"/>
                </a:solidFill>
              </a:rPr>
              <a:t>Диспропорции развития ребенка </a:t>
            </a:r>
          </a:p>
        </p:txBody>
      </p:sp>
      <p:pic>
        <p:nvPicPr>
          <p:cNvPr id="5123" name="Picture 21" descr="физическое развитие">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00113" y="1773238"/>
            <a:ext cx="7561262" cy="4170362"/>
          </a:xfrm>
          <a:prstGeom prst="rect">
            <a:avLst/>
          </a:prstGeom>
          <a:solidFill>
            <a:schemeClr val="tx2"/>
          </a:solidFill>
          <a:ln>
            <a:noFill/>
          </a:ln>
          <a:extLst>
            <a:ext uri="{91240B29-F687-4F45-9708-019B960494DF}">
              <a14:hiddenLine xmlns:a14="http://schemas.microsoft.com/office/drawing/2010/main" w="9525">
                <a:solidFill>
                  <a:srgbClr val="000000"/>
                </a:solidFill>
                <a:miter lim="800000"/>
                <a:headEnd/>
                <a:tailEnd/>
              </a14:hiddenLine>
            </a:ext>
          </a:extLst>
        </p:spPr>
      </p:pic>
      <p:pic>
        <p:nvPicPr>
          <p:cNvPr id="5124" name="Picture 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007039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a:xfrm>
            <a:off x="468313" y="363995"/>
            <a:ext cx="8229600" cy="430887"/>
          </a:xfrm>
        </p:spPr>
        <p:txBody>
          <a:bodyPr/>
          <a:lstStyle/>
          <a:p>
            <a:pPr algn="ctr" eaLnBrk="1" hangingPunct="1"/>
            <a:r>
              <a:rPr lang="ru-RU" altLang="ru-RU" sz="2800" b="1" dirty="0" smtClean="0">
                <a:solidFill>
                  <a:srgbClr val="FF0000"/>
                </a:solidFill>
              </a:rPr>
              <a:t>Диспропорции развития ребёнка</a:t>
            </a:r>
          </a:p>
        </p:txBody>
      </p:sp>
      <p:pic>
        <p:nvPicPr>
          <p:cNvPr id="6147" name="Picture 4" descr="image-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188" y="1125538"/>
            <a:ext cx="7985125" cy="489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297385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ru-RU" altLang="ru-RU" sz="3200" b="1" smtClean="0">
                <a:solidFill>
                  <a:srgbClr val="FF0000"/>
                </a:solidFill>
              </a:rPr>
              <a:t>Диспропорции развития ребёнка</a:t>
            </a:r>
          </a:p>
        </p:txBody>
      </p:sp>
      <p:sp>
        <p:nvSpPr>
          <p:cNvPr id="7171" name="Rectangle 3"/>
          <p:cNvSpPr>
            <a:spLocks noGrp="1" noChangeArrowheads="1"/>
          </p:cNvSpPr>
          <p:nvPr>
            <p:ph type="body" idx="4294967295"/>
          </p:nvPr>
        </p:nvSpPr>
        <p:spPr>
          <a:xfrm>
            <a:off x="457200" y="1600200"/>
            <a:ext cx="4906963" cy="4525963"/>
          </a:xfrm>
          <a:prstGeom prst="rect">
            <a:avLst/>
          </a:prstGeom>
        </p:spPr>
        <p:txBody>
          <a:bodyPr/>
          <a:lstStyle/>
          <a:p>
            <a:pPr eaLnBrk="1" hangingPunct="1"/>
            <a:r>
              <a:rPr lang="ru-RU" altLang="ru-RU" sz="2000" dirty="0" smtClean="0"/>
              <a:t>Если первые годы жизни ребёнок провёл вне семьи в </a:t>
            </a:r>
            <a:r>
              <a:rPr lang="ru-RU" altLang="ru-RU" sz="2000" dirty="0" err="1" smtClean="0"/>
              <a:t>интернатном</a:t>
            </a:r>
            <a:r>
              <a:rPr lang="ru-RU" altLang="ru-RU" sz="2000" dirty="0" smtClean="0"/>
              <a:t> учреждении, то последствия могут быть от задержек в речевом развитии до различных отклонений.</a:t>
            </a:r>
          </a:p>
          <a:p>
            <a:pPr eaLnBrk="1" hangingPunct="1">
              <a:buFontTx/>
              <a:buNone/>
            </a:pPr>
            <a:endParaRPr lang="ru-RU" altLang="ru-RU" sz="2000" dirty="0" smtClean="0"/>
          </a:p>
          <a:p>
            <a:pPr eaLnBrk="1" hangingPunct="1"/>
            <a:r>
              <a:rPr lang="ru-RU" altLang="ru-RU" sz="2000" dirty="0" smtClean="0"/>
              <a:t>Благоприятная обстановка в семье после усыновления смягчает то влияние, которое оказало на организм и психику ребёнка пребывание в государственном учреждении.</a:t>
            </a:r>
          </a:p>
          <a:p>
            <a:pPr eaLnBrk="1" hangingPunct="1">
              <a:buFontTx/>
              <a:buNone/>
            </a:pPr>
            <a:endParaRPr lang="ru-RU" altLang="ru-RU" sz="2000" dirty="0" smtClean="0"/>
          </a:p>
          <a:p>
            <a:pPr eaLnBrk="1" hangingPunct="1">
              <a:buFontTx/>
              <a:buNone/>
            </a:pPr>
            <a:endParaRPr lang="ru-RU" altLang="ru-RU" sz="2000" dirty="0" smtClean="0"/>
          </a:p>
        </p:txBody>
      </p:sp>
      <p:pic>
        <p:nvPicPr>
          <p:cNvPr id="7172"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5" descr="rebeno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8625" y="1700213"/>
            <a:ext cx="2713038" cy="3990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219256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68"/>
            <a:ext cx="8229240" cy="738664"/>
          </a:xfrm>
        </p:spPr>
        <p:txBody>
          <a:bodyPr/>
          <a:lstStyle/>
          <a:p>
            <a:pPr marL="0" marR="0" lvl="0" indent="0" algn="ctr" defTabSz="914400" rtl="0" eaLnBrk="1" fontAlgn="auto" latinLnBrk="0" hangingPunct="1">
              <a:lnSpc>
                <a:spcPct val="100000"/>
              </a:lnSpc>
              <a:spcBef>
                <a:spcPts val="0"/>
              </a:spcBef>
              <a:spcAft>
                <a:spcPts val="0"/>
              </a:spcAft>
              <a:tabLst/>
              <a:defRPr/>
            </a:pPr>
            <a:r>
              <a:rPr kumimoji="0" lang="ru-RU" sz="2400" b="1" i="0" u="none" strike="noStrike" kern="1200" cap="none" spc="-1" normalizeH="0" baseline="0" noProof="0" dirty="0" smtClean="0">
                <a:ln>
                  <a:noFill/>
                </a:ln>
                <a:solidFill>
                  <a:srgbClr val="FF0000"/>
                </a:solidFill>
                <a:effectLst/>
                <a:uLnTx/>
                <a:uFillTx/>
                <a:latin typeface="Arial"/>
              </a:rPr>
              <a:t>Разлука с семьей - утрата для ребенка, которая сопровождается процессом переживания горя</a:t>
            </a:r>
            <a:endParaRPr lang="ru-RU" sz="2400" b="1" dirty="0">
              <a:solidFill>
                <a:srgbClr val="FF0000"/>
              </a:solidFill>
            </a:endParaRPr>
          </a:p>
        </p:txBody>
      </p:sp>
      <p:sp>
        <p:nvSpPr>
          <p:cNvPr id="3" name="Подзаголовок 2"/>
          <p:cNvSpPr>
            <a:spLocks noGrp="1"/>
          </p:cNvSpPr>
          <p:nvPr>
            <p:ph type="subTitle"/>
          </p:nvPr>
        </p:nvSpPr>
        <p:spPr>
          <a:xfrm>
            <a:off x="457200" y="1886229"/>
            <a:ext cx="8229240" cy="1861407"/>
          </a:xfrm>
        </p:spPr>
        <p:txBody>
          <a:bodyPr/>
          <a:lstStyle/>
          <a:p>
            <a:pPr algn="just">
              <a:lnSpc>
                <a:spcPct val="107000"/>
              </a:lnSpc>
              <a:spcAft>
                <a:spcPts val="800"/>
              </a:spcAft>
            </a:pPr>
            <a:r>
              <a:rPr lang="ru-RU" sz="1800" b="1" dirty="0" smtClean="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a:t>
            </a:r>
            <a:r>
              <a:rPr lang="ru-RU" sz="1800" dirty="0" smtClean="0">
                <a:solidFill>
                  <a:srgbClr val="FF0000"/>
                </a:solidFill>
                <a:effectLst/>
                <a:latin typeface="Arial" panose="020B0604020202020204" pitchFamily="34" charset="0"/>
                <a:ea typeface="Calibri" panose="020F0502020204030204" pitchFamily="34" charset="0"/>
                <a:cs typeface="Times New Roman" panose="02020603050405020304" pitchFamily="18" charset="0"/>
              </a:rPr>
              <a:t>Утрата </a:t>
            </a:r>
            <a:r>
              <a:rPr lang="ru-RU" sz="1800" b="1"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в психологии</a:t>
            </a:r>
            <a:r>
              <a:rPr lang="ru-RU"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ru-RU" dirty="0" smtClean="0">
                <a:solidFill>
                  <a:schemeClr val="tx1"/>
                </a:solidFill>
                <a:latin typeface="Arial" panose="020B0604020202020204" pitchFamily="34" charset="0"/>
                <a:ea typeface="Calibri" panose="020F0502020204030204" pitchFamily="34" charset="0"/>
                <a:cs typeface="Times New Roman" panose="02020603050405020304" pitchFamily="18" charset="0"/>
              </a:rPr>
              <a:t>- </a:t>
            </a:r>
            <a:r>
              <a:rPr lang="ru-RU" sz="1800" dirty="0" smtClean="0">
                <a:solidFill>
                  <a:schemeClr val="tx1"/>
                </a:solidFill>
                <a:effectLst/>
                <a:latin typeface="Arial" panose="020B0604020202020204" pitchFamily="34" charset="0"/>
                <a:ea typeface="Calibri" panose="020F0502020204030204" pitchFamily="34" charset="0"/>
                <a:cs typeface="Times New Roman" panose="02020603050405020304" pitchFamily="18" charset="0"/>
              </a:rPr>
              <a:t>это</a:t>
            </a:r>
            <a:r>
              <a:rPr lang="ru-RU" sz="1800" dirty="0" smtClean="0">
                <a:solidFill>
                  <a:srgbClr val="333333"/>
                </a:solidFill>
                <a:effectLst/>
                <a:latin typeface="Arial" panose="020B0604020202020204" pitchFamily="34" charset="0"/>
                <a:ea typeface="Calibri" panose="020F0502020204030204" pitchFamily="34" charset="0"/>
                <a:cs typeface="Times New Roman" panose="02020603050405020304" pitchFamily="18" charset="0"/>
              </a:rPr>
              <a:t> своеобразный термин, понятие, характеризующее конкретное эмоциональное состояние индивида, вызванное определенными обстоятельствами, действиями или же событиями, непосредственно произошедшими в его жизни или же коснувшимися его, затронувшими.</a:t>
            </a:r>
            <a:endParaRPr lang="ru-RU" sz="110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ru-RU" dirty="0"/>
          </a:p>
        </p:txBody>
      </p:sp>
      <p:pic>
        <p:nvPicPr>
          <p:cNvPr id="5"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Рисунок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83768" y="3573016"/>
            <a:ext cx="4320480" cy="2880320"/>
          </a:xfrm>
          <a:prstGeom prst="rect">
            <a:avLst/>
          </a:prstGeom>
        </p:spPr>
      </p:pic>
    </p:spTree>
    <p:extLst>
      <p:ext uri="{BB962C8B-B14F-4D97-AF65-F5344CB8AC3E}">
        <p14:creationId xmlns:p14="http://schemas.microsoft.com/office/powerpoint/2010/main" val="310927930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Заголовок 1"/>
          <p:cNvSpPr>
            <a:spLocks noGrp="1"/>
          </p:cNvSpPr>
          <p:nvPr>
            <p:ph type="title"/>
          </p:nvPr>
        </p:nvSpPr>
        <p:spPr>
          <a:xfrm>
            <a:off x="323850" y="473988"/>
            <a:ext cx="8229600" cy="861774"/>
          </a:xfrm>
        </p:spPr>
        <p:txBody>
          <a:bodyPr/>
          <a:lstStyle/>
          <a:p>
            <a:pPr algn="ctr"/>
            <a:r>
              <a:rPr lang="ru-RU" altLang="ru-RU" sz="2800" b="1" dirty="0" smtClean="0">
                <a:solidFill>
                  <a:srgbClr val="FF0000"/>
                </a:solidFill>
              </a:rPr>
              <a:t>Виды утрат</a:t>
            </a:r>
            <a:r>
              <a:rPr lang="ru-RU" altLang="ru-RU" sz="2800" b="1" dirty="0" smtClean="0">
                <a:solidFill>
                  <a:srgbClr val="C00000"/>
                </a:solidFill>
              </a:rPr>
              <a:t/>
            </a:r>
            <a:br>
              <a:rPr lang="ru-RU" altLang="ru-RU" sz="2800" b="1" dirty="0" smtClean="0">
                <a:solidFill>
                  <a:srgbClr val="C00000"/>
                </a:solidFill>
              </a:rPr>
            </a:br>
            <a:r>
              <a:rPr lang="ru-RU" altLang="ru-RU" sz="2400" b="1" dirty="0" smtClean="0">
                <a:solidFill>
                  <a:srgbClr val="FF0000"/>
                </a:solidFill>
              </a:rPr>
              <a:t>внезапные </a:t>
            </a:r>
            <a:r>
              <a:rPr lang="ru-RU" altLang="ru-RU" sz="2800" b="1" dirty="0" smtClean="0">
                <a:solidFill>
                  <a:srgbClr val="FF0000"/>
                </a:solidFill>
              </a:rPr>
              <a:t>                       </a:t>
            </a:r>
            <a:r>
              <a:rPr lang="ru-RU" altLang="ru-RU" sz="2400" b="1" dirty="0" smtClean="0">
                <a:solidFill>
                  <a:srgbClr val="FF0000"/>
                </a:solidFill>
              </a:rPr>
              <a:t>ожидаемые</a:t>
            </a:r>
          </a:p>
        </p:txBody>
      </p:sp>
      <p:sp>
        <p:nvSpPr>
          <p:cNvPr id="19459" name="Объект 2"/>
          <p:cNvSpPr>
            <a:spLocks noGrp="1"/>
          </p:cNvSpPr>
          <p:nvPr>
            <p:ph idx="4294967295"/>
          </p:nvPr>
        </p:nvSpPr>
        <p:spPr>
          <a:xfrm>
            <a:off x="457200" y="1600200"/>
            <a:ext cx="8229600" cy="4852988"/>
          </a:xfrm>
          <a:prstGeom prst="rect">
            <a:avLst/>
          </a:prstGeom>
        </p:spPr>
        <p:txBody>
          <a:bodyPr/>
          <a:lstStyle/>
          <a:p>
            <a:pPr algn="just">
              <a:spcBef>
                <a:spcPct val="0"/>
              </a:spcBef>
              <a:buFontTx/>
              <a:buNone/>
            </a:pPr>
            <a:r>
              <a:rPr lang="ru-RU" altLang="ru-RU" sz="2000" dirty="0" smtClean="0">
                <a:solidFill>
                  <a:srgbClr val="FF0000"/>
                </a:solidFill>
                <a:cs typeface="Arial" panose="020B0604020202020204" pitchFamily="34" charset="0"/>
              </a:rPr>
              <a:t>Утраты условно делятся на:</a:t>
            </a:r>
          </a:p>
          <a:p>
            <a:pPr algn="just">
              <a:spcBef>
                <a:spcPct val="0"/>
              </a:spcBef>
              <a:buFontTx/>
              <a:buNone/>
            </a:pPr>
            <a:endParaRPr lang="ru-RU" altLang="ru-RU" sz="2000" dirty="0" smtClean="0">
              <a:cs typeface="Arial" panose="020B0604020202020204" pitchFamily="34" charset="0"/>
            </a:endParaRPr>
          </a:p>
          <a:p>
            <a:pPr algn="just">
              <a:spcBef>
                <a:spcPct val="0"/>
              </a:spcBef>
              <a:buFontTx/>
              <a:buNone/>
            </a:pPr>
            <a:r>
              <a:rPr lang="ru-RU" altLang="ru-RU" sz="2000" u="sng" dirty="0" smtClean="0">
                <a:solidFill>
                  <a:srgbClr val="FF0000"/>
                </a:solidFill>
                <a:cs typeface="Arial" panose="020B0604020202020204" pitchFamily="34" charset="0"/>
              </a:rPr>
              <a:t>Безвозвратные</a:t>
            </a:r>
            <a:r>
              <a:rPr lang="ru-RU" altLang="ru-RU" sz="2000" dirty="0" smtClean="0">
                <a:cs typeface="Arial" panose="020B0604020202020204" pitchFamily="34" charset="0"/>
              </a:rPr>
              <a:t> – смерть близкого человека (это наиболее тяжелая из всех утрат), прекращение отношений с близким человеком (сюда можно отнести развод или бесповоротный разрыв отношений).</a:t>
            </a:r>
          </a:p>
          <a:p>
            <a:pPr algn="just">
              <a:spcBef>
                <a:spcPct val="0"/>
              </a:spcBef>
              <a:buFontTx/>
              <a:buNone/>
            </a:pPr>
            <a:r>
              <a:rPr lang="ru-RU" altLang="ru-RU" sz="2000" u="sng" dirty="0" smtClean="0">
                <a:solidFill>
                  <a:srgbClr val="FF0000"/>
                </a:solidFill>
                <a:cs typeface="Arial" panose="020B0604020202020204" pitchFamily="34" charset="0"/>
              </a:rPr>
              <a:t>Временные</a:t>
            </a:r>
            <a:r>
              <a:rPr lang="ru-RU" altLang="ru-RU" sz="2000" dirty="0" smtClean="0">
                <a:cs typeface="Arial" panose="020B0604020202020204" pitchFamily="34" charset="0"/>
              </a:rPr>
              <a:t> – длительная разлука с близким человеком, временный разрыв отношений. </a:t>
            </a:r>
          </a:p>
          <a:p>
            <a:pPr algn="just">
              <a:spcBef>
                <a:spcPct val="0"/>
              </a:spcBef>
              <a:buFontTx/>
              <a:buNone/>
            </a:pPr>
            <a:r>
              <a:rPr lang="ru-RU" altLang="ru-RU" sz="2000" u="sng" dirty="0" smtClean="0">
                <a:solidFill>
                  <a:srgbClr val="FF0000"/>
                </a:solidFill>
                <a:cs typeface="Arial" panose="020B0604020202020204" pitchFamily="34" charset="0"/>
              </a:rPr>
              <a:t>Социальные</a:t>
            </a:r>
            <a:r>
              <a:rPr lang="ru-RU" altLang="ru-RU" sz="2000" dirty="0" smtClean="0">
                <a:cs typeface="Arial" panose="020B0604020202020204" pitchFamily="34" charset="0"/>
              </a:rPr>
              <a:t> – потеря возможности учиться, лишение специального права или дисквалификация.</a:t>
            </a:r>
          </a:p>
          <a:p>
            <a:pPr algn="just">
              <a:spcBef>
                <a:spcPct val="0"/>
              </a:spcBef>
              <a:buFontTx/>
              <a:buNone/>
            </a:pPr>
            <a:r>
              <a:rPr lang="ru-RU" altLang="ru-RU" sz="2000" u="sng" dirty="0" smtClean="0">
                <a:solidFill>
                  <a:srgbClr val="FF0000"/>
                </a:solidFill>
                <a:cs typeface="Arial" panose="020B0604020202020204" pitchFamily="34" charset="0"/>
              </a:rPr>
              <a:t>Психические</a:t>
            </a:r>
            <a:r>
              <a:rPr lang="ru-RU" altLang="ru-RU" sz="2000" dirty="0" smtClean="0">
                <a:cs typeface="Arial" panose="020B0604020202020204" pitchFamily="34" charset="0"/>
              </a:rPr>
              <a:t> – потеря духовно значимой ценности. </a:t>
            </a:r>
            <a:r>
              <a:rPr lang="ru-RU" altLang="ru-RU" sz="2000" dirty="0">
                <a:cs typeface="Arial" panose="020B0604020202020204" pitchFamily="34" charset="0"/>
              </a:rPr>
              <a:t>Д</a:t>
            </a:r>
            <a:r>
              <a:rPr lang="ru-RU" altLang="ru-RU" sz="2000" dirty="0" smtClean="0">
                <a:cs typeface="Arial" panose="020B0604020202020204" pitchFamily="34" charset="0"/>
              </a:rPr>
              <a:t>ля детей это может быть утрата домашнего питомца или потеря любимой игрушки, любимой одежды. </a:t>
            </a:r>
          </a:p>
          <a:p>
            <a:pPr algn="just">
              <a:spcBef>
                <a:spcPct val="0"/>
              </a:spcBef>
              <a:buFontTx/>
              <a:buNone/>
            </a:pPr>
            <a:r>
              <a:rPr lang="ru-RU" altLang="ru-RU" sz="2000" u="sng" dirty="0" smtClean="0">
                <a:solidFill>
                  <a:srgbClr val="FF0000"/>
                </a:solidFill>
                <a:cs typeface="Arial" panose="020B0604020202020204" pitchFamily="34" charset="0"/>
              </a:rPr>
              <a:t>Физические</a:t>
            </a:r>
            <a:r>
              <a:rPr lang="ru-RU" altLang="ru-RU" sz="2000" dirty="0" smtClean="0">
                <a:cs typeface="Arial" panose="020B0604020202020204" pitchFamily="34" charset="0"/>
              </a:rPr>
              <a:t> – утрата части тела, утрата функции каким-либо органом, утрата физических возможностей. </a:t>
            </a:r>
          </a:p>
          <a:p>
            <a:endParaRPr lang="ru-RU" altLang="ru-RU" dirty="0" smtClean="0"/>
          </a:p>
        </p:txBody>
      </p:sp>
      <p:cxnSp>
        <p:nvCxnSpPr>
          <p:cNvPr id="5" name="Прямая со стрелкой 4"/>
          <p:cNvCxnSpPr/>
          <p:nvPr/>
        </p:nvCxnSpPr>
        <p:spPr>
          <a:xfrm flipH="1">
            <a:off x="1979613" y="692150"/>
            <a:ext cx="1368425"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7" name="Прямая со стрелкой 6"/>
          <p:cNvCxnSpPr/>
          <p:nvPr/>
        </p:nvCxnSpPr>
        <p:spPr>
          <a:xfrm>
            <a:off x="5508625" y="692150"/>
            <a:ext cx="1223963" cy="288925"/>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19462"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564596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Заголовок 1"/>
          <p:cNvSpPr>
            <a:spLocks noGrp="1"/>
          </p:cNvSpPr>
          <p:nvPr>
            <p:ph type="title"/>
          </p:nvPr>
        </p:nvSpPr>
        <p:spPr>
          <a:xfrm>
            <a:off x="539552" y="60593"/>
            <a:ext cx="8229240" cy="1785104"/>
          </a:xfrm>
        </p:spPr>
        <p:txBody>
          <a:bodyPr/>
          <a:lstStyle/>
          <a:p>
            <a:pPr algn="ctr"/>
            <a:r>
              <a:rPr kumimoji="0" lang="ru-RU" sz="2400" b="1" i="0" u="none" strike="noStrike" kern="1200" cap="none" spc="-1" normalizeH="0" baseline="0" noProof="0" dirty="0" smtClean="0">
                <a:ln>
                  <a:noFill/>
                </a:ln>
                <a:solidFill>
                  <a:srgbClr val="FF0000"/>
                </a:solidFill>
                <a:effectLst/>
                <a:uLnTx/>
                <a:uFillTx/>
                <a:latin typeface="Arial"/>
              </a:rPr>
              <a:t/>
            </a:r>
            <a:br>
              <a:rPr kumimoji="0" lang="ru-RU" sz="2400" b="1" i="0" u="none" strike="noStrike" kern="1200" cap="none" spc="-1" normalizeH="0" baseline="0" noProof="0" dirty="0" smtClean="0">
                <a:ln>
                  <a:noFill/>
                </a:ln>
                <a:solidFill>
                  <a:srgbClr val="FF0000"/>
                </a:solidFill>
                <a:effectLst/>
                <a:uLnTx/>
                <a:uFillTx/>
                <a:latin typeface="Arial"/>
              </a:rPr>
            </a:br>
            <a:r>
              <a:rPr kumimoji="0" lang="ru-RU" sz="2400" b="1" i="0" u="none" strike="noStrike" kern="1200" cap="none" spc="-1" normalizeH="0" baseline="0" noProof="0" dirty="0" smtClean="0">
                <a:ln>
                  <a:noFill/>
                </a:ln>
                <a:solidFill>
                  <a:srgbClr val="FF0000"/>
                </a:solidFill>
                <a:effectLst/>
                <a:uLnTx/>
                <a:uFillTx/>
                <a:latin typeface="Arial"/>
              </a:rPr>
              <a:t>Разлука с семьей - утрата для ребенка, которая сопровождается процессом переживания горя</a:t>
            </a:r>
            <a:br>
              <a:rPr kumimoji="0" lang="ru-RU" sz="2400" b="1" i="0" u="none" strike="noStrike" kern="1200" cap="none" spc="-1" normalizeH="0" baseline="0" noProof="0" dirty="0" smtClean="0">
                <a:ln>
                  <a:noFill/>
                </a:ln>
                <a:solidFill>
                  <a:srgbClr val="FF0000"/>
                </a:solidFill>
                <a:effectLst/>
                <a:uLnTx/>
                <a:uFillTx/>
                <a:latin typeface="Arial"/>
              </a:rPr>
            </a:br>
            <a:r>
              <a:rPr lang="ru-RU" altLang="ru-RU" sz="2400" b="1" dirty="0">
                <a:solidFill>
                  <a:srgbClr val="FF0000"/>
                </a:solidFill>
              </a:rPr>
              <a:t/>
            </a:r>
            <a:br>
              <a:rPr lang="ru-RU" altLang="ru-RU" sz="2400" b="1" dirty="0">
                <a:solidFill>
                  <a:srgbClr val="FF0000"/>
                </a:solidFill>
              </a:rPr>
            </a:br>
            <a:r>
              <a:rPr lang="ru-RU" altLang="ru-RU" sz="2000" dirty="0" smtClean="0">
                <a:solidFill>
                  <a:srgbClr val="FF0000"/>
                </a:solidFill>
              </a:rPr>
              <a:t>Карта истории утрат</a:t>
            </a:r>
          </a:p>
        </p:txBody>
      </p:sp>
      <p:graphicFrame>
        <p:nvGraphicFramePr>
          <p:cNvPr id="6" name="Объект 5"/>
          <p:cNvGraphicFramePr>
            <a:graphicFrameLocks noGrp="1"/>
          </p:cNvGraphicFramePr>
          <p:nvPr>
            <p:ph idx="4294967295"/>
            <p:extLst>
              <p:ext uri="{D42A27DB-BD31-4B8C-83A1-F6EECF244321}">
                <p14:modId xmlns:p14="http://schemas.microsoft.com/office/powerpoint/2010/main" val="4058117189"/>
              </p:ext>
            </p:extLst>
          </p:nvPr>
        </p:nvGraphicFramePr>
        <p:xfrm>
          <a:off x="457200" y="1988840"/>
          <a:ext cx="8240713" cy="4176464"/>
        </p:xfrm>
        <a:graphic>
          <a:graphicData uri="http://schemas.openxmlformats.org/drawingml/2006/table">
            <a:tbl>
              <a:tblPr firstRow="1" bandRow="1">
                <a:tableStyleId>{5C22544A-7EE6-4342-B048-85BDC9FD1C3A}</a:tableStyleId>
              </a:tblPr>
              <a:tblGrid>
                <a:gridCol w="1740884">
                  <a:extLst>
                    <a:ext uri="{9D8B030D-6E8A-4147-A177-3AD203B41FA5}">
                      <a16:colId xmlns:a16="http://schemas.microsoft.com/office/drawing/2014/main" val="20000"/>
                    </a:ext>
                  </a:extLst>
                </a:gridCol>
                <a:gridCol w="2235262">
                  <a:extLst>
                    <a:ext uri="{9D8B030D-6E8A-4147-A177-3AD203B41FA5}">
                      <a16:colId xmlns:a16="http://schemas.microsoft.com/office/drawing/2014/main" val="20001"/>
                    </a:ext>
                  </a:extLst>
                </a:gridCol>
                <a:gridCol w="1946841">
                  <a:extLst>
                    <a:ext uri="{9D8B030D-6E8A-4147-A177-3AD203B41FA5}">
                      <a16:colId xmlns:a16="http://schemas.microsoft.com/office/drawing/2014/main" val="20002"/>
                    </a:ext>
                  </a:extLst>
                </a:gridCol>
                <a:gridCol w="2317726">
                  <a:extLst>
                    <a:ext uri="{9D8B030D-6E8A-4147-A177-3AD203B41FA5}">
                      <a16:colId xmlns:a16="http://schemas.microsoft.com/office/drawing/2014/main" val="20003"/>
                    </a:ext>
                  </a:extLst>
                </a:gridCol>
              </a:tblGrid>
              <a:tr h="3243418">
                <a:tc>
                  <a:txBody>
                    <a:bodyPr/>
                    <a:lstStyle/>
                    <a:p>
                      <a:r>
                        <a:rPr lang="ru-RU" sz="2000" b="0" dirty="0" smtClean="0">
                          <a:solidFill>
                            <a:schemeClr val="tx1"/>
                          </a:solidFill>
                        </a:rPr>
                        <a:t>Возраст на тот момент</a:t>
                      </a:r>
                      <a:endParaRPr lang="ru-RU" sz="2000" b="0" dirty="0">
                        <a:solidFill>
                          <a:schemeClr val="tx1"/>
                        </a:solidFill>
                      </a:endParaRPr>
                    </a:p>
                  </a:txBody>
                  <a:tcPr marT="45724" marB="45724">
                    <a:solidFill>
                      <a:schemeClr val="accent2">
                        <a:lumMod val="20000"/>
                        <a:lumOff val="80000"/>
                      </a:schemeClr>
                    </a:solidFill>
                  </a:tcPr>
                </a:tc>
                <a:tc>
                  <a:txBody>
                    <a:bodyPr/>
                    <a:lstStyle/>
                    <a:p>
                      <a:r>
                        <a:rPr lang="ru-RU" sz="2000" b="0" kern="1200" dirty="0" smtClean="0">
                          <a:solidFill>
                            <a:schemeClr val="tx1"/>
                          </a:solidFill>
                          <a:effectLst/>
                          <a:latin typeface="+mn-lt"/>
                          <a:ea typeface="+mn-ea"/>
                          <a:cs typeface="+mn-cs"/>
                        </a:rPr>
                        <a:t>Описание утраты (это могут быть значимые люди, здоровье, ценности, самооценка, др.)</a:t>
                      </a:r>
                      <a:endParaRPr lang="ru-RU" sz="2000" b="0" dirty="0">
                        <a:solidFill>
                          <a:schemeClr val="tx1"/>
                        </a:solidFill>
                      </a:endParaRPr>
                    </a:p>
                  </a:txBody>
                  <a:tcPr marT="45724" marB="45724">
                    <a:solidFill>
                      <a:schemeClr val="accent2">
                        <a:lumMod val="20000"/>
                        <a:lumOff val="80000"/>
                      </a:schemeClr>
                    </a:solidFill>
                  </a:tcPr>
                </a:tc>
                <a:tc>
                  <a:txBody>
                    <a:bodyPr/>
                    <a:lstStyle/>
                    <a:p>
                      <a:r>
                        <a:rPr lang="ru-RU" sz="2000" b="0" kern="1200" dirty="0" smtClean="0">
                          <a:solidFill>
                            <a:schemeClr val="tx1"/>
                          </a:solidFill>
                          <a:effectLst/>
                          <a:latin typeface="+mn-lt"/>
                          <a:ea typeface="+mn-ea"/>
                          <a:cs typeface="+mn-cs"/>
                        </a:rPr>
                        <a:t>Последствия утраты для Вас</a:t>
                      </a:r>
                      <a:endParaRPr lang="ru-RU" sz="2000" b="0" dirty="0">
                        <a:solidFill>
                          <a:schemeClr val="tx1"/>
                        </a:solidFill>
                      </a:endParaRPr>
                    </a:p>
                  </a:txBody>
                  <a:tcPr marT="45724" marB="45724">
                    <a:solidFill>
                      <a:schemeClr val="accent2">
                        <a:lumMod val="20000"/>
                        <a:lumOff val="80000"/>
                      </a:schemeClr>
                    </a:solidFill>
                  </a:tcPr>
                </a:tc>
                <a:tc>
                  <a:txBody>
                    <a:bodyPr/>
                    <a:lstStyle/>
                    <a:p>
                      <a:r>
                        <a:rPr lang="ru-RU" sz="2000" b="0" kern="1200" dirty="0" smtClean="0">
                          <a:solidFill>
                            <a:schemeClr val="tx1"/>
                          </a:solidFill>
                          <a:effectLst/>
                          <a:latin typeface="+mn-lt"/>
                          <a:ea typeface="+mn-ea"/>
                          <a:cs typeface="+mn-cs"/>
                        </a:rPr>
                        <a:t>Что или кто помог Вам справиться с переживаниями?</a:t>
                      </a:r>
                      <a:endParaRPr lang="ru-RU" sz="2000" b="0" dirty="0">
                        <a:solidFill>
                          <a:schemeClr val="tx1"/>
                        </a:solidFill>
                      </a:endParaRPr>
                    </a:p>
                  </a:txBody>
                  <a:tcPr marT="45724" marB="45724">
                    <a:solidFill>
                      <a:schemeClr val="accent2">
                        <a:lumMod val="20000"/>
                        <a:lumOff val="80000"/>
                      </a:schemeClr>
                    </a:solidFill>
                  </a:tcPr>
                </a:tc>
                <a:extLst>
                  <a:ext uri="{0D108BD9-81ED-4DB2-BD59-A6C34878D82A}">
                    <a16:rowId xmlns:a16="http://schemas.microsoft.com/office/drawing/2014/main" val="10000"/>
                  </a:ext>
                </a:extLst>
              </a:tr>
              <a:tr h="933046">
                <a:tc>
                  <a:txBody>
                    <a:bodyPr/>
                    <a:lstStyle/>
                    <a:p>
                      <a:endParaRPr lang="ru-RU" sz="1800" dirty="0"/>
                    </a:p>
                  </a:txBody>
                  <a:tcPr marT="45724" marB="45724">
                    <a:solidFill>
                      <a:schemeClr val="accent2">
                        <a:lumMod val="20000"/>
                        <a:lumOff val="80000"/>
                      </a:schemeClr>
                    </a:solidFill>
                  </a:tcPr>
                </a:tc>
                <a:tc>
                  <a:txBody>
                    <a:bodyPr/>
                    <a:lstStyle/>
                    <a:p>
                      <a:endParaRPr lang="ru-RU" sz="1800" dirty="0"/>
                    </a:p>
                  </a:txBody>
                  <a:tcPr marT="45724" marB="45724">
                    <a:solidFill>
                      <a:schemeClr val="accent2">
                        <a:lumMod val="20000"/>
                        <a:lumOff val="80000"/>
                      </a:schemeClr>
                    </a:solidFill>
                  </a:tcPr>
                </a:tc>
                <a:tc>
                  <a:txBody>
                    <a:bodyPr/>
                    <a:lstStyle/>
                    <a:p>
                      <a:endParaRPr lang="ru-RU" sz="1800" dirty="0"/>
                    </a:p>
                  </a:txBody>
                  <a:tcPr marT="45724" marB="45724">
                    <a:solidFill>
                      <a:schemeClr val="accent2">
                        <a:lumMod val="20000"/>
                        <a:lumOff val="80000"/>
                      </a:schemeClr>
                    </a:solidFill>
                  </a:tcPr>
                </a:tc>
                <a:tc>
                  <a:txBody>
                    <a:bodyPr/>
                    <a:lstStyle/>
                    <a:p>
                      <a:endParaRPr lang="ru-RU" sz="1800" dirty="0" smtClean="0"/>
                    </a:p>
                    <a:p>
                      <a:endParaRPr lang="ru-RU" sz="1800" dirty="0"/>
                    </a:p>
                  </a:txBody>
                  <a:tcPr marT="45724" marB="45724">
                    <a:solidFill>
                      <a:schemeClr val="accent2">
                        <a:lumMod val="20000"/>
                        <a:lumOff val="80000"/>
                      </a:schemeClr>
                    </a:solidFill>
                  </a:tcPr>
                </a:tc>
                <a:extLst>
                  <a:ext uri="{0D108BD9-81ED-4DB2-BD59-A6C34878D82A}">
                    <a16:rowId xmlns:a16="http://schemas.microsoft.com/office/drawing/2014/main" val="10001"/>
                  </a:ext>
                </a:extLst>
              </a:tr>
            </a:tbl>
          </a:graphicData>
        </a:graphic>
      </p:graphicFrame>
      <p:pic>
        <p:nvPicPr>
          <p:cNvPr id="21524" name="Picture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1141154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 name="CustomShape 2"/>
          <p:cNvSpPr/>
          <p:nvPr/>
        </p:nvSpPr>
        <p:spPr>
          <a:xfrm>
            <a:off x="431151" y="290128"/>
            <a:ext cx="8424720" cy="829543"/>
          </a:xfrm>
          <a:prstGeom prst="rect">
            <a:avLst/>
          </a:prstGeom>
          <a:solidFill>
            <a:schemeClr val="bg1"/>
          </a:solidFill>
          <a:ln>
            <a:solidFill>
              <a:schemeClr val="bg1"/>
            </a:solidFill>
          </a:ln>
        </p:spPr>
        <p:style>
          <a:lnRef idx="2">
            <a:schemeClr val="accent5"/>
          </a:lnRef>
          <a:fillRef idx="1">
            <a:schemeClr val="lt1"/>
          </a:fillRef>
          <a:effectRef idx="0">
            <a:schemeClr val="accent5"/>
          </a:effectRef>
          <a:fontRef idx="minor">
            <a:schemeClr val="dk1"/>
          </a:fontRef>
        </p:style>
        <p:txBody>
          <a:bodyPr lIns="90000" tIns="45000" rIns="90000" bIns="45000">
            <a:spAutoFit/>
          </a:bodyPr>
          <a:lstStyle/>
          <a:p>
            <a:pPr algn="ctr">
              <a:lnSpc>
                <a:spcPct val="100000"/>
              </a:lnSpc>
            </a:pPr>
            <a:r>
              <a:rPr lang="ru-RU" sz="2400" b="1" strike="noStrike" spc="-1" dirty="0">
                <a:solidFill>
                  <a:srgbClr val="FF0000"/>
                </a:solidFill>
                <a:latin typeface="Arial"/>
              </a:rPr>
              <a:t>Разлука с семьей - утрата для ребенка, которая сопровождается процессом переживания </a:t>
            </a:r>
            <a:r>
              <a:rPr lang="ru-RU" sz="2400" b="1" strike="noStrike" spc="-1" dirty="0" smtClean="0">
                <a:solidFill>
                  <a:srgbClr val="FF0000"/>
                </a:solidFill>
                <a:latin typeface="Arial"/>
              </a:rPr>
              <a:t>горя</a:t>
            </a:r>
            <a:endParaRPr lang="ru-RU" sz="2400" b="0" strike="noStrike" spc="-1" dirty="0">
              <a:solidFill>
                <a:srgbClr val="FF0000"/>
              </a:solidFill>
              <a:latin typeface="Arial"/>
            </a:endParaRPr>
          </a:p>
        </p:txBody>
      </p:sp>
      <p:sp>
        <p:nvSpPr>
          <p:cNvPr id="159" name="CustomShape 3"/>
          <p:cNvSpPr/>
          <p:nvPr/>
        </p:nvSpPr>
        <p:spPr>
          <a:xfrm>
            <a:off x="2496420" y="1268760"/>
            <a:ext cx="4693249" cy="521766"/>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none" lIns="90000" tIns="45000" rIns="90000" bIns="45000">
            <a:spAutoFit/>
          </a:bodyPr>
          <a:lstStyle/>
          <a:p>
            <a:pPr>
              <a:lnSpc>
                <a:spcPct val="100000"/>
              </a:lnSpc>
            </a:pPr>
            <a:r>
              <a:rPr lang="ru-RU" sz="2800" b="1" strike="noStrike" spc="-1" dirty="0">
                <a:solidFill>
                  <a:srgbClr val="FF0000"/>
                </a:solidFill>
                <a:latin typeface="Arial"/>
              </a:rPr>
              <a:t>Этапы переживания горя</a:t>
            </a:r>
            <a:endParaRPr lang="ru-RU" sz="2800" b="0" strike="noStrike" spc="-1" dirty="0">
              <a:solidFill>
                <a:srgbClr val="FF0000"/>
              </a:solidFill>
              <a:latin typeface="Arial"/>
            </a:endParaRPr>
          </a:p>
        </p:txBody>
      </p:sp>
      <p:sp>
        <p:nvSpPr>
          <p:cNvPr id="160" name="CustomShape 4"/>
          <p:cNvSpPr/>
          <p:nvPr/>
        </p:nvSpPr>
        <p:spPr>
          <a:xfrm>
            <a:off x="1880964" y="1916087"/>
            <a:ext cx="5924160" cy="706432"/>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lIns="90000" tIns="45000" rIns="90000" bIns="45000">
            <a:spAutoFit/>
          </a:bodyPr>
          <a:lstStyle/>
          <a:p>
            <a:pPr algn="ctr">
              <a:lnSpc>
                <a:spcPct val="100000"/>
              </a:lnSpc>
            </a:pPr>
            <a:r>
              <a:rPr lang="ru-RU" sz="2000" b="1" strike="noStrike" spc="-1" dirty="0">
                <a:ln>
                  <a:solidFill>
                    <a:schemeClr val="bg1"/>
                  </a:solidFill>
                </a:ln>
                <a:solidFill>
                  <a:schemeClr val="tx1"/>
                </a:solidFill>
                <a:latin typeface="Arial"/>
              </a:rPr>
              <a:t>Начальная (шок) </a:t>
            </a:r>
            <a:r>
              <a:rPr lang="ru-RU" sz="2000" b="1" strike="noStrike" spc="-1" dirty="0" smtClean="0">
                <a:ln>
                  <a:solidFill>
                    <a:schemeClr val="bg1"/>
                  </a:solidFill>
                </a:ln>
                <a:solidFill>
                  <a:schemeClr val="tx1"/>
                </a:solidFill>
                <a:latin typeface="Arial"/>
              </a:rPr>
              <a:t> </a:t>
            </a:r>
            <a:endParaRPr lang="en-US" sz="2000" b="1" strike="noStrike" spc="-1" dirty="0" smtClean="0">
              <a:ln>
                <a:solidFill>
                  <a:schemeClr val="bg1"/>
                </a:solidFill>
              </a:ln>
              <a:solidFill>
                <a:schemeClr val="tx1"/>
              </a:solidFill>
              <a:latin typeface="Arial"/>
            </a:endParaRPr>
          </a:p>
          <a:p>
            <a:pPr algn="ctr">
              <a:lnSpc>
                <a:spcPct val="100000"/>
              </a:lnSpc>
            </a:pPr>
            <a:r>
              <a:rPr lang="ru-RU" sz="2000" b="1" strike="noStrike" spc="-1" dirty="0" smtClean="0">
                <a:ln>
                  <a:solidFill>
                    <a:schemeClr val="bg1"/>
                  </a:solidFill>
                </a:ln>
                <a:solidFill>
                  <a:schemeClr val="tx1"/>
                </a:solidFill>
                <a:latin typeface="Arial"/>
              </a:rPr>
              <a:t>Оцепенение</a:t>
            </a:r>
            <a:r>
              <a:rPr lang="ru-RU" sz="2000" b="1" strike="noStrike" spc="-1" dirty="0">
                <a:ln>
                  <a:solidFill>
                    <a:schemeClr val="bg1"/>
                  </a:solidFill>
                </a:ln>
                <a:solidFill>
                  <a:schemeClr val="tx1"/>
                </a:solidFill>
                <a:latin typeface="Arial"/>
              </a:rPr>
              <a:t>, тревога, отрицание</a:t>
            </a:r>
            <a:r>
              <a:rPr lang="ru-RU" sz="2000" b="1" i="1" strike="noStrike" spc="-1" dirty="0">
                <a:ln>
                  <a:solidFill>
                    <a:schemeClr val="bg1"/>
                  </a:solidFill>
                </a:ln>
                <a:solidFill>
                  <a:schemeClr val="tx1"/>
                </a:solidFill>
                <a:latin typeface="Arial"/>
              </a:rPr>
              <a:t>.</a:t>
            </a:r>
            <a:endParaRPr lang="ru-RU" sz="2000" b="1" strike="noStrike" spc="-1" dirty="0">
              <a:ln>
                <a:solidFill>
                  <a:schemeClr val="bg1"/>
                </a:solidFill>
              </a:ln>
              <a:solidFill>
                <a:schemeClr val="tx1"/>
              </a:solidFill>
              <a:latin typeface="Arial"/>
            </a:endParaRPr>
          </a:p>
        </p:txBody>
      </p:sp>
      <p:sp>
        <p:nvSpPr>
          <p:cNvPr id="161" name="CustomShape 5"/>
          <p:cNvSpPr/>
          <p:nvPr/>
        </p:nvSpPr>
        <p:spPr>
          <a:xfrm>
            <a:off x="1907704" y="3429000"/>
            <a:ext cx="5924160" cy="7064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0000" tIns="45000" rIns="90000" bIns="45000">
            <a:spAutoFit/>
          </a:bodyPr>
          <a:lstStyle/>
          <a:p>
            <a:pPr algn="ctr">
              <a:lnSpc>
                <a:spcPct val="100000"/>
              </a:lnSpc>
            </a:pPr>
            <a:r>
              <a:rPr lang="ru-RU" sz="2000" b="1" strike="noStrike" spc="-1" dirty="0">
                <a:ln>
                  <a:solidFill>
                    <a:schemeClr val="bg1"/>
                  </a:solidFill>
                </a:ln>
                <a:solidFill>
                  <a:schemeClr val="tx1"/>
                </a:solidFill>
                <a:latin typeface="Arial"/>
              </a:rPr>
              <a:t>Острая (дезорганизация) </a:t>
            </a:r>
            <a:endParaRPr lang="en-US" sz="2000" b="1" spc="-1" dirty="0">
              <a:ln>
                <a:solidFill>
                  <a:schemeClr val="bg1"/>
                </a:solidFill>
              </a:ln>
              <a:solidFill>
                <a:schemeClr val="tx1"/>
              </a:solidFill>
              <a:latin typeface="Arial"/>
            </a:endParaRPr>
          </a:p>
          <a:p>
            <a:pPr algn="ctr">
              <a:lnSpc>
                <a:spcPct val="100000"/>
              </a:lnSpc>
            </a:pPr>
            <a:r>
              <a:rPr lang="ru-RU" sz="2000" b="1" strike="noStrike" spc="-1" dirty="0" smtClean="0">
                <a:ln>
                  <a:solidFill>
                    <a:schemeClr val="bg1"/>
                  </a:solidFill>
                </a:ln>
                <a:solidFill>
                  <a:schemeClr val="tx1"/>
                </a:solidFill>
                <a:latin typeface="Arial"/>
              </a:rPr>
              <a:t>Амбивалентность</a:t>
            </a:r>
            <a:r>
              <a:rPr lang="ru-RU" sz="2000" b="1" strike="noStrike" spc="-1" dirty="0">
                <a:ln>
                  <a:solidFill>
                    <a:schemeClr val="bg1"/>
                  </a:solidFill>
                </a:ln>
                <a:solidFill>
                  <a:schemeClr val="tx1"/>
                </a:solidFill>
                <a:latin typeface="Arial"/>
              </a:rPr>
              <a:t>.</a:t>
            </a:r>
          </a:p>
        </p:txBody>
      </p:sp>
      <p:sp>
        <p:nvSpPr>
          <p:cNvPr id="162" name="CustomShape 6"/>
          <p:cNvSpPr/>
          <p:nvPr/>
        </p:nvSpPr>
        <p:spPr>
          <a:xfrm>
            <a:off x="1907704" y="5157192"/>
            <a:ext cx="5907960" cy="706432"/>
          </a:xfrm>
          <a:prstGeom prst="rect">
            <a:avLst/>
          </a:prstGeom>
          <a:solidFill>
            <a:schemeClr val="bg1"/>
          </a:solidFill>
          <a:ln>
            <a:solidFill>
              <a:schemeClr val="bg1"/>
            </a:solidFill>
          </a:ln>
        </p:spPr>
        <p:style>
          <a:lnRef idx="2">
            <a:schemeClr val="accent6"/>
          </a:lnRef>
          <a:fillRef idx="1">
            <a:schemeClr val="lt1"/>
          </a:fillRef>
          <a:effectRef idx="0">
            <a:schemeClr val="accent6"/>
          </a:effectRef>
          <a:fontRef idx="minor">
            <a:schemeClr val="dk1"/>
          </a:fontRef>
        </p:style>
        <p:txBody>
          <a:bodyPr lIns="90000" tIns="45000" rIns="90000" bIns="45000">
            <a:spAutoFit/>
          </a:bodyPr>
          <a:lstStyle/>
          <a:p>
            <a:pPr algn="ctr">
              <a:lnSpc>
                <a:spcPct val="100000"/>
              </a:lnSpc>
            </a:pPr>
            <a:r>
              <a:rPr lang="ru-RU" sz="2000" b="1" strike="noStrike" spc="-1" dirty="0">
                <a:ln>
                  <a:solidFill>
                    <a:schemeClr val="bg1"/>
                  </a:solidFill>
                </a:ln>
                <a:solidFill>
                  <a:schemeClr val="tx1"/>
                </a:solidFill>
                <a:latin typeface="Arial"/>
              </a:rPr>
              <a:t>Утихающая (</a:t>
            </a:r>
            <a:r>
              <a:rPr lang="ru-RU" sz="2000" b="1" strike="noStrike" spc="-1" dirty="0" smtClean="0">
                <a:ln>
                  <a:solidFill>
                    <a:schemeClr val="bg1"/>
                  </a:solidFill>
                </a:ln>
                <a:solidFill>
                  <a:schemeClr val="tx1"/>
                </a:solidFill>
                <a:latin typeface="Arial"/>
              </a:rPr>
              <a:t>реорганизация)</a:t>
            </a:r>
            <a:endParaRPr lang="en-US" sz="2000" b="1" strike="noStrike" spc="-1" dirty="0" smtClean="0">
              <a:ln>
                <a:solidFill>
                  <a:schemeClr val="bg1"/>
                </a:solidFill>
              </a:ln>
              <a:solidFill>
                <a:schemeClr val="tx1"/>
              </a:solidFill>
              <a:latin typeface="Arial"/>
            </a:endParaRPr>
          </a:p>
          <a:p>
            <a:pPr algn="ctr">
              <a:lnSpc>
                <a:spcPct val="100000"/>
              </a:lnSpc>
            </a:pPr>
            <a:r>
              <a:rPr lang="ru-RU" sz="2000" b="1" strike="noStrike" spc="-1" dirty="0" smtClean="0">
                <a:ln>
                  <a:solidFill>
                    <a:schemeClr val="bg1"/>
                  </a:solidFill>
                </a:ln>
                <a:solidFill>
                  <a:schemeClr val="tx1"/>
                </a:solidFill>
                <a:latin typeface="Arial"/>
              </a:rPr>
              <a:t>Восстановление</a:t>
            </a:r>
            <a:r>
              <a:rPr lang="ru-RU" sz="2000" b="1" strike="noStrike" spc="-1" dirty="0">
                <a:ln>
                  <a:solidFill>
                    <a:schemeClr val="bg1"/>
                  </a:solidFill>
                </a:ln>
                <a:solidFill>
                  <a:schemeClr val="tx1"/>
                </a:solidFill>
                <a:latin typeface="Arial"/>
              </a:rPr>
              <a:t>.</a:t>
            </a:r>
          </a:p>
        </p:txBody>
      </p:sp>
      <p:sp>
        <p:nvSpPr>
          <p:cNvPr id="163" name="CustomShape 7"/>
          <p:cNvSpPr/>
          <p:nvPr/>
        </p:nvSpPr>
        <p:spPr>
          <a:xfrm>
            <a:off x="4644008" y="2636912"/>
            <a:ext cx="467640" cy="762120"/>
          </a:xfrm>
          <a:prstGeom prst="upDownArrow">
            <a:avLst>
              <a:gd name="adj1" fmla="val 50000"/>
              <a:gd name="adj2" fmla="val 50000"/>
            </a:avLst>
          </a:prstGeom>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sp>
      <p:sp>
        <p:nvSpPr>
          <p:cNvPr id="164" name="CustomShape 8"/>
          <p:cNvSpPr/>
          <p:nvPr/>
        </p:nvSpPr>
        <p:spPr>
          <a:xfrm>
            <a:off x="4644008" y="4221088"/>
            <a:ext cx="467640" cy="854280"/>
          </a:xfrm>
          <a:prstGeom prst="upDownArrow">
            <a:avLst>
              <a:gd name="adj1" fmla="val 50000"/>
              <a:gd name="adj2" fmla="val 50000"/>
            </a:avLst>
          </a:prstGeom>
          <a:ln>
            <a:noFill/>
          </a:ln>
          <a:effectLst>
            <a:outerShdw blurRad="40000" dist="23040" dir="5400000" rotWithShape="0">
              <a:srgbClr val="000000">
                <a:alpha val="35000"/>
              </a:srgbClr>
            </a:outerShdw>
          </a:effectLst>
        </p:spPr>
        <p:style>
          <a:lnRef idx="0">
            <a:schemeClr val="accent2"/>
          </a:lnRef>
          <a:fillRef idx="3">
            <a:schemeClr val="accent2"/>
          </a:fillRef>
          <a:effectRef idx="3">
            <a:schemeClr val="accent2"/>
          </a:effectRef>
          <a:fontRef idx="minor"/>
        </p:style>
      </p:sp>
      <p:pic>
        <p:nvPicPr>
          <p:cNvPr id="9"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9268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F:\Малашук\Рабочая\Программа подготовки КУ\Temp\gennadiy_bogaturev-1078x5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85422" y="1484784"/>
            <a:ext cx="7266824" cy="3478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a:extLst/>
        </p:spPr>
      </p:pic>
      <p:sp>
        <p:nvSpPr>
          <p:cNvPr id="166" name="CustomShape 2"/>
          <p:cNvSpPr/>
          <p:nvPr/>
        </p:nvSpPr>
        <p:spPr>
          <a:xfrm>
            <a:off x="2109466" y="188640"/>
            <a:ext cx="4693249" cy="521766"/>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none" lIns="90000" tIns="45000" rIns="90000" bIns="45000">
            <a:spAutoFit/>
          </a:bodyPr>
          <a:lstStyle/>
          <a:p>
            <a:pPr>
              <a:lnSpc>
                <a:spcPct val="100000"/>
              </a:lnSpc>
            </a:pPr>
            <a:r>
              <a:rPr lang="ru-RU" sz="2800" b="1" strike="noStrike" spc="-1" dirty="0">
                <a:solidFill>
                  <a:srgbClr val="FF0000"/>
                </a:solidFill>
                <a:latin typeface="Arial"/>
              </a:rPr>
              <a:t>Этапы переживания горя</a:t>
            </a:r>
            <a:endParaRPr lang="ru-RU" sz="2800" b="0" strike="noStrike" spc="-1" dirty="0">
              <a:solidFill>
                <a:srgbClr val="FF0000"/>
              </a:solidFill>
              <a:latin typeface="Arial"/>
            </a:endParaRPr>
          </a:p>
        </p:txBody>
      </p:sp>
      <p:sp>
        <p:nvSpPr>
          <p:cNvPr id="167" name="CustomShape 3"/>
          <p:cNvSpPr/>
          <p:nvPr/>
        </p:nvSpPr>
        <p:spPr>
          <a:xfrm>
            <a:off x="1763688" y="879068"/>
            <a:ext cx="6224595" cy="364680"/>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lIns="90000" tIns="45000" rIns="90000" bIns="45000">
            <a:spAutoFit/>
          </a:bodyPr>
          <a:lstStyle/>
          <a:p>
            <a:pPr algn="ctr">
              <a:lnSpc>
                <a:spcPct val="100000"/>
              </a:lnSpc>
            </a:pPr>
            <a:r>
              <a:rPr lang="ru-RU" sz="1800" b="1" strike="noStrike" spc="-1" dirty="0">
                <a:solidFill>
                  <a:srgbClr val="FF0000"/>
                </a:solidFill>
                <a:latin typeface="Arial"/>
              </a:rPr>
              <a:t>Начальная (шок) – </a:t>
            </a:r>
            <a:r>
              <a:rPr lang="ru-RU" sz="1800" b="0" strike="noStrike" spc="-1" dirty="0">
                <a:solidFill>
                  <a:srgbClr val="FF0000"/>
                </a:solidFill>
                <a:latin typeface="Arial"/>
              </a:rPr>
              <a:t>Оцепенение, тревога, </a:t>
            </a:r>
            <a:r>
              <a:rPr lang="ru-RU" sz="1800" b="0" strike="noStrike" spc="-1" dirty="0" smtClean="0">
                <a:solidFill>
                  <a:srgbClr val="FF0000"/>
                </a:solidFill>
                <a:latin typeface="Arial"/>
              </a:rPr>
              <a:t>отрицание</a:t>
            </a:r>
            <a:endParaRPr lang="ru-RU" sz="1800" b="0" strike="noStrike" spc="-1" dirty="0">
              <a:solidFill>
                <a:srgbClr val="FF0000"/>
              </a:solidFill>
              <a:latin typeface="Arial"/>
            </a:endParaRPr>
          </a:p>
        </p:txBody>
      </p:sp>
      <p:sp>
        <p:nvSpPr>
          <p:cNvPr id="168" name="CustomShape 4"/>
          <p:cNvSpPr/>
          <p:nvPr/>
        </p:nvSpPr>
        <p:spPr>
          <a:xfrm>
            <a:off x="395536" y="5445224"/>
            <a:ext cx="8496720" cy="860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sz="1800" b="0" strike="noStrike" spc="-1" dirty="0">
                <a:solidFill>
                  <a:srgbClr val="0070C0"/>
                </a:solidFill>
                <a:latin typeface="Arial"/>
              </a:rPr>
              <a:t>	</a:t>
            </a:r>
            <a:r>
              <a:rPr lang="ru-RU" sz="1600" b="0" strike="noStrike" spc="-1" dirty="0">
                <a:latin typeface="Arial"/>
              </a:rPr>
              <a:t>Кратковременная стадия, когда ошеломление нарушает восприятие реальности, происходит своего рода «отключение» чувствительности – эмоциональной и физической</a:t>
            </a:r>
            <a:r>
              <a:rPr lang="ru-RU" sz="1600" b="0" strike="noStrike" spc="-1" dirty="0" smtClean="0">
                <a:latin typeface="Arial"/>
              </a:rPr>
              <a:t>.</a:t>
            </a:r>
            <a:r>
              <a:rPr lang="ru-RU" sz="1600" b="0" strike="noStrike" spc="-1" dirty="0">
                <a:latin typeface="Arial"/>
              </a:rPr>
              <a:t>	</a:t>
            </a:r>
          </a:p>
        </p:txBody>
      </p:sp>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736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0" name="CustomShape 2"/>
          <p:cNvSpPr/>
          <p:nvPr/>
        </p:nvSpPr>
        <p:spPr>
          <a:xfrm>
            <a:off x="4108905" y="1067675"/>
            <a:ext cx="3734466" cy="644877"/>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square" lIns="90000" tIns="45000" rIns="90000" bIns="45000">
            <a:spAutoFit/>
          </a:bodyPr>
          <a:lstStyle/>
          <a:p>
            <a:pPr algn="ctr">
              <a:lnSpc>
                <a:spcPct val="100000"/>
              </a:lnSpc>
            </a:pPr>
            <a:r>
              <a:rPr lang="ru-RU" sz="1800" b="1" strike="noStrike" spc="-1" dirty="0">
                <a:solidFill>
                  <a:srgbClr val="FF0000"/>
                </a:solidFill>
                <a:latin typeface="Arial"/>
              </a:rPr>
              <a:t>Острая фаза- дезорганизация</a:t>
            </a:r>
            <a:r>
              <a:rPr lang="ru-RU" b="1" spc="-1" dirty="0">
                <a:solidFill>
                  <a:srgbClr val="FF0000"/>
                </a:solidFill>
                <a:latin typeface="Arial"/>
              </a:rPr>
              <a:t>,</a:t>
            </a:r>
            <a:endParaRPr lang="en-US" sz="1800" b="1" strike="noStrike" spc="-1" dirty="0">
              <a:solidFill>
                <a:srgbClr val="FF0000"/>
              </a:solidFill>
              <a:latin typeface="Arial"/>
            </a:endParaRPr>
          </a:p>
          <a:p>
            <a:pPr algn="ctr">
              <a:lnSpc>
                <a:spcPct val="100000"/>
              </a:lnSpc>
            </a:pPr>
            <a:r>
              <a:rPr lang="ru-RU" b="1" spc="-1" dirty="0">
                <a:solidFill>
                  <a:srgbClr val="FF0000"/>
                </a:solidFill>
                <a:latin typeface="Arial"/>
              </a:rPr>
              <a:t>а</a:t>
            </a:r>
            <a:r>
              <a:rPr lang="ru-RU" sz="1800" b="1" strike="noStrike" spc="-1" dirty="0">
                <a:solidFill>
                  <a:srgbClr val="FF0000"/>
                </a:solidFill>
                <a:latin typeface="Arial"/>
              </a:rPr>
              <a:t>мбивалентность.</a:t>
            </a:r>
            <a:endParaRPr lang="ru-RU" sz="1800" b="0" strike="noStrike" spc="-1" dirty="0">
              <a:solidFill>
                <a:srgbClr val="FF0000"/>
              </a:solidFill>
              <a:latin typeface="Arial"/>
            </a:endParaRPr>
          </a:p>
        </p:txBody>
      </p:sp>
      <p:sp>
        <p:nvSpPr>
          <p:cNvPr id="171" name="CustomShape 3"/>
          <p:cNvSpPr/>
          <p:nvPr/>
        </p:nvSpPr>
        <p:spPr>
          <a:xfrm>
            <a:off x="3563888" y="2132856"/>
            <a:ext cx="5328592" cy="406119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spcAft>
                <a:spcPts val="0"/>
              </a:spcAft>
            </a:pPr>
            <a:r>
              <a:rPr lang="ru-RU" dirty="0" smtClean="0">
                <a:solidFill>
                  <a:srgbClr val="000000"/>
                </a:solidFill>
                <a:latin typeface="Arial" panose="020B0604020202020204" pitchFamily="34" charset="0"/>
              </a:rPr>
              <a:t>- </a:t>
            </a:r>
            <a:r>
              <a:rPr lang="ru-RU" dirty="0">
                <a:solidFill>
                  <a:srgbClr val="000000"/>
                </a:solidFill>
                <a:latin typeface="Arial" panose="020B0604020202020204" pitchFamily="34" charset="0"/>
              </a:rPr>
              <a:t>Боль и </a:t>
            </a:r>
            <a:r>
              <a:rPr lang="ru-RU" dirty="0" err="1">
                <a:solidFill>
                  <a:srgbClr val="000000"/>
                </a:solidFill>
                <a:latin typeface="Arial" panose="020B0604020202020204" pitchFamily="34" charset="0"/>
              </a:rPr>
              <a:t>отреагирование</a:t>
            </a:r>
            <a:r>
              <a:rPr lang="ru-RU" dirty="0">
                <a:solidFill>
                  <a:srgbClr val="000000"/>
                </a:solidFill>
                <a:latin typeface="Arial" panose="020B0604020202020204" pitchFamily="34" charset="0"/>
              </a:rPr>
              <a:t>.</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Arial" panose="020B0604020202020204" pitchFamily="34" charset="0"/>
              </a:rPr>
              <a:t>- Поиск.</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Arial" panose="020B0604020202020204" pitchFamily="34" charset="0"/>
              </a:rPr>
              <a:t>- Агрессия.</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Arial" panose="020B0604020202020204" pitchFamily="34" charset="0"/>
              </a:rPr>
              <a:t>- Отчаяние.</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a:solidFill>
                  <a:srgbClr val="000000"/>
                </a:solidFill>
                <a:latin typeface="Arial" panose="020B0604020202020204" pitchFamily="34" charset="0"/>
              </a:rPr>
              <a:t>- Утомление.</a:t>
            </a:r>
            <a:endParaRPr lang="ru-RU" dirty="0">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Arial" panose="020B0604020202020204" pitchFamily="34" charset="0"/>
              </a:rPr>
              <a:t>- Нарушения регуляции деятельности.</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Arial" panose="020B0604020202020204" pitchFamily="34" charset="0"/>
              </a:rPr>
              <a:t>- Возникают сильные переживания, связанные с необходимостью отказаться от привязанности и желанием её удержать. </a:t>
            </a:r>
            <a:endParaRPr lang="ru-RU" dirty="0" smtClean="0">
              <a:latin typeface="Times New Roman" panose="02020603050405020304" pitchFamily="18" charset="0"/>
              <a:ea typeface="Times New Roman" panose="02020603050405020304" pitchFamily="18" charset="0"/>
            </a:endParaRPr>
          </a:p>
          <a:p>
            <a:pPr algn="just">
              <a:spcAft>
                <a:spcPts val="0"/>
              </a:spcAft>
            </a:pPr>
            <a:r>
              <a:rPr lang="ru-RU" dirty="0" smtClean="0">
                <a:solidFill>
                  <a:srgbClr val="000000"/>
                </a:solidFill>
                <a:latin typeface="Arial" panose="020B0604020202020204" pitchFamily="34" charset="0"/>
              </a:rPr>
              <a:t>- </a:t>
            </a:r>
            <a:r>
              <a:rPr lang="ru-RU" dirty="0">
                <a:solidFill>
                  <a:srgbClr val="000000"/>
                </a:solidFill>
                <a:latin typeface="Arial" panose="020B0604020202020204" pitchFamily="34" charset="0"/>
              </a:rPr>
              <a:t>Затем наступает спад эмоционального напряжения, изнеможение и апатия, депрессия, утрата интереса к жизни, незащищенность и безнадежность</a:t>
            </a:r>
            <a:endParaRPr lang="ru-RU" dirty="0">
              <a:latin typeface="Times New Roman" panose="02020603050405020304" pitchFamily="18" charset="0"/>
              <a:ea typeface="Times New Roman" panose="02020603050405020304" pitchFamily="18" charset="0"/>
            </a:endParaRPr>
          </a:p>
          <a:p>
            <a:pPr algn="just">
              <a:lnSpc>
                <a:spcPct val="150000"/>
              </a:lnSpc>
            </a:pPr>
            <a:endParaRPr lang="ru-RU" sz="1600" b="0" strike="noStrike" spc="-1" dirty="0">
              <a:latin typeface="Arial"/>
            </a:endParaRPr>
          </a:p>
        </p:txBody>
      </p:sp>
      <p:sp>
        <p:nvSpPr>
          <p:cNvPr id="6" name="CustomShape 2"/>
          <p:cNvSpPr/>
          <p:nvPr/>
        </p:nvSpPr>
        <p:spPr>
          <a:xfrm>
            <a:off x="2051720" y="332656"/>
            <a:ext cx="5289480" cy="577800"/>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wrap="none" lIns="90000" tIns="45000" rIns="90000" bIns="45000">
            <a:spAutoFit/>
          </a:bodyPr>
          <a:lstStyle/>
          <a:p>
            <a:pPr>
              <a:lnSpc>
                <a:spcPct val="100000"/>
              </a:lnSpc>
            </a:pPr>
            <a:r>
              <a:rPr lang="ru-RU" sz="3200" b="1" strike="noStrike" spc="-1" dirty="0">
                <a:solidFill>
                  <a:srgbClr val="FF0000"/>
                </a:solidFill>
                <a:latin typeface="Arial"/>
              </a:rPr>
              <a:t>Этапы переживания горя</a:t>
            </a:r>
            <a:endParaRPr lang="ru-RU" sz="3200" b="0" strike="noStrike" spc="-1" dirty="0">
              <a:solidFill>
                <a:srgbClr val="FF0000"/>
              </a:solidFill>
              <a:latin typeface="Arial"/>
            </a:endParaRPr>
          </a:p>
        </p:txBody>
      </p:sp>
      <p:pic>
        <p:nvPicPr>
          <p:cNvPr id="7"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Рисунок 2">
            <a:extLst>
              <a:ext uri="{FF2B5EF4-FFF2-40B4-BE49-F238E27FC236}">
                <a16:creationId xmlns:a16="http://schemas.microsoft.com/office/drawing/2014/main" id="{99842C9E-0EF4-4EA0-A69A-D3BDE061BCA3}"/>
              </a:ext>
            </a:extLst>
          </p:cNvPr>
          <p:cNvPicPr>
            <a:picLocks noChangeAspect="1"/>
          </p:cNvPicPr>
          <p:nvPr/>
        </p:nvPicPr>
        <p:blipFill>
          <a:blip r:embed="rId3"/>
          <a:stretch>
            <a:fillRect/>
          </a:stretch>
        </p:blipFill>
        <p:spPr>
          <a:xfrm>
            <a:off x="179512" y="2132856"/>
            <a:ext cx="3312368" cy="3672408"/>
          </a:xfrm>
          <a:prstGeom prst="rect">
            <a:avLst/>
          </a:prstGeom>
        </p:spPr>
      </p:pic>
    </p:spTree>
    <p:extLst>
      <p:ext uri="{BB962C8B-B14F-4D97-AF65-F5344CB8AC3E}">
        <p14:creationId xmlns:p14="http://schemas.microsoft.com/office/powerpoint/2010/main" val="33863500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251520" y="-365603"/>
            <a:ext cx="8432105" cy="2215991"/>
          </a:xfrm>
        </p:spPr>
        <p:txBody>
          <a:bodyPr/>
          <a:lstStyle/>
          <a:p>
            <a:pPr marL="0" marR="0" lvl="0" indent="0" algn="ctr" defTabSz="914400" rtl="0" eaLnBrk="1" fontAlgn="auto" latinLnBrk="0" hangingPunct="1">
              <a:lnSpc>
                <a:spcPct val="100000"/>
              </a:lnSpc>
              <a:spcBef>
                <a:spcPts val="0"/>
              </a:spcBef>
              <a:spcAft>
                <a:spcPts val="0"/>
              </a:spcAft>
              <a:tabLst/>
              <a:defRPr/>
            </a:pPr>
            <a:r>
              <a:rPr kumimoji="0" lang="ru-RU" sz="2400" b="1" i="0" u="none" strike="noStrike" kern="1200" cap="none" spc="-1" normalizeH="0" baseline="0" noProof="0" dirty="0" smtClean="0">
                <a:ln>
                  <a:noFill/>
                </a:ln>
                <a:solidFill>
                  <a:srgbClr val="FF0000"/>
                </a:solidFill>
                <a:effectLst/>
                <a:uLnTx/>
                <a:uFillTx/>
                <a:latin typeface="Arial" pitchFamily="34" charset="0"/>
                <a:cs typeface="Arial" pitchFamily="34" charset="0"/>
              </a:rPr>
              <a:t/>
            </a:r>
            <a:br>
              <a:rPr kumimoji="0" lang="ru-RU" sz="2400" b="1" i="0" u="none" strike="noStrike" kern="1200" cap="none" spc="-1" normalizeH="0" baseline="0" noProof="0" dirty="0" smtClean="0">
                <a:ln>
                  <a:noFill/>
                </a:ln>
                <a:solidFill>
                  <a:srgbClr val="FF0000"/>
                </a:solidFill>
                <a:effectLst/>
                <a:uLnTx/>
                <a:uFillTx/>
                <a:latin typeface="Arial" pitchFamily="34" charset="0"/>
                <a:cs typeface="Arial" pitchFamily="34" charset="0"/>
              </a:rPr>
            </a:br>
            <a:r>
              <a:rPr lang="ru-RU" sz="2400" b="1" kern="1200" spc="-1" dirty="0">
                <a:solidFill>
                  <a:srgbClr val="FF0000"/>
                </a:solidFill>
                <a:latin typeface="Arial" pitchFamily="34" charset="0"/>
                <a:cs typeface="Arial" pitchFamily="34" charset="0"/>
              </a:rPr>
              <a:t/>
            </a:r>
            <a:br>
              <a:rPr lang="ru-RU" sz="2400" b="1" kern="1200" spc="-1" dirty="0">
                <a:solidFill>
                  <a:srgbClr val="FF0000"/>
                </a:solidFill>
                <a:latin typeface="Arial" pitchFamily="34" charset="0"/>
                <a:cs typeface="Arial" pitchFamily="34" charset="0"/>
              </a:rPr>
            </a:br>
            <a:r>
              <a:rPr kumimoji="0" lang="ru-RU" sz="2400" b="1" i="0" u="none" strike="noStrike" kern="1200" cap="none" spc="-1" normalizeH="0" baseline="0" noProof="0" dirty="0" smtClean="0">
                <a:ln>
                  <a:noFill/>
                </a:ln>
                <a:solidFill>
                  <a:srgbClr val="FF0000"/>
                </a:solidFill>
                <a:effectLst/>
                <a:uLnTx/>
                <a:uFillTx/>
                <a:latin typeface="+mj-lt"/>
                <a:cs typeface="Arial" pitchFamily="34" charset="0"/>
              </a:rPr>
              <a:t>Последствия от разрыва семейных связей с биологической семьей для ребенка, оставшегося без попечения родителей</a:t>
            </a:r>
            <a:br>
              <a:rPr kumimoji="0" lang="ru-RU" sz="2400" b="1" i="0" u="none" strike="noStrike" kern="1200" cap="none" spc="-1" normalizeH="0" baseline="0" noProof="0" dirty="0" smtClean="0">
                <a:ln>
                  <a:noFill/>
                </a:ln>
                <a:solidFill>
                  <a:srgbClr val="FF0000"/>
                </a:solidFill>
                <a:effectLst/>
                <a:uLnTx/>
                <a:uFillTx/>
                <a:latin typeface="+mj-lt"/>
                <a:cs typeface="Arial" pitchFamily="34" charset="0"/>
              </a:rPr>
            </a:br>
            <a:endParaRPr lang="ru-RU" altLang="ru-RU" sz="2400" b="1" dirty="0" smtClean="0">
              <a:solidFill>
                <a:srgbClr val="FF0000"/>
              </a:solidFill>
              <a:latin typeface="+mj-lt"/>
            </a:endParaRPr>
          </a:p>
        </p:txBody>
      </p:sp>
      <p:sp>
        <p:nvSpPr>
          <p:cNvPr id="8195" name="Rectangle 3"/>
          <p:cNvSpPr>
            <a:spLocks noGrp="1" noChangeArrowheads="1"/>
          </p:cNvSpPr>
          <p:nvPr>
            <p:ph type="body" idx="4294967295"/>
          </p:nvPr>
        </p:nvSpPr>
        <p:spPr>
          <a:xfrm>
            <a:off x="265972" y="1479880"/>
            <a:ext cx="8590855" cy="5100165"/>
          </a:xfrm>
          <a:prstGeom prst="rect">
            <a:avLst/>
          </a:prstGeom>
        </p:spPr>
        <p:txBody>
          <a:bodyPr>
            <a:normAutofit/>
          </a:bodyPr>
          <a:lstStyle/>
          <a:p>
            <a:pPr algn="just" eaLnBrk="1" hangingPunct="1">
              <a:lnSpc>
                <a:spcPct val="80000"/>
              </a:lnSpc>
              <a:buFontTx/>
              <a:buNone/>
            </a:pPr>
            <a:r>
              <a:rPr lang="ru-RU" altLang="ru-RU" sz="700" b="1" dirty="0" smtClean="0">
                <a:solidFill>
                  <a:srgbClr val="FF0000"/>
                </a:solidFill>
              </a:rPr>
              <a:t>                         </a:t>
            </a:r>
          </a:p>
          <a:p>
            <a:pPr algn="just" eaLnBrk="1" hangingPunct="1">
              <a:lnSpc>
                <a:spcPct val="80000"/>
              </a:lnSpc>
              <a:buFontTx/>
              <a:buNone/>
            </a:pPr>
            <a:endParaRPr lang="ru-RU" altLang="ru-RU" sz="700" b="1" dirty="0">
              <a:solidFill>
                <a:srgbClr val="FF0000"/>
              </a:solidFill>
            </a:endParaRPr>
          </a:p>
          <a:p>
            <a:pPr algn="just" eaLnBrk="1" hangingPunct="1">
              <a:lnSpc>
                <a:spcPct val="80000"/>
              </a:lnSpc>
              <a:buFontTx/>
              <a:buNone/>
            </a:pPr>
            <a:r>
              <a:rPr lang="ru-RU" altLang="ru-RU" sz="700" b="1" dirty="0" smtClean="0">
                <a:solidFill>
                  <a:srgbClr val="FF0000"/>
                </a:solidFill>
              </a:rPr>
              <a:t>	  </a:t>
            </a:r>
            <a:r>
              <a:rPr lang="ru-RU" altLang="ru-RU" dirty="0" smtClean="0">
                <a:solidFill>
                  <a:srgbClr val="FF0000"/>
                </a:solidFill>
                <a:latin typeface="+mn-lt"/>
                <a:cs typeface="Arial" panose="020B0604020202020204" pitchFamily="34" charset="0"/>
              </a:rPr>
              <a:t>Привязанность</a:t>
            </a:r>
            <a:r>
              <a:rPr lang="ru-RU" altLang="ru-RU" b="1" dirty="0" smtClean="0">
                <a:solidFill>
                  <a:srgbClr val="FF0000"/>
                </a:solidFill>
                <a:latin typeface="+mn-lt"/>
                <a:cs typeface="Arial" panose="020B0604020202020204" pitchFamily="34" charset="0"/>
              </a:rPr>
              <a:t> </a:t>
            </a:r>
            <a:r>
              <a:rPr lang="ru-RU" altLang="ru-RU" dirty="0" smtClean="0">
                <a:latin typeface="+mn-lt"/>
                <a:cs typeface="Arial" panose="020B0604020202020204" pitchFamily="34" charset="0"/>
              </a:rPr>
              <a:t>– это взаимный процесс образования эмоциональной связи между людьми, которая сохраняется неопределенное время, даже, если эти люди разделены, но они могут прожить и без него. Детям же испытывать чувство привязанности необходимо. Они не могут полноценно развиваться без чувства привязанности, т.к. от этого зависит их чувство безопасности, их восприятие мира, их развитие. Здоровая привязанность способствует развитию у ребенка совести, логического мышления, способности контролировать эмоциональные вспышки, испытывать самоуважение, умения понимать собственные чувства и чувства других людей, а также помогает находить общий язык с другими людьми. Позитивная привязанность также помогает снизить риск задержки в развитии.</a:t>
            </a:r>
          </a:p>
          <a:p>
            <a:pPr algn="just" eaLnBrk="1" hangingPunct="1">
              <a:lnSpc>
                <a:spcPct val="80000"/>
              </a:lnSpc>
              <a:buFontTx/>
              <a:buNone/>
            </a:pPr>
            <a:r>
              <a:rPr lang="ru-RU" altLang="ru-RU" dirty="0" smtClean="0">
                <a:latin typeface="+mn-lt"/>
                <a:cs typeface="Arial" panose="020B0604020202020204" pitchFamily="34" charset="0"/>
              </a:rPr>
              <a:t/>
            </a:r>
            <a:br>
              <a:rPr lang="ru-RU" altLang="ru-RU" dirty="0" smtClean="0">
                <a:latin typeface="+mn-lt"/>
                <a:cs typeface="Arial" panose="020B0604020202020204" pitchFamily="34" charset="0"/>
              </a:rPr>
            </a:br>
            <a:r>
              <a:rPr lang="ru-RU" altLang="ru-RU" dirty="0" smtClean="0">
                <a:latin typeface="+mn-lt"/>
                <a:cs typeface="Arial" panose="020B0604020202020204" pitchFamily="34" charset="0"/>
              </a:rPr>
              <a:t/>
            </a:r>
            <a:br>
              <a:rPr lang="ru-RU" altLang="ru-RU" dirty="0" smtClean="0">
                <a:latin typeface="+mn-lt"/>
                <a:cs typeface="Arial" panose="020B0604020202020204" pitchFamily="34" charset="0"/>
              </a:rPr>
            </a:br>
            <a:r>
              <a:rPr lang="ru-RU" altLang="ru-RU" dirty="0" smtClean="0">
                <a:latin typeface="+mn-lt"/>
                <a:cs typeface="Arial" panose="020B0604020202020204" pitchFamily="34" charset="0"/>
              </a:rPr>
              <a:t/>
            </a:r>
            <a:br>
              <a:rPr lang="ru-RU" altLang="ru-RU" dirty="0" smtClean="0">
                <a:latin typeface="+mn-lt"/>
                <a:cs typeface="Arial" panose="020B0604020202020204" pitchFamily="34" charset="0"/>
              </a:rPr>
            </a:br>
            <a:endParaRPr lang="ru-RU" altLang="ru-RU" dirty="0" smtClean="0">
              <a:latin typeface="+mn-lt"/>
              <a:cs typeface="Arial" panose="020B0604020202020204" pitchFamily="34" charset="0"/>
            </a:endParaRPr>
          </a:p>
        </p:txBody>
      </p:sp>
      <p:pic>
        <p:nvPicPr>
          <p:cNvPr id="819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Рисунок 2"/>
          <p:cNvPicPr>
            <a:picLocks noChangeAspect="1"/>
          </p:cNvPicPr>
          <p:nvPr/>
        </p:nvPicPr>
        <p:blipFill>
          <a:blip r:embed="rId3"/>
          <a:stretch>
            <a:fillRect/>
          </a:stretch>
        </p:blipFill>
        <p:spPr>
          <a:xfrm>
            <a:off x="3908718" y="4170016"/>
            <a:ext cx="4249280" cy="2389839"/>
          </a:xfrm>
          <a:prstGeom prst="rect">
            <a:avLst/>
          </a:prstGeom>
        </p:spPr>
      </p:pic>
      <p:pic>
        <p:nvPicPr>
          <p:cNvPr id="4" name="Рисунок 3"/>
          <p:cNvPicPr>
            <a:picLocks noChangeAspect="1"/>
          </p:cNvPicPr>
          <p:nvPr/>
        </p:nvPicPr>
        <p:blipFill>
          <a:blip r:embed="rId4"/>
          <a:stretch>
            <a:fillRect/>
          </a:stretch>
        </p:blipFill>
        <p:spPr>
          <a:xfrm>
            <a:off x="265972" y="4170016"/>
            <a:ext cx="3383573" cy="2420322"/>
          </a:xfrm>
          <a:prstGeom prst="rect">
            <a:avLst/>
          </a:prstGeom>
        </p:spPr>
      </p:pic>
    </p:spTree>
    <p:extLst>
      <p:ext uri="{BB962C8B-B14F-4D97-AF65-F5344CB8AC3E}">
        <p14:creationId xmlns:p14="http://schemas.microsoft.com/office/powerpoint/2010/main" val="311784860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 name="CustomShape 2"/>
          <p:cNvSpPr/>
          <p:nvPr/>
        </p:nvSpPr>
        <p:spPr>
          <a:xfrm>
            <a:off x="1259632" y="980728"/>
            <a:ext cx="6552736" cy="706432"/>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square" lIns="90000" tIns="45000" rIns="90000" bIns="45000">
            <a:spAutoFit/>
          </a:bodyPr>
          <a:lstStyle/>
          <a:p>
            <a:pPr algn="ctr">
              <a:lnSpc>
                <a:spcPct val="100000"/>
              </a:lnSpc>
            </a:pPr>
            <a:r>
              <a:rPr lang="ru-RU" sz="2000" b="1" strike="noStrike" spc="-1" dirty="0">
                <a:solidFill>
                  <a:srgbClr val="FF0000"/>
                </a:solidFill>
                <a:latin typeface="Arial"/>
              </a:rPr>
              <a:t>Утихающая фаза – реорганизация, восстановление.</a:t>
            </a:r>
            <a:endParaRPr lang="ru-RU" sz="2000" b="0" strike="noStrike" spc="-1" dirty="0">
              <a:solidFill>
                <a:srgbClr val="FF0000"/>
              </a:solidFill>
              <a:latin typeface="Arial"/>
            </a:endParaRPr>
          </a:p>
        </p:txBody>
      </p:sp>
      <p:sp>
        <p:nvSpPr>
          <p:cNvPr id="175" name="CustomShape 3"/>
          <p:cNvSpPr/>
          <p:nvPr/>
        </p:nvSpPr>
        <p:spPr>
          <a:xfrm>
            <a:off x="1259632" y="5229200"/>
            <a:ext cx="7056784" cy="1106542"/>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ru-RU" sz="1600" spc="-1" dirty="0">
                <a:solidFill>
                  <a:srgbClr val="000000"/>
                </a:solidFill>
                <a:latin typeface="Arial"/>
              </a:rPr>
              <a:t>	</a:t>
            </a:r>
            <a:r>
              <a:rPr lang="ru-RU" sz="1600" dirty="0"/>
              <a:t>Эта фаза наступает через несколько месяцев, когда жизнь постепенно входит в свою колею, мысли об </a:t>
            </a:r>
            <a:r>
              <a:rPr lang="ru-RU" dirty="0" smtClean="0"/>
              <a:t>утрате</a:t>
            </a:r>
            <a:r>
              <a:rPr lang="ru-RU" sz="1600" dirty="0" smtClean="0"/>
              <a:t> </a:t>
            </a:r>
            <a:r>
              <a:rPr lang="ru-RU" sz="1600" dirty="0"/>
              <a:t>перестают быть главным моментом, на котором сосредоточено внимание ребёнка.</a:t>
            </a:r>
            <a:endParaRPr lang="ru-RU" sz="1600" b="0" strike="noStrike" spc="-1" dirty="0">
              <a:latin typeface="Arial"/>
            </a:endParaRPr>
          </a:p>
          <a:p>
            <a:pPr algn="just">
              <a:lnSpc>
                <a:spcPct val="100000"/>
              </a:lnSpc>
            </a:pPr>
            <a:r>
              <a:rPr lang="ru-RU" sz="1600" b="0" strike="noStrike" spc="-1" dirty="0">
                <a:solidFill>
                  <a:srgbClr val="000000"/>
                </a:solidFill>
                <a:latin typeface="Arial"/>
              </a:rPr>
              <a:t>	</a:t>
            </a:r>
            <a:endParaRPr lang="ru-RU" sz="1600" b="0" strike="noStrike" spc="-1" dirty="0">
              <a:latin typeface="Arial"/>
            </a:endParaRPr>
          </a:p>
        </p:txBody>
      </p:sp>
      <p:sp>
        <p:nvSpPr>
          <p:cNvPr id="7" name="CustomShape 2"/>
          <p:cNvSpPr/>
          <p:nvPr/>
        </p:nvSpPr>
        <p:spPr>
          <a:xfrm>
            <a:off x="2109466" y="188640"/>
            <a:ext cx="5289480" cy="577800"/>
          </a:xfrm>
          <a:prstGeom prst="rect">
            <a:avLst/>
          </a:prstGeom>
          <a:solidFill>
            <a:schemeClr val="bg1"/>
          </a:solidFill>
          <a:ln>
            <a:solidFill>
              <a:schemeClr val="bg1"/>
            </a:solidFill>
          </a:ln>
        </p:spPr>
        <p:style>
          <a:lnRef idx="2">
            <a:schemeClr val="accent3"/>
          </a:lnRef>
          <a:fillRef idx="1">
            <a:schemeClr val="lt1"/>
          </a:fillRef>
          <a:effectRef idx="0">
            <a:schemeClr val="accent3"/>
          </a:effectRef>
          <a:fontRef idx="minor">
            <a:schemeClr val="dk1"/>
          </a:fontRef>
        </p:style>
        <p:txBody>
          <a:bodyPr wrap="none" lIns="90000" tIns="45000" rIns="90000" bIns="45000">
            <a:spAutoFit/>
          </a:bodyPr>
          <a:lstStyle/>
          <a:p>
            <a:pPr>
              <a:lnSpc>
                <a:spcPct val="100000"/>
              </a:lnSpc>
            </a:pPr>
            <a:r>
              <a:rPr lang="ru-RU" sz="3200" b="1" strike="noStrike" spc="-1" dirty="0">
                <a:solidFill>
                  <a:srgbClr val="FF0000"/>
                </a:solidFill>
                <a:latin typeface="Arial"/>
              </a:rPr>
              <a:t>Этапы переживания горя</a:t>
            </a:r>
            <a:endParaRPr lang="ru-RU" sz="3200" b="0" strike="noStrike" spc="-1" dirty="0">
              <a:solidFill>
                <a:srgbClr val="FF0000"/>
              </a:solidFill>
              <a:latin typeface="Arial"/>
            </a:endParaRPr>
          </a:p>
        </p:txBody>
      </p:sp>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Рисунок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15816" y="1687160"/>
            <a:ext cx="3744416" cy="3542040"/>
          </a:xfrm>
          <a:prstGeom prst="rect">
            <a:avLst/>
          </a:prstGeom>
        </p:spPr>
      </p:pic>
    </p:spTree>
    <p:extLst>
      <p:ext uri="{BB962C8B-B14F-4D97-AF65-F5344CB8AC3E}">
        <p14:creationId xmlns:p14="http://schemas.microsoft.com/office/powerpoint/2010/main" val="130746913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630556"/>
            <a:ext cx="8229240" cy="430887"/>
          </a:xfrm>
        </p:spPr>
        <p:txBody>
          <a:bodyPr/>
          <a:lstStyle/>
          <a:p>
            <a:pPr algn="ctr"/>
            <a:r>
              <a:rPr lang="ru-RU" sz="2800" dirty="0" smtClean="0">
                <a:solidFill>
                  <a:srgbClr val="FF0000"/>
                </a:solidFill>
                <a:latin typeface="Arial"/>
              </a:rPr>
              <a:t>Советы, </a:t>
            </a:r>
            <a:r>
              <a:rPr lang="ru-RU" sz="2800" dirty="0">
                <a:solidFill>
                  <a:srgbClr val="FF0000"/>
                </a:solidFill>
                <a:latin typeface="Arial"/>
              </a:rPr>
              <a:t>которые помогут взрослым </a:t>
            </a:r>
            <a:endParaRPr lang="ru-RU" dirty="0"/>
          </a:p>
        </p:txBody>
      </p:sp>
      <p:sp>
        <p:nvSpPr>
          <p:cNvPr id="3" name="Текст 2"/>
          <p:cNvSpPr>
            <a:spLocks noGrp="1"/>
          </p:cNvSpPr>
          <p:nvPr>
            <p:ph type="body"/>
          </p:nvPr>
        </p:nvSpPr>
        <p:spPr>
          <a:xfrm>
            <a:off x="395536" y="1268760"/>
            <a:ext cx="4149472" cy="5040560"/>
          </a:xfrm>
        </p:spPr>
        <p:txBody>
          <a:bodyPr>
            <a:normAutofit fontScale="70000" lnSpcReduction="20000"/>
          </a:bodyPr>
          <a:lstStyle/>
          <a:p>
            <a:pPr algn="ctr">
              <a:spcAft>
                <a:spcPts val="0"/>
              </a:spcAft>
            </a:pPr>
            <a:r>
              <a:rPr lang="ru-RU" sz="2400" dirty="0" smtClean="0">
                <a:solidFill>
                  <a:srgbClr val="FF0000"/>
                </a:solidFill>
                <a:effectLst/>
                <a:latin typeface="Arial" panose="020B0604020202020204" pitchFamily="34" charset="0"/>
                <a:ea typeface="Times New Roman" panose="02020603050405020304" pitchFamily="18" charset="0"/>
              </a:rPr>
              <a:t>Помогите ребенку понять случившееся</a:t>
            </a:r>
          </a:p>
          <a:p>
            <a:pPr algn="ctr">
              <a:spcAft>
                <a:spcPts val="0"/>
              </a:spcAft>
            </a:pP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sz="2400" dirty="0" smtClean="0">
                <a:effectLst/>
                <a:latin typeface="Arial" panose="020B0604020202020204" pitchFamily="34" charset="0"/>
                <a:ea typeface="Times New Roman" panose="02020603050405020304" pitchFamily="18" charset="0"/>
              </a:rPr>
              <a:t>- </a:t>
            </a:r>
            <a:r>
              <a:rPr lang="ru-RU" sz="2400" dirty="0" smtClean="0">
                <a:solidFill>
                  <a:srgbClr val="000000"/>
                </a:solidFill>
                <a:effectLst/>
                <a:latin typeface="Arial" panose="020B0604020202020204" pitchFamily="34" charset="0"/>
                <a:ea typeface="Times New Roman" panose="02020603050405020304" pitchFamily="18" charset="0"/>
              </a:rPr>
              <a:t> Выделите время, чтобы поговорить с ребенком о тяжелом прошлом, о потере значимых для ребенка людей, о разлуке с ними.</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sz="2400" dirty="0" smtClean="0">
                <a:solidFill>
                  <a:srgbClr val="000000"/>
                </a:solidFill>
                <a:effectLst/>
                <a:latin typeface="Arial" panose="020B0604020202020204" pitchFamily="34" charset="0"/>
                <a:ea typeface="Times New Roman" panose="02020603050405020304" pitchFamily="18" charset="0"/>
              </a:rPr>
              <a:t>- Отвечайте на вопросы ребенка, даже если он повторяет их из раза в раз.</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sz="2400" dirty="0" smtClean="0">
                <a:solidFill>
                  <a:srgbClr val="000000"/>
                </a:solidFill>
                <a:effectLst/>
                <a:latin typeface="Arial" panose="020B0604020202020204" pitchFamily="34" charset="0"/>
                <a:ea typeface="Times New Roman" panose="02020603050405020304" pitchFamily="18" charset="0"/>
              </a:rPr>
              <a:t>- Пройдите через то, как разворачивались события, несколько раз.</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sz="2400" dirty="0" smtClean="0">
                <a:solidFill>
                  <a:srgbClr val="000000"/>
                </a:solidFill>
                <a:effectLst/>
                <a:latin typeface="Arial" panose="020B0604020202020204" pitchFamily="34" charset="0"/>
                <a:ea typeface="Times New Roman" panose="02020603050405020304" pitchFamily="18" charset="0"/>
              </a:rPr>
              <a:t>- Прислушивайтесь к мыслям и пониманию ребенком того, что произошло.</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sz="2400" dirty="0" smtClean="0">
                <a:solidFill>
                  <a:srgbClr val="000000"/>
                </a:solidFill>
                <a:effectLst/>
                <a:latin typeface="Arial" panose="020B0604020202020204" pitchFamily="34" charset="0"/>
                <a:ea typeface="Times New Roman" panose="02020603050405020304" pitchFamily="18" charset="0"/>
              </a:rPr>
              <a:t>Позволяйте ребенку рисовать и играть, чтобы он таким образом высказал свои чувства.</a:t>
            </a:r>
            <a:endParaRPr lang="ru-RU" sz="1600" dirty="0" smtClean="0">
              <a:effectLst/>
              <a:latin typeface="Times New Roman" panose="02020603050405020304" pitchFamily="18" charset="0"/>
              <a:ea typeface="Times New Roman" panose="02020603050405020304" pitchFamily="18" charset="0"/>
            </a:endParaRPr>
          </a:p>
          <a:p>
            <a:pPr>
              <a:spcAft>
                <a:spcPts val="0"/>
              </a:spcAft>
            </a:pPr>
            <a:r>
              <a:rPr lang="ru-RU" sz="2400" dirty="0" smtClean="0">
                <a:solidFill>
                  <a:srgbClr val="000000"/>
                </a:solidFill>
                <a:effectLst/>
                <a:latin typeface="Arial" panose="020B0604020202020204" pitchFamily="34" charset="0"/>
                <a:ea typeface="Times New Roman" panose="02020603050405020304" pitchFamily="18" charset="0"/>
              </a:rPr>
              <a:t>- Позвольте ребенку старшего возраста написать о происшедшем </a:t>
            </a:r>
            <a:r>
              <a:rPr lang="ru-RU" sz="2400" dirty="0" smtClean="0">
                <a:solidFill>
                  <a:srgbClr val="000000"/>
                </a:solidFill>
                <a:latin typeface="Arial" panose="020B0604020202020204" pitchFamily="34" charset="0"/>
                <a:ea typeface="Times New Roman" panose="02020603050405020304" pitchFamily="18" charset="0"/>
              </a:rPr>
              <a:t>(</a:t>
            </a:r>
            <a:r>
              <a:rPr lang="ru-RU" sz="2400" dirty="0" smtClean="0">
                <a:solidFill>
                  <a:srgbClr val="000000"/>
                </a:solidFill>
                <a:effectLst/>
                <a:latin typeface="Arial" panose="020B0604020202020204" pitchFamily="34" charset="0"/>
                <a:ea typeface="Times New Roman" panose="02020603050405020304" pitchFamily="18" charset="0"/>
              </a:rPr>
              <a:t>дневник, стихотворение или сочинение).</a:t>
            </a:r>
            <a:endParaRPr lang="ru-RU" sz="16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ru-RU" sz="24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ru-RU"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eaLnBrk="1" fontAlgn="auto" latinLnBrk="0" hangingPunct="1">
              <a:lnSpc>
                <a:spcPct val="100000"/>
              </a:lnSpc>
              <a:spcBef>
                <a:spcPts val="0"/>
              </a:spcBef>
              <a:spcAft>
                <a:spcPts val="0"/>
              </a:spcAft>
              <a:buClrTx/>
              <a:buSzTx/>
              <a:buFontTx/>
              <a:buNone/>
              <a:tabLst/>
              <a:defRPr/>
            </a:pPr>
            <a:r>
              <a:rPr kumimoji="0" lang="ru-RU" sz="2300" b="0" i="0" u="none" strike="noStrike" kern="0" cap="none" spc="0" normalizeH="0" baseline="0" noProof="0" dirty="0" smtClean="0">
                <a:ln>
                  <a:noFill/>
                </a:ln>
                <a:solidFill>
                  <a:sysClr val="windowText" lastClr="000000"/>
                </a:solidFill>
                <a:effectLst/>
                <a:uLnTx/>
                <a:uFillTx/>
                <a:latin typeface="+mn-lt"/>
              </a:rPr>
              <a:t>.</a:t>
            </a:r>
          </a:p>
        </p:txBody>
      </p:sp>
      <p:sp>
        <p:nvSpPr>
          <p:cNvPr id="4" name="Текст 3"/>
          <p:cNvSpPr>
            <a:spLocks noGrp="1"/>
          </p:cNvSpPr>
          <p:nvPr>
            <p:ph type="body"/>
          </p:nvPr>
        </p:nvSpPr>
        <p:spPr>
          <a:xfrm>
            <a:off x="4932040" y="764705"/>
            <a:ext cx="3758000" cy="3351772"/>
          </a:xfrm>
        </p:spPr>
        <p:txBody>
          <a:bodyPr/>
          <a:lstStyle/>
          <a:p>
            <a:pPr algn="ctr">
              <a:spcAft>
                <a:spcPts val="0"/>
              </a:spcAft>
            </a:pPr>
            <a:r>
              <a:rPr lang="ru-RU" sz="1800" dirty="0" smtClean="0">
                <a:solidFill>
                  <a:srgbClr val="FF0000"/>
                </a:solidFill>
                <a:effectLst/>
                <a:latin typeface="Arial" panose="020B0604020202020204" pitchFamily="34" charset="0"/>
                <a:ea typeface="Times New Roman" panose="02020603050405020304" pitchFamily="18" charset="0"/>
              </a:rPr>
              <a:t>Приглушите чувство вины у ребенка</a:t>
            </a:r>
            <a:endParaRPr lang="ru-RU" sz="1200" dirty="0" smtClean="0">
              <a:effectLst/>
              <a:latin typeface="Times New Roman" panose="02020603050405020304" pitchFamily="18" charset="0"/>
              <a:ea typeface="Times New Roman" panose="02020603050405020304" pitchFamily="18" charset="0"/>
            </a:endParaRPr>
          </a:p>
          <a:p>
            <a:pPr>
              <a:spcAft>
                <a:spcPts val="0"/>
              </a:spcAft>
            </a:pPr>
            <a:r>
              <a:rPr lang="ru-RU" sz="1800" dirty="0" smtClean="0">
                <a:solidFill>
                  <a:srgbClr val="000000"/>
                </a:solidFill>
                <a:effectLst/>
                <a:latin typeface="Arial" panose="020B0604020202020204" pitchFamily="34" charset="0"/>
                <a:ea typeface="Times New Roman" panose="02020603050405020304" pitchFamily="18" charset="0"/>
              </a:rPr>
              <a:t>- Поговорите серьезно с ребенком, если он проявляет чувство вины.</a:t>
            </a:r>
            <a:endParaRPr lang="ru-RU" sz="1200" dirty="0" smtClean="0">
              <a:effectLst/>
              <a:latin typeface="Times New Roman" panose="02020603050405020304" pitchFamily="18" charset="0"/>
              <a:ea typeface="Times New Roman" panose="02020603050405020304" pitchFamily="18" charset="0"/>
            </a:endParaRPr>
          </a:p>
          <a:p>
            <a:pPr>
              <a:spcAft>
                <a:spcPts val="0"/>
              </a:spcAft>
            </a:pPr>
            <a:r>
              <a:rPr lang="ru-RU" sz="1800" dirty="0" smtClean="0">
                <a:solidFill>
                  <a:srgbClr val="000000"/>
                </a:solidFill>
                <a:effectLst/>
                <a:latin typeface="Arial" panose="020B0604020202020204" pitchFamily="34" charset="0"/>
                <a:ea typeface="Times New Roman" panose="02020603050405020304" pitchFamily="18" charset="0"/>
              </a:rPr>
              <a:t>- Уверьте ребенка, что ничего, о чем он думает или что он сделал, не привело к случившемуся.</a:t>
            </a:r>
            <a:endParaRPr lang="ru-RU" sz="1200" dirty="0" smtClean="0">
              <a:effectLst/>
              <a:latin typeface="Times New Roman" panose="02020603050405020304" pitchFamily="18" charset="0"/>
              <a:ea typeface="Times New Roman" panose="02020603050405020304" pitchFamily="18" charset="0"/>
            </a:endParaRPr>
          </a:p>
          <a:p>
            <a:pPr>
              <a:lnSpc>
                <a:spcPct val="107000"/>
              </a:lnSpc>
              <a:spcAft>
                <a:spcPts val="800"/>
              </a:spcAft>
            </a:pPr>
            <a:r>
              <a:rPr lang="ru-RU" sz="1800" dirty="0" smtClean="0">
                <a:effectLst/>
                <a:latin typeface="Arial" panose="020B0604020202020204" pitchFamily="34" charset="0"/>
                <a:ea typeface="Calibri" panose="020F0502020204030204" pitchFamily="34" charset="0"/>
                <a:cs typeface="Times New Roman" panose="02020603050405020304" pitchFamily="18" charset="0"/>
              </a:rPr>
              <a:t> </a:t>
            </a:r>
            <a:endParaRPr lang="ru-RU" sz="11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10220" y="6171291"/>
            <a:ext cx="6699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a:extLst>
              <a:ext uri="{FF2B5EF4-FFF2-40B4-BE49-F238E27FC236}">
                <a16:creationId xmlns:a16="http://schemas.microsoft.com/office/drawing/2014/main" id="{F66009C7-CC96-4687-AE34-A28598DB723A}"/>
              </a:ext>
            </a:extLst>
          </p:cNvPr>
          <p:cNvPicPr>
            <a:picLocks noChangeAspect="1"/>
          </p:cNvPicPr>
          <p:nvPr/>
        </p:nvPicPr>
        <p:blipFill>
          <a:blip r:embed="rId3"/>
          <a:stretch>
            <a:fillRect/>
          </a:stretch>
        </p:blipFill>
        <p:spPr>
          <a:xfrm>
            <a:off x="4788024" y="3429000"/>
            <a:ext cx="3898416" cy="2961483"/>
          </a:xfrm>
          <a:prstGeom prst="rect">
            <a:avLst/>
          </a:prstGeom>
        </p:spPr>
      </p:pic>
    </p:spTree>
    <p:extLst>
      <p:ext uri="{BB962C8B-B14F-4D97-AF65-F5344CB8AC3E}">
        <p14:creationId xmlns:p14="http://schemas.microsoft.com/office/powerpoint/2010/main" val="1546777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 name="TextShape 1"/>
          <p:cNvSpPr txBox="1"/>
          <p:nvPr/>
        </p:nvSpPr>
        <p:spPr>
          <a:xfrm>
            <a:off x="467640" y="224820"/>
            <a:ext cx="8352720" cy="791640"/>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anchor="ctr">
            <a:noAutofit/>
          </a:bodyPr>
          <a:lstStyle/>
          <a:p>
            <a:pPr algn="ctr">
              <a:lnSpc>
                <a:spcPct val="100000"/>
              </a:lnSpc>
            </a:pPr>
            <a:r>
              <a:rPr lang="ru-RU" sz="2400" b="1" spc="-1" dirty="0" smtClean="0">
                <a:solidFill>
                  <a:srgbClr val="FF0000"/>
                </a:solidFill>
              </a:rPr>
              <a:t>Убеждения, к которым в большинстве своем приходят дети, покинутые своими родителями</a:t>
            </a:r>
            <a:r>
              <a:rPr lang="ru-RU" sz="2400" spc="-1" dirty="0" smtClean="0">
                <a:solidFill>
                  <a:srgbClr val="FF0000"/>
                </a:solidFill>
              </a:rPr>
              <a:t> </a:t>
            </a:r>
            <a:endParaRPr lang="ru-RU" sz="2400" spc="-1" dirty="0">
              <a:solidFill>
                <a:srgbClr val="FF0000"/>
              </a:solidFill>
            </a:endParaRPr>
          </a:p>
        </p:txBody>
      </p:sp>
      <p:sp>
        <p:nvSpPr>
          <p:cNvPr id="145" name="CustomShape 3"/>
          <p:cNvSpPr/>
          <p:nvPr/>
        </p:nvSpPr>
        <p:spPr>
          <a:xfrm>
            <a:off x="527794" y="1196752"/>
            <a:ext cx="8208720" cy="2522314"/>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ru-RU" b="0" strike="noStrike" spc="-1" dirty="0" smtClean="0">
                <a:solidFill>
                  <a:srgbClr val="000000"/>
                </a:solidFill>
                <a:latin typeface="Arial"/>
              </a:rPr>
              <a:t>«</a:t>
            </a:r>
            <a:r>
              <a:rPr lang="ru-RU" b="0" strike="noStrike" spc="-1" dirty="0">
                <a:solidFill>
                  <a:srgbClr val="000000"/>
                </a:solidFill>
                <a:latin typeface="Arial"/>
              </a:rPr>
              <a:t>Я никому не нужен»;</a:t>
            </a:r>
            <a:endParaRPr lang="ru-RU" b="0" strike="noStrike" spc="-1" dirty="0">
              <a:latin typeface="Arial"/>
            </a:endParaRPr>
          </a:p>
          <a:p>
            <a:pPr algn="just">
              <a:lnSpc>
                <a:spcPct val="100000"/>
              </a:lnSpc>
            </a:pPr>
            <a:r>
              <a:rPr lang="ru-RU" b="0" strike="noStrike" spc="-1" dirty="0">
                <a:solidFill>
                  <a:srgbClr val="000000"/>
                </a:solidFill>
                <a:latin typeface="Arial"/>
              </a:rPr>
              <a:t>«Я – плохой </a:t>
            </a:r>
            <a:r>
              <a:rPr lang="ru-RU" b="0" strike="noStrike" spc="-1" dirty="0" smtClean="0">
                <a:solidFill>
                  <a:srgbClr val="000000"/>
                </a:solidFill>
                <a:latin typeface="Arial"/>
              </a:rPr>
              <a:t>ребенок»;</a:t>
            </a:r>
          </a:p>
          <a:p>
            <a:pPr algn="just">
              <a:lnSpc>
                <a:spcPct val="100000"/>
              </a:lnSpc>
            </a:pPr>
            <a:r>
              <a:rPr lang="ru-RU" spc="-1" dirty="0" smtClean="0">
                <a:solidFill>
                  <a:srgbClr val="000000"/>
                </a:solidFill>
                <a:latin typeface="Arial"/>
              </a:rPr>
              <a:t>«М</a:t>
            </a:r>
            <a:r>
              <a:rPr lang="ru-RU" b="0" strike="noStrike" spc="-1" dirty="0" smtClean="0">
                <a:solidFill>
                  <a:srgbClr val="000000"/>
                </a:solidFill>
                <a:latin typeface="Arial"/>
              </a:rPr>
              <a:t>еня </a:t>
            </a:r>
            <a:r>
              <a:rPr lang="ru-RU" b="0" strike="noStrike" spc="-1" dirty="0">
                <a:solidFill>
                  <a:srgbClr val="000000"/>
                </a:solidFill>
                <a:latin typeface="Arial"/>
              </a:rPr>
              <a:t>нельзя любить</a:t>
            </a:r>
            <a:r>
              <a:rPr lang="ru-RU" b="0" strike="noStrike" spc="-1" dirty="0" smtClean="0">
                <a:solidFill>
                  <a:srgbClr val="000000"/>
                </a:solidFill>
                <a:latin typeface="Arial"/>
              </a:rPr>
              <a:t>»;</a:t>
            </a:r>
          </a:p>
          <a:p>
            <a:pPr algn="just">
              <a:lnSpc>
                <a:spcPct val="100000"/>
              </a:lnSpc>
            </a:pPr>
            <a:r>
              <a:rPr lang="ru-RU" spc="-1" dirty="0" smtClean="0">
                <a:solidFill>
                  <a:srgbClr val="000000"/>
                </a:solidFill>
                <a:latin typeface="Arial"/>
              </a:rPr>
              <a:t>«Я во всем виноват»;</a:t>
            </a:r>
            <a:endParaRPr lang="ru-RU" b="0" strike="noStrike" spc="-1" dirty="0">
              <a:latin typeface="Arial"/>
            </a:endParaRPr>
          </a:p>
          <a:p>
            <a:pPr algn="just">
              <a:lnSpc>
                <a:spcPct val="100000"/>
              </a:lnSpc>
            </a:pPr>
            <a:r>
              <a:rPr lang="ru-RU" b="0" strike="noStrike" spc="-1" dirty="0">
                <a:solidFill>
                  <a:srgbClr val="000000"/>
                </a:solidFill>
                <a:latin typeface="Arial"/>
              </a:rPr>
              <a:t>«На взрослых нельзя рассчитывать, они бросят тебя в любой момент» и т.д.</a:t>
            </a:r>
            <a:endParaRPr lang="ru-RU" b="0" strike="noStrike" spc="-1" dirty="0">
              <a:latin typeface="Arial"/>
            </a:endParaRPr>
          </a:p>
          <a:p>
            <a:pPr algn="just">
              <a:lnSpc>
                <a:spcPct val="100000"/>
              </a:lnSpc>
            </a:pPr>
            <a:endParaRPr lang="ru-RU" b="0" strike="noStrike" spc="-1" dirty="0">
              <a:solidFill>
                <a:srgbClr val="0000FF"/>
              </a:solidFill>
              <a:latin typeface="Arial"/>
            </a:endParaRPr>
          </a:p>
          <a:p>
            <a:pPr algn="just">
              <a:lnSpc>
                <a:spcPct val="100000"/>
              </a:lnSpc>
            </a:pPr>
            <a:r>
              <a:rPr lang="ru-RU" sz="1600" b="0" strike="noStrike" spc="-1" dirty="0">
                <a:solidFill>
                  <a:srgbClr val="FF0000"/>
                </a:solidFill>
                <a:latin typeface="Arial"/>
              </a:rPr>
              <a:t>Один мальчик, попавший в детский дом, говорил о себе: «Я – лишенный родительских прав</a:t>
            </a:r>
            <a:r>
              <a:rPr lang="ru-RU" sz="1600" b="0" strike="noStrike" spc="-1" dirty="0" smtClean="0">
                <a:solidFill>
                  <a:srgbClr val="FF0000"/>
                </a:solidFill>
                <a:latin typeface="Arial"/>
              </a:rPr>
              <a:t>».</a:t>
            </a:r>
            <a:endParaRPr lang="ru-RU" sz="1600" b="0" strike="noStrike" spc="-1" dirty="0">
              <a:solidFill>
                <a:srgbClr val="FF0000"/>
              </a:solidFill>
              <a:latin typeface="Arial"/>
            </a:endParaRPr>
          </a:p>
        </p:txBody>
      </p:sp>
      <p:pic>
        <p:nvPicPr>
          <p:cNvPr id="3074" name="Picture 2" descr="F:\Малашук\Рабочая\Программа подготовки КУ\Temp\blog_neighbours.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44008" y="3645024"/>
            <a:ext cx="4351352" cy="2448373"/>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34818" name="Picture 2" descr="Недовольные злые маленькие дети | Бесплатно Фото"/>
          <p:cNvPicPr>
            <a:picLocks noChangeAspect="1" noChangeArrowheads="1"/>
          </p:cNvPicPr>
          <p:nvPr/>
        </p:nvPicPr>
        <p:blipFill>
          <a:blip r:embed="rId3" cstate="print"/>
          <a:srcRect/>
          <a:stretch>
            <a:fillRect/>
          </a:stretch>
        </p:blipFill>
        <p:spPr bwMode="auto">
          <a:xfrm>
            <a:off x="323528" y="3861048"/>
            <a:ext cx="4016880" cy="2675781"/>
          </a:xfrm>
          <a:prstGeom prst="rect">
            <a:avLst/>
          </a:prstGeom>
          <a:noFill/>
        </p:spPr>
      </p:pic>
      <p:pic>
        <p:nvPicPr>
          <p:cNvPr id="7" name="Picture 9"/>
          <p:cNvPicPr>
            <a:picLocks noChangeAspect="1" noChangeArrowheads="1"/>
          </p:cNvPicPr>
          <p:nvPr/>
        </p:nvPicPr>
        <p:blipFill>
          <a:blip r:embed="rId4" cstate="print"/>
          <a:srcRect/>
          <a:stretch>
            <a:fillRect/>
          </a:stretch>
        </p:blipFill>
        <p:spPr bwMode="auto">
          <a:xfrm>
            <a:off x="8172450" y="6021388"/>
            <a:ext cx="669925" cy="563562"/>
          </a:xfrm>
          <a:prstGeom prst="rect">
            <a:avLst/>
          </a:prstGeom>
          <a:noFill/>
          <a:ln w="9525">
            <a:noFill/>
            <a:miter lim="800000"/>
            <a:headEnd/>
            <a:tailEnd/>
          </a:ln>
        </p:spPr>
      </p:pic>
    </p:spTree>
    <p:extLst>
      <p:ext uri="{BB962C8B-B14F-4D97-AF65-F5344CB8AC3E}">
        <p14:creationId xmlns:p14="http://schemas.microsoft.com/office/powerpoint/2010/main" val="3761379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76668"/>
            <a:ext cx="8229240" cy="738664"/>
          </a:xfrm>
        </p:spPr>
        <p:txBody>
          <a:bodyPr/>
          <a:lstStyle/>
          <a:p>
            <a:pPr algn="ctr"/>
            <a:r>
              <a:rPr lang="ru-RU" sz="2400" b="1" dirty="0" smtClean="0">
                <a:solidFill>
                  <a:srgbClr val="FF0000"/>
                </a:solidFill>
                <a:latin typeface="+mj-lt"/>
              </a:rPr>
              <a:t>Формирование новой привязанности, идентичности через альбом «Книга жизни ребёнка»</a:t>
            </a:r>
            <a:endParaRPr lang="ru-RU" sz="2400" b="1" dirty="0">
              <a:solidFill>
                <a:srgbClr val="FF0000"/>
              </a:solidFill>
              <a:latin typeface="+mj-lt"/>
            </a:endParaRPr>
          </a:p>
        </p:txBody>
      </p:sp>
      <p:sp>
        <p:nvSpPr>
          <p:cNvPr id="3" name="Текст 2"/>
          <p:cNvSpPr>
            <a:spLocks noGrp="1"/>
          </p:cNvSpPr>
          <p:nvPr>
            <p:ph type="body"/>
          </p:nvPr>
        </p:nvSpPr>
        <p:spPr>
          <a:xfrm>
            <a:off x="2555775" y="1484784"/>
            <a:ext cx="6165247" cy="5114313"/>
          </a:xfrm>
        </p:spPr>
        <p:txBody>
          <a:bodyPr>
            <a:normAutofit lnSpcReduction="10000"/>
          </a:bodyPr>
          <a:lstStyle/>
          <a:p>
            <a:pPr algn="just"/>
            <a:r>
              <a:rPr lang="ru-RU" dirty="0" smtClean="0"/>
              <a:t>   </a:t>
            </a:r>
            <a:r>
              <a:rPr lang="ru-RU" dirty="0" smtClean="0">
                <a:solidFill>
                  <a:srgbClr val="FF0000"/>
                </a:solidFill>
              </a:rPr>
              <a:t>«Книга жизни» </a:t>
            </a:r>
            <a:r>
              <a:rPr lang="ru-RU" dirty="0" smtClean="0"/>
              <a:t>- это альбом-дневник, включающий в себя описание основных событий, которые произошли с ребенком, а также фотографии, рисунки, документы (их копии) и краткие сведения о значимых для него людях. </a:t>
            </a:r>
          </a:p>
          <a:p>
            <a:pPr algn="just"/>
            <a:endParaRPr lang="ru-RU" dirty="0"/>
          </a:p>
          <a:p>
            <a:pPr algn="just"/>
            <a:endParaRPr lang="ru-RU" dirty="0" smtClean="0"/>
          </a:p>
          <a:p>
            <a:pPr algn="ctr"/>
            <a:r>
              <a:rPr lang="ru-RU" dirty="0" smtClean="0">
                <a:solidFill>
                  <a:srgbClr val="FF0000"/>
                </a:solidFill>
              </a:rPr>
              <a:t>Значение книги жизни</a:t>
            </a:r>
          </a:p>
          <a:p>
            <a:pPr algn="just"/>
            <a:r>
              <a:rPr lang="ru-RU" dirty="0" smtClean="0"/>
              <a:t>     - оформляется "Книга жизни" совместно с ребенком, а степень его участия определяется возрастными возможностями  </a:t>
            </a:r>
          </a:p>
          <a:p>
            <a:pPr algn="just"/>
            <a:r>
              <a:rPr lang="ru-RU" dirty="0"/>
              <a:t> </a:t>
            </a:r>
            <a:r>
              <a:rPr lang="ru-RU" dirty="0" smtClean="0"/>
              <a:t>    -  Не забыть, а в некоторых случаях восстановить прошлое ребенка</a:t>
            </a:r>
          </a:p>
          <a:p>
            <a:pPr algn="just"/>
            <a:r>
              <a:rPr lang="ru-RU" dirty="0" smtClean="0"/>
              <a:t>     -  Помочь ему лучше понять некоторые события из его прежней жизни, связать их с настоящим и задуматься о будущем</a:t>
            </a:r>
          </a:p>
          <a:p>
            <a:pPr algn="just"/>
            <a:r>
              <a:rPr lang="ru-RU" dirty="0" smtClean="0"/>
              <a:t>      - Возможность для ребенка и взрослого непринужденно обсуждать важные факты  биографии ребенка, а также людей, которые играли в ней значимую роль.</a:t>
            </a:r>
          </a:p>
          <a:p>
            <a:endParaRPr lang="ru-RU" dirty="0" smtClean="0"/>
          </a:p>
          <a:p>
            <a:endParaRPr lang="ru-RU" dirty="0"/>
          </a:p>
        </p:txBody>
      </p:sp>
      <p:pic>
        <p:nvPicPr>
          <p:cNvPr id="4" name="Рисунок 3"/>
          <p:cNvPicPr>
            <a:picLocks noChangeAspect="1"/>
          </p:cNvPicPr>
          <p:nvPr/>
        </p:nvPicPr>
        <p:blipFill>
          <a:blip r:embed="rId2"/>
          <a:stretch>
            <a:fillRect/>
          </a:stretch>
        </p:blipFill>
        <p:spPr>
          <a:xfrm>
            <a:off x="64873" y="4291399"/>
            <a:ext cx="2448271" cy="2001617"/>
          </a:xfrm>
          <a:prstGeom prst="rect">
            <a:avLst/>
          </a:prstGeom>
        </p:spPr>
      </p:pic>
      <p:pic>
        <p:nvPicPr>
          <p:cNvPr id="6"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873" y="1492626"/>
            <a:ext cx="2426642" cy="2250828"/>
          </a:xfrm>
          <a:prstGeom prst="rect">
            <a:avLst/>
          </a:prstGeom>
        </p:spPr>
      </p:pic>
    </p:spTree>
    <p:extLst>
      <p:ext uri="{BB962C8B-B14F-4D97-AF65-F5344CB8AC3E}">
        <p14:creationId xmlns:p14="http://schemas.microsoft.com/office/powerpoint/2010/main" val="330370111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002"/>
            <a:ext cx="8229240" cy="1107996"/>
          </a:xfrm>
        </p:spPr>
        <p:txBody>
          <a:bodyPr/>
          <a:lstStyle/>
          <a:p>
            <a:pPr algn="ctr"/>
            <a:r>
              <a:rPr lang="ru-RU" sz="2400" b="1" dirty="0" smtClean="0">
                <a:solidFill>
                  <a:srgbClr val="FF0000"/>
                </a:solidFill>
                <a:latin typeface="+mj-lt"/>
              </a:rPr>
              <a:t>Дискусси</a:t>
            </a:r>
            <a:r>
              <a:rPr lang="ru-RU" sz="2400" b="1" dirty="0">
                <a:solidFill>
                  <a:srgbClr val="FF0000"/>
                </a:solidFill>
                <a:latin typeface="+mj-lt"/>
              </a:rPr>
              <a:t>я «Роль специалистов в оказании помощи усыновителям (</a:t>
            </a:r>
            <a:r>
              <a:rPr lang="ru-RU" sz="2400" b="1" dirty="0" err="1">
                <a:solidFill>
                  <a:srgbClr val="FF0000"/>
                </a:solidFill>
                <a:latin typeface="+mj-lt"/>
              </a:rPr>
              <a:t>удочерителей</a:t>
            </a:r>
            <a:r>
              <a:rPr lang="ru-RU" sz="2400" b="1" dirty="0">
                <a:solidFill>
                  <a:srgbClr val="FF0000"/>
                </a:solidFill>
                <a:latin typeface="+mj-lt"/>
              </a:rPr>
              <a:t>) в составлении </a:t>
            </a:r>
            <a:br>
              <a:rPr lang="ru-RU" sz="2400" b="1" dirty="0">
                <a:solidFill>
                  <a:srgbClr val="FF0000"/>
                </a:solidFill>
                <a:latin typeface="+mj-lt"/>
              </a:rPr>
            </a:br>
            <a:r>
              <a:rPr lang="ru-RU" sz="2400" b="1" dirty="0">
                <a:solidFill>
                  <a:srgbClr val="FF0000"/>
                </a:solidFill>
                <a:latin typeface="+mj-lt"/>
              </a:rPr>
              <a:t>«Книги жизни ребенка»</a:t>
            </a:r>
            <a:endParaRPr lang="ru-RU" sz="2400" dirty="0">
              <a:latin typeface="+mj-lt"/>
            </a:endParaRPr>
          </a:p>
        </p:txBody>
      </p:sp>
      <p:pic>
        <p:nvPicPr>
          <p:cNvPr id="4106" name="Picture 10" descr="https://detinashi.ru/wp-content/uploads/images/content/1_2015/04_apr/kniga1/IMG_479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35696" y="1844824"/>
            <a:ext cx="5659859"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5581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78122" y="620688"/>
            <a:ext cx="8229240" cy="430887"/>
          </a:xfrm>
        </p:spPr>
        <p:txBody>
          <a:bodyPr/>
          <a:lstStyle/>
          <a:p>
            <a:pPr algn="ctr"/>
            <a:r>
              <a:rPr lang="ru-RU" sz="2800" b="1" dirty="0" smtClean="0">
                <a:solidFill>
                  <a:srgbClr val="FF0000"/>
                </a:solidFill>
              </a:rPr>
              <a:t>Домашнее задание</a:t>
            </a:r>
            <a:endParaRPr lang="ru-RU" sz="2800" b="1" dirty="0">
              <a:solidFill>
                <a:srgbClr val="FF0000"/>
              </a:solidFill>
            </a:endParaRPr>
          </a:p>
        </p:txBody>
      </p:sp>
      <p:sp>
        <p:nvSpPr>
          <p:cNvPr id="3" name="Текст 2"/>
          <p:cNvSpPr>
            <a:spLocks noGrp="1"/>
          </p:cNvSpPr>
          <p:nvPr>
            <p:ph type="body"/>
          </p:nvPr>
        </p:nvSpPr>
        <p:spPr>
          <a:xfrm>
            <a:off x="323528" y="4941168"/>
            <a:ext cx="4015800" cy="736920"/>
          </a:xfrm>
        </p:spPr>
        <p:txBody>
          <a:bodyPr/>
          <a:lstStyle/>
          <a:p>
            <a:pPr algn="ctr"/>
            <a:r>
              <a:rPr lang="ru-RU" dirty="0" smtClean="0">
                <a:solidFill>
                  <a:srgbClr val="FF0000"/>
                </a:solidFill>
              </a:rPr>
              <a:t>Просмотр фильмов </a:t>
            </a:r>
          </a:p>
          <a:p>
            <a:pPr algn="ctr"/>
            <a:r>
              <a:rPr lang="ru-RU" dirty="0" smtClean="0">
                <a:solidFill>
                  <a:srgbClr val="FF0000"/>
                </a:solidFill>
              </a:rPr>
              <a:t>«Каменное лицо» и «Джон»</a:t>
            </a:r>
          </a:p>
          <a:p>
            <a:endParaRPr lang="ru-RU" dirty="0"/>
          </a:p>
        </p:txBody>
      </p:sp>
      <p:sp>
        <p:nvSpPr>
          <p:cNvPr id="4" name="Текст 3"/>
          <p:cNvSpPr>
            <a:spLocks noGrp="1"/>
          </p:cNvSpPr>
          <p:nvPr>
            <p:ph type="body"/>
          </p:nvPr>
        </p:nvSpPr>
        <p:spPr>
          <a:xfrm>
            <a:off x="4674240" y="4941168"/>
            <a:ext cx="4015800" cy="640632"/>
          </a:xfrm>
        </p:spPr>
        <p:txBody>
          <a:bodyPr>
            <a:normAutofit fontScale="85000" lnSpcReduction="10000"/>
          </a:bodyPr>
          <a:lstStyle/>
          <a:p>
            <a:pPr algn="ctr"/>
            <a:r>
              <a:rPr lang="ru-RU" sz="1900" dirty="0" smtClean="0">
                <a:solidFill>
                  <a:srgbClr val="FF0000"/>
                </a:solidFill>
              </a:rPr>
              <a:t>Просмотр фильма </a:t>
            </a:r>
          </a:p>
          <a:p>
            <a:pPr algn="ctr"/>
            <a:r>
              <a:rPr lang="ru-RU" sz="1900" dirty="0" smtClean="0">
                <a:solidFill>
                  <a:srgbClr val="FF0000"/>
                </a:solidFill>
              </a:rPr>
              <a:t>«Ранние отношения и развитие ребёнка»</a:t>
            </a:r>
          </a:p>
          <a:p>
            <a:endParaRPr lang="ru-RU" dirty="0">
              <a:solidFill>
                <a:srgbClr val="FF0000"/>
              </a:solidFill>
            </a:endParaRPr>
          </a:p>
        </p:txBody>
      </p:sp>
      <p:pic>
        <p:nvPicPr>
          <p:cNvPr id="5" name="Рисунок 4"/>
          <p:cNvPicPr>
            <a:picLocks noChangeAspect="1"/>
          </p:cNvPicPr>
          <p:nvPr/>
        </p:nvPicPr>
        <p:blipFill>
          <a:blip r:embed="rId2"/>
          <a:stretch>
            <a:fillRect/>
          </a:stretch>
        </p:blipFill>
        <p:spPr>
          <a:xfrm>
            <a:off x="4995608" y="2276872"/>
            <a:ext cx="3373063" cy="2267448"/>
          </a:xfrm>
          <a:prstGeom prst="rect">
            <a:avLst/>
          </a:prstGeom>
        </p:spPr>
      </p:pic>
      <p:pic>
        <p:nvPicPr>
          <p:cNvPr id="6" name="Рисунок 5"/>
          <p:cNvPicPr>
            <a:picLocks noChangeAspect="1"/>
          </p:cNvPicPr>
          <p:nvPr/>
        </p:nvPicPr>
        <p:blipFill>
          <a:blip r:embed="rId3"/>
          <a:stretch>
            <a:fillRect/>
          </a:stretch>
        </p:blipFill>
        <p:spPr>
          <a:xfrm>
            <a:off x="689861" y="2280092"/>
            <a:ext cx="3649467" cy="2267448"/>
          </a:xfrm>
          <a:prstGeom prst="rect">
            <a:avLst/>
          </a:prstGeom>
        </p:spPr>
      </p:pic>
      <p:pic>
        <p:nvPicPr>
          <p:cNvPr id="7" name="Picture 9"/>
          <p:cNvPicPr>
            <a:picLocks noChangeAspect="1" noChangeArrowheads="1"/>
          </p:cNvPicPr>
          <p:nvPr/>
        </p:nvPicPr>
        <p:blipFill>
          <a:blip r:embed="rId4" cstate="print"/>
          <a:srcRect/>
          <a:stretch>
            <a:fillRect/>
          </a:stretch>
        </p:blipFill>
        <p:spPr bwMode="auto">
          <a:xfrm>
            <a:off x="8172400" y="6021388"/>
            <a:ext cx="669925" cy="563562"/>
          </a:xfrm>
          <a:prstGeom prst="rect">
            <a:avLst/>
          </a:prstGeom>
          <a:noFill/>
          <a:ln w="9525">
            <a:noFill/>
            <a:miter lim="800000"/>
            <a:headEnd/>
            <a:tailEnd/>
          </a:ln>
        </p:spPr>
      </p:pic>
    </p:spTree>
    <p:extLst>
      <p:ext uri="{BB962C8B-B14F-4D97-AF65-F5344CB8AC3E}">
        <p14:creationId xmlns:p14="http://schemas.microsoft.com/office/powerpoint/2010/main" val="1909409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51520" y="548680"/>
            <a:ext cx="8640960" cy="4401205"/>
          </a:xfrm>
          <a:prstGeom prst="rect">
            <a:avLst/>
          </a:prstGeom>
        </p:spPr>
        <p:txBody>
          <a:bodyPr wrap="square">
            <a:spAutoFit/>
          </a:bodyPr>
          <a:lstStyle/>
          <a:p>
            <a:pPr algn="ctr"/>
            <a:r>
              <a:rPr lang="ru-RU" sz="2000" b="1" dirty="0">
                <a:solidFill>
                  <a:srgbClr val="FF0000"/>
                </a:solidFill>
                <a:latin typeface="+mj-lt"/>
              </a:rPr>
              <a:t>Рекомендуемая литература для кандидатов в усыновители (</a:t>
            </a:r>
            <a:r>
              <a:rPr lang="ru-RU" sz="2000" b="1" dirty="0" err="1">
                <a:solidFill>
                  <a:srgbClr val="FF0000"/>
                </a:solidFill>
                <a:latin typeface="+mj-lt"/>
              </a:rPr>
              <a:t>удочерители</a:t>
            </a:r>
            <a:r>
              <a:rPr lang="ru-RU" sz="2000" b="1" dirty="0">
                <a:solidFill>
                  <a:srgbClr val="FF0000"/>
                </a:solidFill>
                <a:latin typeface="+mj-lt"/>
              </a:rPr>
              <a:t>): </a:t>
            </a:r>
            <a:r>
              <a:rPr lang="ru-RU" sz="2000" dirty="0">
                <a:latin typeface="+mj-lt"/>
              </a:rPr>
              <a:t/>
            </a:r>
            <a:br>
              <a:rPr lang="ru-RU" sz="2000" dirty="0">
                <a:latin typeface="+mj-lt"/>
              </a:rPr>
            </a:br>
            <a:r>
              <a:rPr lang="ru-RU" sz="2000" dirty="0">
                <a:latin typeface="+mj-lt"/>
              </a:rPr>
              <a:t/>
            </a:r>
            <a:br>
              <a:rPr lang="ru-RU" sz="2000" dirty="0">
                <a:latin typeface="+mj-lt"/>
              </a:rPr>
            </a:br>
            <a:r>
              <a:rPr lang="ru-RU" sz="2000" dirty="0" err="1" smtClean="0">
                <a:latin typeface="+mj-lt"/>
              </a:rPr>
              <a:t>Петрановская</a:t>
            </a:r>
            <a:r>
              <a:rPr lang="ru-RU" sz="2000" dirty="0" smtClean="0">
                <a:latin typeface="+mj-lt"/>
              </a:rPr>
              <a:t>, </a:t>
            </a:r>
            <a:r>
              <a:rPr lang="ru-RU" sz="2000" dirty="0">
                <a:latin typeface="+mj-lt"/>
              </a:rPr>
              <a:t>Л.В. Тайная опора: привязанность в жизни ребенка /Л.В. </a:t>
            </a:r>
            <a:r>
              <a:rPr lang="ru-RU" sz="2000" dirty="0" err="1">
                <a:latin typeface="+mj-lt"/>
              </a:rPr>
              <a:t>Петрановская</a:t>
            </a:r>
            <a:r>
              <a:rPr lang="ru-RU" sz="2000" dirty="0">
                <a:latin typeface="+mj-lt"/>
              </a:rPr>
              <a:t>. - М.: Издательство АСТ, 2016. </a:t>
            </a:r>
            <a:br>
              <a:rPr lang="ru-RU" sz="2000" dirty="0">
                <a:latin typeface="+mj-lt"/>
              </a:rPr>
            </a:br>
            <a:r>
              <a:rPr lang="ru-RU" sz="2000" dirty="0">
                <a:latin typeface="+mj-lt"/>
              </a:rPr>
              <a:t>Шипицына, Л.М., Развитие личности ребенка в условиях материнской депривации. / Л.М. </a:t>
            </a:r>
            <a:r>
              <a:rPr lang="ru-RU" sz="2000" dirty="0" err="1">
                <a:latin typeface="+mj-lt"/>
              </a:rPr>
              <a:t>Шипицина</a:t>
            </a:r>
            <a:r>
              <a:rPr lang="ru-RU" sz="2000" dirty="0">
                <a:latin typeface="+mj-lt"/>
              </a:rPr>
              <a:t>. - СПб.: Речь, 1997.</a:t>
            </a:r>
            <a:br>
              <a:rPr lang="ru-RU" sz="2000" dirty="0">
                <a:latin typeface="+mj-lt"/>
              </a:rPr>
            </a:br>
            <a:r>
              <a:rPr lang="ru-RU" sz="2000" dirty="0">
                <a:latin typeface="+mj-lt"/>
              </a:rPr>
              <a:t/>
            </a:r>
            <a:br>
              <a:rPr lang="ru-RU" sz="2000" dirty="0">
                <a:latin typeface="+mj-lt"/>
              </a:rPr>
            </a:br>
            <a:r>
              <a:rPr lang="ru-RU" sz="2000" dirty="0">
                <a:latin typeface="+mj-lt"/>
              </a:rPr>
              <a:t>Шишова, Т.Л. Чтобы ребенок не был трудным / Т.Л. Шишова. -М.: Лепта-Пресс, 2007.</a:t>
            </a:r>
            <a:br>
              <a:rPr lang="ru-RU" sz="2000" dirty="0">
                <a:latin typeface="+mj-lt"/>
              </a:rPr>
            </a:br>
            <a:r>
              <a:rPr lang="ru-RU" sz="2000" dirty="0">
                <a:latin typeface="+mj-lt"/>
              </a:rPr>
              <a:t/>
            </a:r>
            <a:br>
              <a:rPr lang="ru-RU" sz="2000" dirty="0">
                <a:latin typeface="+mj-lt"/>
              </a:rPr>
            </a:br>
            <a:r>
              <a:rPr lang="ru-RU" sz="2000" dirty="0">
                <a:latin typeface="+mj-lt"/>
              </a:rPr>
              <a:t/>
            </a:r>
            <a:br>
              <a:rPr lang="ru-RU" sz="2000" dirty="0">
                <a:latin typeface="+mj-lt"/>
              </a:rPr>
            </a:br>
            <a:r>
              <a:rPr lang="ru-RU" sz="2000" dirty="0">
                <a:latin typeface="+mj-lt"/>
              </a:rPr>
              <a:t/>
            </a:r>
            <a:br>
              <a:rPr lang="ru-RU" sz="2000" dirty="0">
                <a:latin typeface="+mj-lt"/>
              </a:rPr>
            </a:br>
            <a:endParaRPr lang="ru-RU" sz="2000" dirty="0">
              <a:latin typeface="+mj-lt"/>
            </a:endParaRPr>
          </a:p>
        </p:txBody>
      </p:sp>
      <p:pic>
        <p:nvPicPr>
          <p:cNvPr id="3" name="Picture 9"/>
          <p:cNvPicPr>
            <a:picLocks noChangeAspect="1" noChangeArrowheads="1"/>
          </p:cNvPicPr>
          <p:nvPr/>
        </p:nvPicPr>
        <p:blipFill>
          <a:blip r:embed="rId2" cstate="print"/>
          <a:srcRect/>
          <a:stretch>
            <a:fillRect/>
          </a:stretch>
        </p:blipFill>
        <p:spPr bwMode="auto">
          <a:xfrm>
            <a:off x="8172400" y="6021388"/>
            <a:ext cx="669925" cy="563562"/>
          </a:xfrm>
          <a:prstGeom prst="rect">
            <a:avLst/>
          </a:prstGeom>
          <a:noFill/>
          <a:ln w="9525">
            <a:noFill/>
            <a:miter lim="800000"/>
            <a:headEnd/>
            <a:tailEnd/>
          </a:ln>
        </p:spPr>
      </p:pic>
    </p:spTree>
    <p:extLst>
      <p:ext uri="{BB962C8B-B14F-4D97-AF65-F5344CB8AC3E}">
        <p14:creationId xmlns:p14="http://schemas.microsoft.com/office/powerpoint/2010/main" val="84406548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79104" y="548680"/>
            <a:ext cx="8064896" cy="1354217"/>
          </a:xfrm>
        </p:spPr>
        <p:txBody>
          <a:bodyPr/>
          <a:lstStyle/>
          <a:p>
            <a:r>
              <a:rPr lang="ru-RU" sz="4400" b="1" dirty="0" smtClean="0">
                <a:solidFill>
                  <a:srgbClr val="FF0000"/>
                </a:solidFill>
                <a:latin typeface="Arial" pitchFamily="34" charset="0"/>
                <a:cs typeface="Arial" pitchFamily="34" charset="0"/>
              </a:rPr>
              <a:t>СПАСИБО ЗА ВНИМАНИЕ!</a:t>
            </a:r>
            <a:endParaRPr lang="ru-RU" sz="4400" b="1" dirty="0">
              <a:solidFill>
                <a:srgbClr val="FF0000"/>
              </a:solidFill>
              <a:latin typeface="Arial" pitchFamily="34" charset="0"/>
              <a:cs typeface="Arial" pitchFamily="34" charset="0"/>
            </a:endParaRPr>
          </a:p>
        </p:txBody>
      </p:sp>
      <p:pic>
        <p:nvPicPr>
          <p:cNvPr id="74758" name="Picture 6" descr="Человеческие руки держат росток молодое растение. окружающая среда день  земли в руках деревьев растет рассада | Премиум Фото"/>
          <p:cNvPicPr>
            <a:picLocks noChangeAspect="1" noChangeArrowheads="1"/>
          </p:cNvPicPr>
          <p:nvPr/>
        </p:nvPicPr>
        <p:blipFill>
          <a:blip r:embed="rId2" cstate="print"/>
          <a:srcRect/>
          <a:stretch>
            <a:fillRect/>
          </a:stretch>
        </p:blipFill>
        <p:spPr bwMode="auto">
          <a:xfrm>
            <a:off x="1187624" y="2564904"/>
            <a:ext cx="6992140" cy="3384376"/>
          </a:xfrm>
          <a:prstGeom prst="rect">
            <a:avLst/>
          </a:prstGeom>
          <a:noFill/>
        </p:spPr>
      </p:pic>
      <p:pic>
        <p:nvPicPr>
          <p:cNvPr id="4" name="Picture 9"/>
          <p:cNvPicPr>
            <a:picLocks noChangeAspect="1" noChangeArrowheads="1"/>
          </p:cNvPicPr>
          <p:nvPr/>
        </p:nvPicPr>
        <p:blipFill>
          <a:blip r:embed="rId3" cstate="print"/>
          <a:srcRect/>
          <a:stretch>
            <a:fillRect/>
          </a:stretch>
        </p:blipFill>
        <p:spPr bwMode="auto">
          <a:xfrm>
            <a:off x="8172450" y="6021388"/>
            <a:ext cx="669925" cy="563562"/>
          </a:xfrm>
          <a:prstGeom prst="rect">
            <a:avLst/>
          </a:prstGeom>
          <a:noFill/>
          <a:ln w="9525">
            <a:noFill/>
            <a:miter lim="800000"/>
            <a:headEnd/>
            <a:tailEnd/>
          </a:ln>
        </p:spPr>
      </p:pic>
    </p:spTree>
    <p:extLst>
      <p:ext uri="{BB962C8B-B14F-4D97-AF65-F5344CB8AC3E}">
        <p14:creationId xmlns:p14="http://schemas.microsoft.com/office/powerpoint/2010/main" val="232361072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a:xfrm>
            <a:off x="457200" y="476668"/>
            <a:ext cx="8229240" cy="738664"/>
          </a:xfrm>
        </p:spPr>
        <p:txBody>
          <a:bodyPr/>
          <a:lstStyle/>
          <a:p>
            <a:pPr algn="ctr" eaLnBrk="1" hangingPunct="1"/>
            <a:r>
              <a:rPr lang="ru-RU" altLang="ru-RU" sz="2400" b="1" dirty="0" smtClean="0">
                <a:solidFill>
                  <a:srgbClr val="FF0000"/>
                </a:solidFill>
                <a:latin typeface="+mj-lt"/>
              </a:rPr>
              <a:t>Потребность в привязанности. Идентичность как основа благополучного развития ребенка </a:t>
            </a:r>
          </a:p>
        </p:txBody>
      </p:sp>
      <p:sp>
        <p:nvSpPr>
          <p:cNvPr id="9219" name="Rectangle 3"/>
          <p:cNvSpPr>
            <a:spLocks noGrp="1" noChangeArrowheads="1"/>
          </p:cNvSpPr>
          <p:nvPr>
            <p:ph type="body" idx="4294967295"/>
          </p:nvPr>
        </p:nvSpPr>
        <p:spPr>
          <a:xfrm>
            <a:off x="914400" y="1484313"/>
            <a:ext cx="7761288" cy="4967287"/>
          </a:xfrm>
          <a:prstGeom prst="rect">
            <a:avLst/>
          </a:prstGeom>
        </p:spPr>
        <p:txBody>
          <a:bodyPr/>
          <a:lstStyle/>
          <a:p>
            <a:pPr eaLnBrk="1" hangingPunct="1">
              <a:buFontTx/>
              <a:buNone/>
            </a:pPr>
            <a:endParaRPr lang="ru-RU" altLang="ru-RU" smtClean="0"/>
          </a:p>
          <a:p>
            <a:pPr eaLnBrk="1" hangingPunct="1">
              <a:buFontTx/>
              <a:buNone/>
            </a:pPr>
            <a:endParaRPr lang="ru-RU" altLang="ru-RU" smtClean="0"/>
          </a:p>
        </p:txBody>
      </p:sp>
      <p:graphicFrame>
        <p:nvGraphicFramePr>
          <p:cNvPr id="4" name="Object 4">
            <a:hlinkClick r:id="" action="ppaction://ole?verb=0"/>
          </p:cNvPr>
          <p:cNvGraphicFramePr>
            <a:graphicFrameLocks/>
          </p:cNvGraphicFramePr>
          <p:nvPr/>
        </p:nvGraphicFramePr>
        <p:xfrm>
          <a:off x="2627313" y="1700213"/>
          <a:ext cx="4273550" cy="4203700"/>
        </p:xfrm>
        <a:graphic>
          <a:graphicData uri="http://schemas.openxmlformats.org/presentationml/2006/ole">
            <mc:AlternateContent xmlns:mc="http://schemas.openxmlformats.org/markup-compatibility/2006">
              <mc:Choice xmlns:v="urn:schemas-microsoft-com:vml" Requires="v">
                <p:oleObj spid="_x0000_s1049" name="Clip" r:id="rId3" imgW="3368675" imgH="3314700" progId="">
                  <p:embed/>
                </p:oleObj>
              </mc:Choice>
              <mc:Fallback>
                <p:oleObj name="Clip" r:id="rId3" imgW="3368675" imgH="3314700" progId="">
                  <p:embed/>
                  <p:pic>
                    <p:nvPicPr>
                      <p:cNvPr id="0" name=""/>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27313" y="1700213"/>
                        <a:ext cx="4273550" cy="4203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5" name="TextBox 4"/>
          <p:cNvSpPr txBox="1">
            <a:spLocks noChangeArrowheads="1"/>
          </p:cNvSpPr>
          <p:nvPr/>
        </p:nvSpPr>
        <p:spPr bwMode="auto">
          <a:xfrm>
            <a:off x="3635375" y="1557338"/>
            <a:ext cx="2133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dirty="0">
                <a:latin typeface="Times New Roman" panose="02020603050405020304" pitchFamily="18" charset="0"/>
                <a:ea typeface="MS PGothic" panose="020B0600070205080204" pitchFamily="34" charset="-128"/>
              </a:rPr>
              <a:t>Потребность</a:t>
            </a:r>
            <a:endParaRPr lang="en-US" altLang="ru-RU" sz="2000" b="1" dirty="0">
              <a:latin typeface="Times New Roman" panose="02020603050405020304" pitchFamily="18" charset="0"/>
              <a:ea typeface="MS PGothic" panose="020B0600070205080204" pitchFamily="34" charset="-128"/>
            </a:endParaRPr>
          </a:p>
        </p:txBody>
      </p:sp>
      <p:sp>
        <p:nvSpPr>
          <p:cNvPr id="8" name="TextBox 7"/>
          <p:cNvSpPr txBox="1">
            <a:spLocks noChangeArrowheads="1"/>
          </p:cNvSpPr>
          <p:nvPr/>
        </p:nvSpPr>
        <p:spPr bwMode="auto">
          <a:xfrm>
            <a:off x="2057400" y="2895600"/>
            <a:ext cx="1371600" cy="1006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dirty="0">
                <a:latin typeface="Corbel" panose="020B0503020204020204" pitchFamily="34" charset="0"/>
                <a:ea typeface="MS PGothic" panose="020B0600070205080204" pitchFamily="34" charset="-128"/>
              </a:rPr>
              <a:t>Ребенок расслабляется</a:t>
            </a:r>
            <a:endParaRPr lang="en-US" altLang="ru-RU" sz="2000" b="1" dirty="0">
              <a:latin typeface="Corbel" panose="020B0503020204020204" pitchFamily="34" charset="0"/>
              <a:ea typeface="MS PGothic" panose="020B0600070205080204" pitchFamily="34" charset="-128"/>
            </a:endParaRPr>
          </a:p>
        </p:txBody>
      </p:sp>
      <p:sp>
        <p:nvSpPr>
          <p:cNvPr id="10" name="Curved Left Arrow 9"/>
          <p:cNvSpPr/>
          <p:nvPr/>
        </p:nvSpPr>
        <p:spPr>
          <a:xfrm>
            <a:off x="6705600" y="1905000"/>
            <a:ext cx="1676400" cy="4191000"/>
          </a:xfrm>
          <a:prstGeom prst="curvedLeft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US" dirty="0">
              <a:solidFill>
                <a:schemeClr val="tx1"/>
              </a:solidFill>
            </a:endParaRPr>
          </a:p>
        </p:txBody>
      </p:sp>
      <p:sp>
        <p:nvSpPr>
          <p:cNvPr id="11" name="Curved Left Arrow 10"/>
          <p:cNvSpPr/>
          <p:nvPr/>
        </p:nvSpPr>
        <p:spPr>
          <a:xfrm rot="10800000">
            <a:off x="971550" y="1557338"/>
            <a:ext cx="1714500" cy="4406900"/>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anchor="ctr"/>
          <a:lstStyle/>
          <a:p>
            <a:pPr algn="ctr" eaLnBrk="1" hangingPunct="1">
              <a:defRPr/>
            </a:pPr>
            <a:endParaRPr lang="en-US" dirty="0">
              <a:solidFill>
                <a:schemeClr val="tx1"/>
              </a:solidFill>
            </a:endParaRPr>
          </a:p>
        </p:txBody>
      </p:sp>
      <p:sp>
        <p:nvSpPr>
          <p:cNvPr id="13" name="TextBox 12"/>
          <p:cNvSpPr txBox="1">
            <a:spLocks noChangeArrowheads="1"/>
          </p:cNvSpPr>
          <p:nvPr/>
        </p:nvSpPr>
        <p:spPr bwMode="auto">
          <a:xfrm>
            <a:off x="5257800" y="5715000"/>
            <a:ext cx="2057400" cy="304800"/>
          </a:xfrm>
          <a:prstGeom prst="rect">
            <a:avLst/>
          </a:prstGeom>
          <a:solidFill>
            <a:srgbClr val="FFFF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a:spcBef>
                <a:spcPct val="0"/>
              </a:spcBef>
              <a:buFontTx/>
              <a:buNone/>
            </a:pPr>
            <a:r>
              <a:rPr lang="ru-RU" altLang="ru-RU" sz="1400" b="1">
                <a:latin typeface="Times New Roman" panose="02020603050405020304" pitchFamily="18" charset="0"/>
                <a:ea typeface="MS PGothic" panose="020B0600070205080204" pitchFamily="34" charset="-128"/>
              </a:rPr>
              <a:t>НЕДОВЕРИЕ</a:t>
            </a:r>
            <a:endParaRPr lang="en-US" altLang="ru-RU" sz="1400" b="1">
              <a:latin typeface="Times New Roman" panose="02020603050405020304" pitchFamily="18" charset="0"/>
              <a:ea typeface="MS PGothic" panose="020B0600070205080204" pitchFamily="34" charset="-128"/>
            </a:endParaRPr>
          </a:p>
        </p:txBody>
      </p:sp>
      <p:sp>
        <p:nvSpPr>
          <p:cNvPr id="9" name="TextBox 8"/>
          <p:cNvSpPr txBox="1">
            <a:spLocks noChangeArrowheads="1"/>
          </p:cNvSpPr>
          <p:nvPr/>
        </p:nvSpPr>
        <p:spPr bwMode="auto">
          <a:xfrm>
            <a:off x="3505200" y="3352800"/>
            <a:ext cx="2133600"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b="1">
                <a:latin typeface="Corbel" panose="020B0503020204020204" pitchFamily="34" charset="0"/>
                <a:ea typeface="MS PGothic" panose="020B0600070205080204" pitchFamily="34" charset="-128"/>
              </a:rPr>
              <a:t>Безопасное доверие</a:t>
            </a:r>
          </a:p>
        </p:txBody>
      </p:sp>
      <p:sp>
        <p:nvSpPr>
          <p:cNvPr id="6" name="TextBox 5"/>
          <p:cNvSpPr txBox="1">
            <a:spLocks noChangeArrowheads="1"/>
          </p:cNvSpPr>
          <p:nvPr/>
        </p:nvSpPr>
        <p:spPr bwMode="auto">
          <a:xfrm>
            <a:off x="5292725" y="4005263"/>
            <a:ext cx="21336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400" b="1">
                <a:latin typeface="Corbel" panose="020B0503020204020204" pitchFamily="34" charset="0"/>
                <a:ea typeface="MS PGothic" panose="020B0600070205080204" pitchFamily="34" charset="-128"/>
              </a:rPr>
              <a:t>Поведение</a:t>
            </a:r>
            <a:endParaRPr lang="en-US" altLang="ru-RU" sz="2400" b="1">
              <a:latin typeface="Corbel" panose="020B0503020204020204" pitchFamily="34" charset="0"/>
              <a:ea typeface="MS PGothic" panose="020B0600070205080204" pitchFamily="34" charset="-128"/>
            </a:endParaRPr>
          </a:p>
        </p:txBody>
      </p:sp>
      <p:sp>
        <p:nvSpPr>
          <p:cNvPr id="7" name="TextBox 6"/>
          <p:cNvSpPr txBox="1">
            <a:spLocks noChangeArrowheads="1"/>
          </p:cNvSpPr>
          <p:nvPr/>
        </p:nvSpPr>
        <p:spPr bwMode="auto">
          <a:xfrm>
            <a:off x="2971800" y="5029200"/>
            <a:ext cx="25146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2000" b="1">
                <a:latin typeface="Corbel" panose="020B0503020204020204" pitchFamily="34" charset="0"/>
                <a:ea typeface="MS PGothic" panose="020B0600070205080204" pitchFamily="34" charset="-128"/>
              </a:rPr>
              <a:t>Ответная реакция</a:t>
            </a:r>
            <a:endParaRPr lang="en-US" altLang="ru-RU" sz="2000" b="1">
              <a:latin typeface="Corbel" panose="020B0503020204020204" pitchFamily="34" charset="0"/>
              <a:ea typeface="MS PGothic" panose="020B0600070205080204" pitchFamily="34" charset="-128"/>
            </a:endParaRPr>
          </a:p>
        </p:txBody>
      </p:sp>
      <p:pic>
        <p:nvPicPr>
          <p:cNvPr id="9229" name="Picture 9"/>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2381296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7" presetClass="entr" presetSubtype="0" fill="hold" grpId="0"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fade">
                                      <p:cBhvr>
                                        <p:cTn id="35" dur="1000"/>
                                        <p:tgtEl>
                                          <p:spTgt spid="9"/>
                                        </p:tgtEl>
                                      </p:cBhvr>
                                    </p:animEffect>
                                    <p:anim calcmode="lin" valueType="num">
                                      <p:cBhvr>
                                        <p:cTn id="36" dur="1000" fill="hold"/>
                                        <p:tgtEl>
                                          <p:spTgt spid="9"/>
                                        </p:tgtEl>
                                        <p:attrNameLst>
                                          <p:attrName>ppt_x</p:attrName>
                                        </p:attrNameLst>
                                      </p:cBhvr>
                                      <p:tavLst>
                                        <p:tav tm="0">
                                          <p:val>
                                            <p:strVal val="#ppt_x"/>
                                          </p:val>
                                        </p:tav>
                                        <p:tav tm="100000">
                                          <p:val>
                                            <p:strVal val="#ppt_x"/>
                                          </p:val>
                                        </p:tav>
                                      </p:tavLst>
                                    </p:anim>
                                    <p:anim calcmode="lin" valueType="num">
                                      <p:cBhvr>
                                        <p:cTn id="3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45" presetClass="entr" presetSubtype="0" fill="hold" nodeType="clickEffect">
                                  <p:stCondLst>
                                    <p:cond delay="0"/>
                                  </p:stCondLst>
                                  <p:childTnLst>
                                    <p:set>
                                      <p:cBhvr>
                                        <p:cTn id="41" dur="1" fill="hold">
                                          <p:stCondLst>
                                            <p:cond delay="0"/>
                                          </p:stCondLst>
                                        </p:cTn>
                                        <p:tgtEl>
                                          <p:spTgt spid="10"/>
                                        </p:tgtEl>
                                        <p:attrNameLst>
                                          <p:attrName>style.visibility</p:attrName>
                                        </p:attrNameLst>
                                      </p:cBhvr>
                                      <p:to>
                                        <p:strVal val="visible"/>
                                      </p:to>
                                    </p:set>
                                    <p:animEffect transition="in" filter="fade">
                                      <p:cBhvr>
                                        <p:cTn id="42" dur="2000"/>
                                        <p:tgtEl>
                                          <p:spTgt spid="10"/>
                                        </p:tgtEl>
                                      </p:cBhvr>
                                    </p:animEffect>
                                    <p:anim calcmode="lin" valueType="num">
                                      <p:cBhvr>
                                        <p:cTn id="43" dur="2000" fill="hold"/>
                                        <p:tgtEl>
                                          <p:spTgt spid="10"/>
                                        </p:tgtEl>
                                        <p:attrNameLst>
                                          <p:attrName>ppt_w</p:attrName>
                                        </p:attrNameLst>
                                      </p:cBhvr>
                                      <p:tavLst>
                                        <p:tav tm="0" fmla="#ppt_w*sin(2.5*pi*$)">
                                          <p:val>
                                            <p:fltVal val="0"/>
                                          </p:val>
                                        </p:tav>
                                        <p:tav tm="100000">
                                          <p:val>
                                            <p:fltVal val="1"/>
                                          </p:val>
                                        </p:tav>
                                      </p:tavLst>
                                    </p:anim>
                                    <p:anim calcmode="lin" valueType="num">
                                      <p:cBhvr>
                                        <p:cTn id="44"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45" fill="hold" nodeType="clickPar">
                      <p:stCondLst>
                        <p:cond delay="indefinite"/>
                      </p:stCondLst>
                      <p:childTnLst>
                        <p:par>
                          <p:cTn id="46" fill="hold" nodeType="withGroup">
                            <p:stCondLst>
                              <p:cond delay="0"/>
                            </p:stCondLst>
                            <p:childTnLst>
                              <p:par>
                                <p:cTn id="47" presetID="10" presetClass="entr" presetSubtype="0" fill="hold" grpId="0" nodeType="click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fade">
                                      <p:cBhvr>
                                        <p:cTn id="49" dur="500"/>
                                        <p:tgtEl>
                                          <p:spTgt spid="11"/>
                                        </p:tgtEl>
                                      </p:cBhvr>
                                    </p:animEffect>
                                  </p:childTnLst>
                                </p:cTn>
                              </p:par>
                            </p:childTnLst>
                          </p:cTn>
                        </p:par>
                      </p:childTnLst>
                    </p:cTn>
                  </p:par>
                  <p:par>
                    <p:cTn id="50" fill="hold" nodeType="clickPar">
                      <p:stCondLst>
                        <p:cond delay="indefinite"/>
                      </p:stCondLst>
                      <p:childTnLst>
                        <p:par>
                          <p:cTn id="51" fill="hold" nodeType="withGroup">
                            <p:stCondLst>
                              <p:cond delay="0"/>
                            </p:stCondLst>
                            <p:childTnLst>
                              <p:par>
                                <p:cTn id="52" presetID="2" presetClass="entr" presetSubtype="4" fill="hold" grpId="0" nodeType="click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additive="base">
                                        <p:cTn id="54" dur="500" fill="hold"/>
                                        <p:tgtEl>
                                          <p:spTgt spid="13"/>
                                        </p:tgtEl>
                                        <p:attrNameLst>
                                          <p:attrName>ppt_x</p:attrName>
                                        </p:attrNameLst>
                                      </p:cBhvr>
                                      <p:tavLst>
                                        <p:tav tm="0">
                                          <p:val>
                                            <p:strVal val="#ppt_x"/>
                                          </p:val>
                                        </p:tav>
                                        <p:tav tm="100000">
                                          <p:val>
                                            <p:strVal val="#ppt_x"/>
                                          </p:val>
                                        </p:tav>
                                      </p:tavLst>
                                    </p:anim>
                                    <p:anim calcmode="lin" valueType="num">
                                      <p:cBhvr additive="base">
                                        <p:cTn id="55" dur="500" fill="hold"/>
                                        <p:tgtEl>
                                          <p:spTgt spid="1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11" grpId="0" animBg="1"/>
      <p:bldP spid="13" grpId="0" animBg="1"/>
      <p:bldP spid="9" grpId="0"/>
      <p:bldP spid="6"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468313" y="188913"/>
            <a:ext cx="8229600" cy="1143000"/>
          </a:xfrm>
        </p:spPr>
        <p:txBody>
          <a:bodyPr/>
          <a:lstStyle/>
          <a:p>
            <a:pPr algn="ctr" eaLnBrk="1" hangingPunct="1"/>
            <a:r>
              <a:rPr lang="ru-RU" altLang="ru-RU" sz="2400" b="1" dirty="0" smtClean="0">
                <a:solidFill>
                  <a:srgbClr val="FF0000"/>
                </a:solidFill>
              </a:rPr>
              <a:t>Роль родителей и кровных родственников в жизни ребенка и преодоление стереотипов мышления, связанных с восприятием их места в жизни ребенка</a:t>
            </a:r>
            <a:endParaRPr lang="ru-RU" altLang="ru-RU" sz="2400" dirty="0" smtClean="0">
              <a:solidFill>
                <a:srgbClr val="FF0000"/>
              </a:solidFill>
            </a:endParaRPr>
          </a:p>
        </p:txBody>
      </p:sp>
      <p:sp>
        <p:nvSpPr>
          <p:cNvPr id="11267" name="Rectangle 3"/>
          <p:cNvSpPr>
            <a:spLocks noGrp="1" noChangeArrowheads="1"/>
          </p:cNvSpPr>
          <p:nvPr>
            <p:ph type="body" idx="4294967295"/>
          </p:nvPr>
        </p:nvSpPr>
        <p:spPr>
          <a:xfrm>
            <a:off x="179388" y="1412875"/>
            <a:ext cx="8964612" cy="5329238"/>
          </a:xfrm>
          <a:prstGeom prst="rect">
            <a:avLst/>
          </a:prstGeom>
        </p:spPr>
        <p:txBody>
          <a:bodyPr/>
          <a:lstStyle/>
          <a:p>
            <a:pPr marL="0" algn="ctr" eaLnBrk="1" hangingPunct="1">
              <a:spcBef>
                <a:spcPct val="0"/>
              </a:spcBef>
              <a:buFontTx/>
              <a:buNone/>
            </a:pPr>
            <a:r>
              <a:rPr lang="ru-RU" altLang="ru-RU" sz="2000" b="1" dirty="0" smtClean="0">
                <a:solidFill>
                  <a:srgbClr val="FF0000"/>
                </a:solidFill>
              </a:rPr>
              <a:t>Шесть уровней привязанности по Гордону </a:t>
            </a:r>
            <a:r>
              <a:rPr lang="ru-RU" altLang="ru-RU" sz="2000" b="1" dirty="0" err="1" smtClean="0">
                <a:solidFill>
                  <a:srgbClr val="FF0000"/>
                </a:solidFill>
              </a:rPr>
              <a:t>Ньюфелду</a:t>
            </a:r>
            <a:r>
              <a:rPr lang="ru-RU" altLang="ru-RU" sz="2000" b="1" dirty="0" smtClean="0">
                <a:solidFill>
                  <a:srgbClr val="FF0000"/>
                </a:solidFill>
              </a:rPr>
              <a:t>:</a:t>
            </a:r>
          </a:p>
          <a:p>
            <a:pPr marL="0" algn="just" eaLnBrk="1" hangingPunct="1">
              <a:spcBef>
                <a:spcPct val="0"/>
              </a:spcBef>
              <a:buFontTx/>
              <a:buNone/>
            </a:pPr>
            <a:r>
              <a:rPr lang="ru-RU" altLang="ru-RU" sz="2000" dirty="0" smtClean="0">
                <a:solidFill>
                  <a:srgbClr val="FF0000"/>
                </a:solidFill>
              </a:rPr>
              <a:t>Первый уровень с рождения </a:t>
            </a:r>
            <a:r>
              <a:rPr lang="ru-RU" altLang="ru-RU" sz="2000" dirty="0" smtClean="0">
                <a:solidFill>
                  <a:schemeClr val="tx1"/>
                </a:solidFill>
              </a:rPr>
              <a:t>– привязанность через ощущения, чувства. </a:t>
            </a:r>
            <a:r>
              <a:rPr lang="ru-RU" altLang="ru-RU" sz="2000" dirty="0">
                <a:solidFill>
                  <a:schemeClr val="tx1"/>
                </a:solidFill>
              </a:rPr>
              <a:t>Р</a:t>
            </a:r>
            <a:r>
              <a:rPr lang="ru-RU" altLang="ru-RU" sz="2000" dirty="0" smtClean="0">
                <a:solidFill>
                  <a:schemeClr val="tx1"/>
                </a:solidFill>
              </a:rPr>
              <a:t>ебенок привязывается к тем, кто о нем заботится.</a:t>
            </a:r>
          </a:p>
          <a:p>
            <a:pPr marL="0" algn="just" eaLnBrk="1" hangingPunct="1">
              <a:spcBef>
                <a:spcPct val="0"/>
              </a:spcBef>
              <a:buFontTx/>
              <a:buNone/>
            </a:pPr>
            <a:r>
              <a:rPr lang="ru-RU" altLang="ru-RU" sz="2000" dirty="0" smtClean="0">
                <a:solidFill>
                  <a:srgbClr val="FF0000"/>
                </a:solidFill>
              </a:rPr>
              <a:t>На втором году жизни </a:t>
            </a:r>
            <a:r>
              <a:rPr lang="ru-RU" altLang="ru-RU" sz="2000" dirty="0" smtClean="0"/>
              <a:t>у ребёнка развивается способность привязываться посредством похожести - дети подражают, имитируют, изображают тех, к кому они привязаны.</a:t>
            </a:r>
          </a:p>
          <a:p>
            <a:pPr marL="0" algn="just" eaLnBrk="1" hangingPunct="1">
              <a:spcBef>
                <a:spcPct val="0"/>
              </a:spcBef>
              <a:buFontTx/>
              <a:buNone/>
            </a:pPr>
            <a:r>
              <a:rPr lang="ru-RU" altLang="ru-RU" sz="2000" dirty="0" smtClean="0">
                <a:solidFill>
                  <a:srgbClr val="FF0000"/>
                </a:solidFill>
              </a:rPr>
              <a:t>К третьему году </a:t>
            </a:r>
            <a:r>
              <a:rPr lang="ru-RU" altLang="ru-RU" sz="2000" dirty="0" smtClean="0"/>
              <a:t>развивается способность привязываться посредством принадлежности и верности - ощущение себя частью другого или группы.</a:t>
            </a:r>
          </a:p>
          <a:p>
            <a:pPr marL="0" algn="just" eaLnBrk="1" hangingPunct="1">
              <a:spcBef>
                <a:spcPct val="0"/>
              </a:spcBef>
              <a:buFontTx/>
              <a:buNone/>
            </a:pPr>
            <a:r>
              <a:rPr lang="ru-RU" altLang="ru-RU" sz="2000" dirty="0" smtClean="0">
                <a:solidFill>
                  <a:srgbClr val="FF0000"/>
                </a:solidFill>
              </a:rPr>
              <a:t>К четвёртому году </a:t>
            </a:r>
            <a:r>
              <a:rPr lang="ru-RU" altLang="ru-RU" sz="2000" dirty="0" smtClean="0"/>
              <a:t>жизни у ребёнка появляется желание собственной важности, значимости в жизни любимого человека. Ощущение, что мама и папа близки с тем, кем/чем дорожат.</a:t>
            </a:r>
          </a:p>
          <a:p>
            <a:pPr marL="0" algn="just" eaLnBrk="1" hangingPunct="1">
              <a:spcBef>
                <a:spcPct val="0"/>
              </a:spcBef>
              <a:buFontTx/>
              <a:buNone/>
            </a:pPr>
            <a:r>
              <a:rPr lang="ru-RU" altLang="ru-RU" sz="2000" dirty="0" smtClean="0">
                <a:solidFill>
                  <a:srgbClr val="FF0000"/>
                </a:solidFill>
              </a:rPr>
              <a:t>На пятом году </a:t>
            </a:r>
            <a:r>
              <a:rPr lang="ru-RU" altLang="ru-RU" sz="2000" dirty="0" smtClean="0"/>
              <a:t>ребёнок начинает отдавать свое сердце тем, к кому он привязан, начинает любить. </a:t>
            </a:r>
          </a:p>
          <a:p>
            <a:pPr marL="0" algn="just" eaLnBrk="1" hangingPunct="1">
              <a:spcBef>
                <a:spcPct val="0"/>
              </a:spcBef>
              <a:buFontTx/>
              <a:buNone/>
            </a:pPr>
            <a:r>
              <a:rPr lang="ru-RU" altLang="ru-RU" sz="2000" dirty="0" smtClean="0">
                <a:solidFill>
                  <a:srgbClr val="FF0000"/>
                </a:solidFill>
              </a:rPr>
              <a:t>Шестой уровень привязанности </a:t>
            </a:r>
            <a:r>
              <a:rPr lang="ru-RU" altLang="ru-RU" sz="2000" dirty="0" smtClean="0"/>
              <a:t>– ребенок стремится быть познанным и понятым теми, к кому он привязан. Желание поделиться с ними всем, что есть у него на сердце.</a:t>
            </a:r>
          </a:p>
        </p:txBody>
      </p:sp>
      <p:pic>
        <p:nvPicPr>
          <p:cNvPr id="11268"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802205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 name="TextShape 1"/>
          <p:cNvSpPr txBox="1"/>
          <p:nvPr/>
        </p:nvSpPr>
        <p:spPr>
          <a:xfrm>
            <a:off x="356216" y="188640"/>
            <a:ext cx="8488800" cy="863640"/>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anchor="ctr">
            <a:noAutofit/>
          </a:bodyPr>
          <a:lstStyle/>
          <a:p>
            <a:pPr algn="ctr">
              <a:lnSpc>
                <a:spcPct val="100000"/>
              </a:lnSpc>
            </a:pPr>
            <a:r>
              <a:rPr lang="ru-RU" sz="2400" b="1" strike="noStrike" spc="-1" dirty="0">
                <a:solidFill>
                  <a:srgbClr val="FF0000"/>
                </a:solidFill>
                <a:latin typeface="+mj-lt"/>
              </a:rPr>
              <a:t>Причины, </a:t>
            </a:r>
            <a:r>
              <a:rPr lang="ru-RU" sz="2400" b="1" strike="noStrike" spc="-1" dirty="0" smtClean="0">
                <a:solidFill>
                  <a:srgbClr val="FF0000"/>
                </a:solidFill>
                <a:latin typeface="+mj-lt"/>
              </a:rPr>
              <a:t>вызывающие нарушения в развитии </a:t>
            </a:r>
            <a:r>
              <a:rPr lang="ru-RU" sz="2400" b="1" strike="noStrike" spc="-1" dirty="0">
                <a:solidFill>
                  <a:srgbClr val="FF0000"/>
                </a:solidFill>
                <a:latin typeface="+mj-lt"/>
              </a:rPr>
              <a:t>надежной привязанности у детей:</a:t>
            </a:r>
          </a:p>
        </p:txBody>
      </p:sp>
      <p:sp>
        <p:nvSpPr>
          <p:cNvPr id="139" name="CustomShape 3"/>
          <p:cNvSpPr/>
          <p:nvPr/>
        </p:nvSpPr>
        <p:spPr>
          <a:xfrm>
            <a:off x="356216" y="1052281"/>
            <a:ext cx="8486158" cy="5630858"/>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ru-RU" b="0" strike="noStrike" spc="-1" dirty="0" smtClean="0">
                <a:latin typeface="Arial"/>
              </a:rPr>
              <a:t>- </a:t>
            </a:r>
            <a:r>
              <a:rPr lang="ru-RU" strike="noStrike" spc="-1" dirty="0" smtClean="0">
                <a:solidFill>
                  <a:srgbClr val="FF0000"/>
                </a:solidFill>
                <a:latin typeface="Arial"/>
              </a:rPr>
              <a:t>Разлука</a:t>
            </a:r>
            <a:r>
              <a:rPr lang="ru-RU" b="0" strike="noStrike" spc="-1" dirty="0" smtClean="0">
                <a:solidFill>
                  <a:srgbClr val="FF0000"/>
                </a:solidFill>
                <a:latin typeface="Arial"/>
              </a:rPr>
              <a:t> </a:t>
            </a:r>
            <a:r>
              <a:rPr lang="ru-RU" b="0" strike="noStrike" spc="-1" dirty="0">
                <a:latin typeface="Arial"/>
              </a:rPr>
              <a:t>с родителями и помещение в детский дом.</a:t>
            </a:r>
          </a:p>
          <a:p>
            <a:pPr algn="just">
              <a:lnSpc>
                <a:spcPct val="100000"/>
              </a:lnSpc>
            </a:pPr>
            <a:endParaRPr lang="ru-RU" b="0" strike="noStrike" spc="-1" dirty="0">
              <a:latin typeface="Arial"/>
            </a:endParaRPr>
          </a:p>
          <a:p>
            <a:pPr algn="just">
              <a:lnSpc>
                <a:spcPct val="100000"/>
              </a:lnSpc>
            </a:pPr>
            <a:r>
              <a:rPr lang="ru-RU" b="0" strike="noStrike" spc="-1" dirty="0" smtClean="0">
                <a:latin typeface="Arial"/>
              </a:rPr>
              <a:t>- </a:t>
            </a:r>
            <a:r>
              <a:rPr lang="ru-RU" spc="-1" dirty="0" smtClean="0">
                <a:solidFill>
                  <a:srgbClr val="FF0000"/>
                </a:solidFill>
                <a:latin typeface="Arial"/>
              </a:rPr>
              <a:t>Ситуация </a:t>
            </a:r>
            <a:r>
              <a:rPr lang="ru-RU" spc="-1" dirty="0">
                <a:solidFill>
                  <a:srgbClr val="FF0000"/>
                </a:solidFill>
                <a:latin typeface="Arial"/>
              </a:rPr>
              <a:t>смерти</a:t>
            </a:r>
            <a:r>
              <a:rPr lang="ru-RU" strike="noStrike" spc="-1" dirty="0">
                <a:solidFill>
                  <a:srgbClr val="FF0000"/>
                </a:solidFill>
                <a:latin typeface="Arial"/>
              </a:rPr>
              <a:t> </a:t>
            </a:r>
            <a:r>
              <a:rPr lang="ru-RU" b="0" strike="noStrike" spc="-1" dirty="0">
                <a:latin typeface="Arial"/>
              </a:rPr>
              <a:t>родителя или заботящегося о нем человека.</a:t>
            </a:r>
          </a:p>
          <a:p>
            <a:pPr algn="just">
              <a:lnSpc>
                <a:spcPct val="100000"/>
              </a:lnSpc>
            </a:pPr>
            <a:endParaRPr lang="ru-RU" b="0" strike="noStrike" spc="-1" dirty="0">
              <a:latin typeface="Arial"/>
            </a:endParaRPr>
          </a:p>
          <a:p>
            <a:pPr algn="just">
              <a:lnSpc>
                <a:spcPct val="100000"/>
              </a:lnSpc>
            </a:pPr>
            <a:r>
              <a:rPr lang="ru-RU" b="0" strike="noStrike" spc="-1" dirty="0" smtClean="0">
                <a:latin typeface="Arial"/>
              </a:rPr>
              <a:t>- </a:t>
            </a:r>
            <a:r>
              <a:rPr lang="ru-RU" spc="-1" dirty="0" smtClean="0">
                <a:solidFill>
                  <a:srgbClr val="FF0000"/>
                </a:solidFill>
                <a:latin typeface="Arial"/>
              </a:rPr>
              <a:t>Нарушение </a:t>
            </a:r>
            <a:r>
              <a:rPr lang="ru-RU" spc="-1" dirty="0">
                <a:solidFill>
                  <a:srgbClr val="FF0000"/>
                </a:solidFill>
                <a:latin typeface="Arial"/>
              </a:rPr>
              <a:t>взаимоотношений</a:t>
            </a:r>
            <a:r>
              <a:rPr lang="ru-RU" strike="noStrike" spc="-1" dirty="0">
                <a:solidFill>
                  <a:srgbClr val="FF0000"/>
                </a:solidFill>
                <a:latin typeface="Arial"/>
              </a:rPr>
              <a:t> </a:t>
            </a:r>
            <a:r>
              <a:rPr lang="ru-RU" b="0" strike="noStrike" spc="-1" dirty="0">
                <a:latin typeface="Arial"/>
              </a:rPr>
              <a:t>в семье.</a:t>
            </a:r>
          </a:p>
          <a:p>
            <a:pPr algn="just">
              <a:lnSpc>
                <a:spcPct val="100000"/>
              </a:lnSpc>
            </a:pPr>
            <a:endParaRPr lang="ru-RU" b="0" strike="noStrike" spc="-1" dirty="0">
              <a:latin typeface="Arial"/>
            </a:endParaRPr>
          </a:p>
          <a:p>
            <a:pPr algn="just">
              <a:lnSpc>
                <a:spcPct val="100000"/>
              </a:lnSpc>
            </a:pPr>
            <a:r>
              <a:rPr lang="ru-RU" b="0" strike="noStrike" spc="-1" dirty="0" smtClean="0">
                <a:latin typeface="Arial"/>
              </a:rPr>
              <a:t>- </a:t>
            </a:r>
            <a:r>
              <a:rPr lang="ru-RU" b="0" strike="noStrike" spc="-1" dirty="0" err="1" smtClean="0">
                <a:latin typeface="Arial"/>
              </a:rPr>
              <a:t>Пренатальное</a:t>
            </a:r>
            <a:r>
              <a:rPr lang="ru-RU" b="0" strike="noStrike" spc="-1" dirty="0" smtClean="0">
                <a:latin typeface="Arial"/>
              </a:rPr>
              <a:t> </a:t>
            </a:r>
            <a:r>
              <a:rPr lang="ru-RU" b="0" strike="noStrike" spc="-1" dirty="0">
                <a:latin typeface="Arial"/>
              </a:rPr>
              <a:t>употребление матерью </a:t>
            </a:r>
            <a:r>
              <a:rPr lang="ru-RU" spc="-1" dirty="0">
                <a:solidFill>
                  <a:srgbClr val="FF0000"/>
                </a:solidFill>
                <a:latin typeface="Arial"/>
              </a:rPr>
              <a:t>алкоголя и наркотиков</a:t>
            </a:r>
            <a:r>
              <a:rPr lang="ru-RU" strike="noStrike" spc="-1" dirty="0">
                <a:solidFill>
                  <a:srgbClr val="0000FF"/>
                </a:solidFill>
                <a:latin typeface="Arial"/>
              </a:rPr>
              <a:t>.</a:t>
            </a:r>
          </a:p>
          <a:p>
            <a:pPr algn="just">
              <a:lnSpc>
                <a:spcPct val="100000"/>
              </a:lnSpc>
            </a:pPr>
            <a:endParaRPr lang="ru-RU" b="0" strike="noStrike" spc="-1" dirty="0">
              <a:latin typeface="Arial"/>
            </a:endParaRPr>
          </a:p>
          <a:p>
            <a:pPr algn="just">
              <a:lnSpc>
                <a:spcPct val="100000"/>
              </a:lnSpc>
            </a:pPr>
            <a:r>
              <a:rPr lang="ru-RU" strike="noStrike" spc="-1" dirty="0" smtClean="0">
                <a:latin typeface="Arial"/>
              </a:rPr>
              <a:t>- </a:t>
            </a:r>
            <a:r>
              <a:rPr lang="ru-RU" spc="-1" dirty="0" smtClean="0">
                <a:solidFill>
                  <a:srgbClr val="FF0000"/>
                </a:solidFill>
                <a:latin typeface="Arial"/>
              </a:rPr>
              <a:t>Насилие</a:t>
            </a:r>
            <a:r>
              <a:rPr lang="ru-RU" b="0" strike="noStrike" spc="-1" dirty="0" smtClean="0">
                <a:latin typeface="Arial"/>
              </a:rPr>
              <a:t>, </a:t>
            </a:r>
            <a:r>
              <a:rPr lang="ru-RU" b="0" strike="noStrike" spc="-1" dirty="0">
                <a:latin typeface="Arial"/>
              </a:rPr>
              <a:t>пережитое детьми (физическое, сексуальное или психологическое). </a:t>
            </a:r>
          </a:p>
          <a:p>
            <a:pPr algn="just">
              <a:lnSpc>
                <a:spcPct val="100000"/>
              </a:lnSpc>
            </a:pPr>
            <a:endParaRPr lang="ru-RU" b="0" strike="noStrike" spc="-1" dirty="0">
              <a:latin typeface="Arial"/>
            </a:endParaRPr>
          </a:p>
          <a:p>
            <a:pPr algn="just">
              <a:lnSpc>
                <a:spcPct val="100000"/>
              </a:lnSpc>
            </a:pPr>
            <a:r>
              <a:rPr lang="ru-RU" b="0" strike="noStrike" spc="-1" dirty="0" smtClean="0">
                <a:latin typeface="Arial"/>
              </a:rPr>
              <a:t>- Нервно-психические </a:t>
            </a:r>
            <a:r>
              <a:rPr lang="ru-RU" spc="-1" dirty="0">
                <a:solidFill>
                  <a:srgbClr val="FF0000"/>
                </a:solidFill>
                <a:latin typeface="Arial"/>
              </a:rPr>
              <a:t>заболевания матери</a:t>
            </a:r>
            <a:r>
              <a:rPr lang="ru-RU" strike="noStrike" spc="-1" dirty="0">
                <a:latin typeface="Arial"/>
              </a:rPr>
              <a:t>.</a:t>
            </a:r>
          </a:p>
          <a:p>
            <a:pPr algn="just">
              <a:lnSpc>
                <a:spcPct val="100000"/>
              </a:lnSpc>
            </a:pPr>
            <a:endParaRPr lang="ru-RU" b="0" strike="noStrike" spc="-1" dirty="0">
              <a:latin typeface="Arial"/>
            </a:endParaRPr>
          </a:p>
          <a:p>
            <a:pPr algn="just">
              <a:lnSpc>
                <a:spcPct val="100000"/>
              </a:lnSpc>
            </a:pPr>
            <a:r>
              <a:rPr lang="ru-RU" b="0" strike="noStrike" spc="-1" dirty="0" smtClean="0">
                <a:latin typeface="Arial"/>
              </a:rPr>
              <a:t>- Наркотическая </a:t>
            </a:r>
            <a:r>
              <a:rPr lang="ru-RU" b="0" strike="noStrike" spc="-1" dirty="0">
                <a:latin typeface="Arial"/>
              </a:rPr>
              <a:t>или алкогольная </a:t>
            </a:r>
            <a:r>
              <a:rPr lang="ru-RU" spc="-1" dirty="0">
                <a:solidFill>
                  <a:srgbClr val="FF0000"/>
                </a:solidFill>
                <a:latin typeface="Arial"/>
              </a:rPr>
              <a:t>зависимость родителей</a:t>
            </a:r>
            <a:r>
              <a:rPr lang="ru-RU" strike="noStrike" spc="-1" dirty="0">
                <a:solidFill>
                  <a:srgbClr val="0000FF"/>
                </a:solidFill>
                <a:latin typeface="Arial"/>
              </a:rPr>
              <a:t>.</a:t>
            </a:r>
          </a:p>
          <a:p>
            <a:pPr algn="just">
              <a:lnSpc>
                <a:spcPct val="100000"/>
              </a:lnSpc>
            </a:pPr>
            <a:endParaRPr lang="ru-RU" b="0" strike="noStrike" spc="-1" dirty="0">
              <a:latin typeface="Arial"/>
            </a:endParaRPr>
          </a:p>
          <a:p>
            <a:pPr algn="just">
              <a:lnSpc>
                <a:spcPct val="100000"/>
              </a:lnSpc>
            </a:pPr>
            <a:r>
              <a:rPr lang="ru-RU" b="0" strike="noStrike" spc="-1" dirty="0" smtClean="0">
                <a:latin typeface="Arial"/>
              </a:rPr>
              <a:t>- </a:t>
            </a:r>
            <a:r>
              <a:rPr lang="ru-RU" spc="-1" dirty="0" smtClean="0">
                <a:solidFill>
                  <a:srgbClr val="FF0000"/>
                </a:solidFill>
                <a:latin typeface="Arial"/>
              </a:rPr>
              <a:t>Госпитализация </a:t>
            </a:r>
            <a:r>
              <a:rPr lang="ru-RU" spc="-1" dirty="0">
                <a:solidFill>
                  <a:srgbClr val="FF0000"/>
                </a:solidFill>
                <a:latin typeface="Arial"/>
              </a:rPr>
              <a:t>родителя или ребенка</a:t>
            </a:r>
            <a:r>
              <a:rPr lang="ru-RU" b="0" strike="noStrike" spc="-1" dirty="0">
                <a:latin typeface="Arial"/>
              </a:rPr>
              <a:t>, в результате которого ребенка внезапно разлучили.</a:t>
            </a:r>
          </a:p>
          <a:p>
            <a:pPr algn="just">
              <a:lnSpc>
                <a:spcPct val="100000"/>
              </a:lnSpc>
            </a:pPr>
            <a:endParaRPr lang="ru-RU" b="0" strike="noStrike" spc="-1" dirty="0">
              <a:latin typeface="Arial"/>
            </a:endParaRPr>
          </a:p>
          <a:p>
            <a:pPr algn="just">
              <a:lnSpc>
                <a:spcPct val="100000"/>
              </a:lnSpc>
            </a:pPr>
            <a:r>
              <a:rPr lang="ru-RU" b="0" strike="noStrike" spc="-1" dirty="0" smtClean="0">
                <a:latin typeface="Arial"/>
              </a:rPr>
              <a:t>- Педагогическая </a:t>
            </a:r>
            <a:r>
              <a:rPr lang="ru-RU" b="0" strike="noStrike" spc="-1" dirty="0">
                <a:latin typeface="Arial"/>
              </a:rPr>
              <a:t>запущенность, пренебрежение, </a:t>
            </a:r>
            <a:r>
              <a:rPr lang="ru-RU" spc="-1" dirty="0">
                <a:solidFill>
                  <a:srgbClr val="FF0000"/>
                </a:solidFill>
                <a:latin typeface="Arial"/>
              </a:rPr>
              <a:t>игнорирование нужд ребенка</a:t>
            </a:r>
            <a:r>
              <a:rPr lang="ru-RU" b="0" strike="noStrike" spc="-1" dirty="0">
                <a:latin typeface="Arial"/>
              </a:rPr>
              <a:t>.</a:t>
            </a:r>
          </a:p>
        </p:txBody>
      </p:sp>
      <p:pic>
        <p:nvPicPr>
          <p:cNvPr id="4"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6825743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79512" y="-268486"/>
            <a:ext cx="8507288" cy="1846659"/>
          </a:xfrm>
        </p:spPr>
        <p:txBody>
          <a:bodyPr/>
          <a:lstStyle/>
          <a:p>
            <a:pPr algn="ctr" eaLnBrk="1" hangingPunct="1"/>
            <a:r>
              <a:rPr lang="ru-RU" altLang="ru-RU" sz="2400" b="1" dirty="0" smtClean="0">
                <a:solidFill>
                  <a:srgbClr val="FF0000"/>
                </a:solidFill>
              </a:rPr>
              <a:t/>
            </a:r>
            <a:br>
              <a:rPr lang="ru-RU" altLang="ru-RU" sz="2400" b="1" dirty="0" smtClean="0">
                <a:solidFill>
                  <a:srgbClr val="FF0000"/>
                </a:solidFill>
              </a:rPr>
            </a:br>
            <a:r>
              <a:rPr lang="ru-RU" altLang="ru-RU" sz="2400" b="1" dirty="0" smtClean="0">
                <a:solidFill>
                  <a:srgbClr val="FF0000"/>
                </a:solidFill>
              </a:rPr>
              <a:t>Последствия от разрыва семейных связей с биологической семьей для ребенка, оставшегося без попечения родителей</a:t>
            </a:r>
            <a:br>
              <a:rPr lang="ru-RU" altLang="ru-RU" sz="2400" b="1" dirty="0" smtClean="0">
                <a:solidFill>
                  <a:srgbClr val="FF0000"/>
                </a:solidFill>
              </a:rPr>
            </a:br>
            <a:endParaRPr lang="ru-RU" altLang="ru-RU" sz="2400" b="1" dirty="0" smtClean="0">
              <a:solidFill>
                <a:srgbClr val="FF0000"/>
              </a:solidFill>
            </a:endParaRPr>
          </a:p>
        </p:txBody>
      </p:sp>
      <p:graphicFrame>
        <p:nvGraphicFramePr>
          <p:cNvPr id="4" name="Object 5">
            <a:hlinkClick r:id="" action="ppaction://ole?verb=0"/>
          </p:cNvPr>
          <p:cNvGraphicFramePr>
            <a:graphicFrameLocks/>
          </p:cNvGraphicFramePr>
          <p:nvPr>
            <p:extLst/>
          </p:nvPr>
        </p:nvGraphicFramePr>
        <p:xfrm>
          <a:off x="2364747" y="1583022"/>
          <a:ext cx="4273550" cy="3978784"/>
        </p:xfrm>
        <a:graphic>
          <a:graphicData uri="http://schemas.openxmlformats.org/presentationml/2006/ole">
            <mc:AlternateContent xmlns:mc="http://schemas.openxmlformats.org/markup-compatibility/2006">
              <mc:Choice xmlns:v="urn:schemas-microsoft-com:vml" Requires="v">
                <p:oleObj spid="_x0000_s3087" name="Clip" r:id="rId4" imgW="3368675" imgH="3314700" progId="">
                  <p:embed/>
                </p:oleObj>
              </mc:Choice>
              <mc:Fallback>
                <p:oleObj name="Clip" r:id="rId4" imgW="3368675" imgH="3314700" progId="">
                  <p:embed/>
                  <p:pic>
                    <p:nvPicPr>
                      <p:cNvPr id="0" name=""/>
                      <p:cNvPicPr>
                        <a:picLocks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64747" y="1583022"/>
                        <a:ext cx="4273550" cy="3978784"/>
                      </a:xfrm>
                      <a:prstGeom prst="rect">
                        <a:avLst/>
                      </a:prstGeom>
                      <a:noFill/>
                      <a:ln>
                        <a:noFill/>
                      </a:ln>
                      <a:effectLst/>
                    </p:spPr>
                  </p:pic>
                </p:oleObj>
              </mc:Fallback>
            </mc:AlternateContent>
          </a:graphicData>
        </a:graphic>
      </p:graphicFrame>
      <p:sp>
        <p:nvSpPr>
          <p:cNvPr id="5" name="TextBox 4"/>
          <p:cNvSpPr txBox="1">
            <a:spLocks noChangeArrowheads="1"/>
          </p:cNvSpPr>
          <p:nvPr/>
        </p:nvSpPr>
        <p:spPr bwMode="auto">
          <a:xfrm>
            <a:off x="3924300" y="1341438"/>
            <a:ext cx="2133600" cy="738664"/>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dirty="0">
                <a:latin typeface="+mn-lt"/>
                <a:ea typeface="MS PGothic" panose="020B0600070205080204" pitchFamily="34" charset="-128"/>
              </a:rPr>
              <a:t>Ребёнок испуган/ </a:t>
            </a:r>
            <a:r>
              <a:rPr lang="ru-RU" altLang="ru-RU" sz="1400" dirty="0" smtClean="0">
                <a:latin typeface="+mn-lt"/>
                <a:ea typeface="MS PGothic" panose="020B0600070205080204" pitchFamily="34" charset="-128"/>
              </a:rPr>
              <a:t>насилие, депривация, утрата</a:t>
            </a:r>
            <a:endParaRPr lang="en-US" altLang="ru-RU" sz="1400" dirty="0">
              <a:latin typeface="+mn-lt"/>
              <a:ea typeface="MS PGothic" panose="020B0600070205080204" pitchFamily="34" charset="-128"/>
            </a:endParaRPr>
          </a:p>
        </p:txBody>
      </p:sp>
      <p:sp>
        <p:nvSpPr>
          <p:cNvPr id="8" name="TextBox 7"/>
          <p:cNvSpPr txBox="1">
            <a:spLocks noChangeArrowheads="1"/>
          </p:cNvSpPr>
          <p:nvPr/>
        </p:nvSpPr>
        <p:spPr bwMode="auto">
          <a:xfrm>
            <a:off x="1476375" y="2636838"/>
            <a:ext cx="2447925" cy="160043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dirty="0">
                <a:latin typeface="+mn-lt"/>
                <a:ea typeface="MS PGothic" panose="020B0600070205080204" pitchFamily="34" charset="-128"/>
              </a:rPr>
              <a:t>Физическая или эмоциональная замкнутость. Смятение/устранение от деятельности. Закрыт для эмоций. Нейтральный/ отстраненный</a:t>
            </a:r>
            <a:endParaRPr lang="en-US" altLang="ru-RU" sz="1400" dirty="0">
              <a:latin typeface="+mn-lt"/>
              <a:ea typeface="MS PGothic" panose="020B0600070205080204" pitchFamily="34" charset="-128"/>
            </a:endParaRPr>
          </a:p>
        </p:txBody>
      </p:sp>
      <p:sp>
        <p:nvSpPr>
          <p:cNvPr id="10" name="Curved Left Arrow 9"/>
          <p:cNvSpPr/>
          <p:nvPr/>
        </p:nvSpPr>
        <p:spPr>
          <a:xfrm>
            <a:off x="6638297" y="1812928"/>
            <a:ext cx="1676400" cy="4191000"/>
          </a:xfrm>
          <a:prstGeom prst="curvedLeftArrow">
            <a:avLst/>
          </a:prstGeom>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endParaRPr lang="en-US" dirty="0">
              <a:solidFill>
                <a:schemeClr val="tx1"/>
              </a:solidFill>
            </a:endParaRPr>
          </a:p>
        </p:txBody>
      </p:sp>
      <p:sp>
        <p:nvSpPr>
          <p:cNvPr id="11" name="Curved Left Arrow 10"/>
          <p:cNvSpPr>
            <a:spLocks noChangeArrowheads="1"/>
          </p:cNvSpPr>
          <p:nvPr/>
        </p:nvSpPr>
        <p:spPr bwMode="auto">
          <a:xfrm rot="10800000">
            <a:off x="816604" y="1281112"/>
            <a:ext cx="1714500" cy="4886325"/>
          </a:xfrm>
          <a:prstGeom prst="curvedLeftArrow">
            <a:avLst>
              <a:gd name="adj1" fmla="val 27708"/>
              <a:gd name="adj2" fmla="val 55443"/>
              <a:gd name="adj3" fmla="val 25000"/>
            </a:avLst>
          </a:prstGeom>
          <a:solidFill>
            <a:schemeClr val="accent2"/>
          </a:solidFill>
          <a:ln w="25400" algn="ctr">
            <a:solidFill>
              <a:srgbClr val="8C3836"/>
            </a:solidFill>
            <a:miter lim="800000"/>
            <a:headEnd/>
            <a:tailEnd/>
          </a:ln>
        </p:spPr>
        <p:txBody>
          <a:bodyPr rot="10800000" anchor="ctr"/>
          <a:lstStyle/>
          <a:p>
            <a:pPr algn="ctr" eaLnBrk="1" hangingPunct="1">
              <a:defRPr/>
            </a:pPr>
            <a:endParaRPr lang="en-US" dirty="0">
              <a:latin typeface="+mn-lt"/>
            </a:endParaRPr>
          </a:p>
        </p:txBody>
      </p:sp>
      <p:sp>
        <p:nvSpPr>
          <p:cNvPr id="6" name="TextBox 5"/>
          <p:cNvSpPr txBox="1">
            <a:spLocks noChangeArrowheads="1"/>
          </p:cNvSpPr>
          <p:nvPr/>
        </p:nvSpPr>
        <p:spPr bwMode="auto">
          <a:xfrm>
            <a:off x="5580063" y="2924175"/>
            <a:ext cx="2133600" cy="1600200"/>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dirty="0">
                <a:latin typeface="+mn-lt"/>
                <a:ea typeface="MS PGothic" panose="020B0600070205080204" pitchFamily="34" charset="-128"/>
              </a:rPr>
              <a:t>Любовь и привязанность временами. Беспокойство и смятение, т.к. не уверен, что можно ожидать дальше</a:t>
            </a:r>
            <a:endParaRPr lang="en-US" altLang="ru-RU" sz="1400" dirty="0">
              <a:latin typeface="+mn-lt"/>
              <a:ea typeface="MS PGothic" panose="020B0600070205080204" pitchFamily="34" charset="-128"/>
            </a:endParaRPr>
          </a:p>
        </p:txBody>
      </p:sp>
      <p:sp>
        <p:nvSpPr>
          <p:cNvPr id="7" name="TextBox 6"/>
          <p:cNvSpPr txBox="1">
            <a:spLocks noChangeArrowheads="1"/>
          </p:cNvSpPr>
          <p:nvPr/>
        </p:nvSpPr>
        <p:spPr bwMode="auto">
          <a:xfrm>
            <a:off x="3132138" y="5084763"/>
            <a:ext cx="2752725" cy="954087"/>
          </a:xfrm>
          <a:prstGeom prst="rect">
            <a:avLst/>
          </a:prstGeom>
          <a:ln/>
        </p:spPr>
        <p:style>
          <a:lnRef idx="1">
            <a:schemeClr val="accent2"/>
          </a:lnRef>
          <a:fillRef idx="2">
            <a:schemeClr val="accent2"/>
          </a:fillRef>
          <a:effectRef idx="1">
            <a:schemeClr val="accent2"/>
          </a:effectRef>
          <a:fontRef idx="minor">
            <a:schemeClr val="dk1"/>
          </a:fontRef>
        </p:style>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ru-RU" altLang="ru-RU" sz="1400" dirty="0">
                <a:latin typeface="+mn-lt"/>
                <a:ea typeface="MS PGothic" panose="020B0600070205080204" pitchFamily="34" charset="-128"/>
              </a:rPr>
              <a:t>Хочет привязаться ко взрослому, но взрослый не является источником безопасности и комфорта</a:t>
            </a:r>
            <a:endParaRPr lang="en-US" altLang="ru-RU" sz="1400" dirty="0">
              <a:latin typeface="+mn-lt"/>
              <a:ea typeface="MS PGothic" panose="020B0600070205080204" pitchFamily="34" charset="-128"/>
            </a:endParaRPr>
          </a:p>
        </p:txBody>
      </p:sp>
      <p:pic>
        <p:nvPicPr>
          <p:cNvPr id="10250" name="Picture 9"/>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47313213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5"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left)">
                                      <p:cBhvr>
                                        <p:cTn id="15" dur="500"/>
                                        <p:tgtEl>
                                          <p:spTgt spid="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left)">
                                      <p:cBhvr>
                                        <p:cTn id="20" dur="500"/>
                                        <p:tgtEl>
                                          <p:spTgt spid="6"/>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Effect transition="in" filter="wipe(left)">
                                      <p:cBhvr>
                                        <p:cTn id="25" dur="500"/>
                                        <p:tgtEl>
                                          <p:spTgt spid="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left)">
                                      <p:cBhvr>
                                        <p:cTn id="30" dur="500"/>
                                        <p:tgtEl>
                                          <p:spTgt spid="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5" presetClass="entr" presetSubtype="0" fill="hold" nodeType="click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fade">
                                      <p:cBhvr>
                                        <p:cTn id="35" dur="2000"/>
                                        <p:tgtEl>
                                          <p:spTgt spid="10"/>
                                        </p:tgtEl>
                                      </p:cBhvr>
                                    </p:animEffect>
                                    <p:anim calcmode="lin" valueType="num">
                                      <p:cBhvr>
                                        <p:cTn id="36" dur="2000" fill="hold"/>
                                        <p:tgtEl>
                                          <p:spTgt spid="10"/>
                                        </p:tgtEl>
                                        <p:attrNameLst>
                                          <p:attrName>ppt_w</p:attrName>
                                        </p:attrNameLst>
                                      </p:cBhvr>
                                      <p:tavLst>
                                        <p:tav tm="0" fmla="#ppt_w*sin(2.5*pi*$)">
                                          <p:val>
                                            <p:fltVal val="0"/>
                                          </p:val>
                                        </p:tav>
                                        <p:tav tm="100000">
                                          <p:val>
                                            <p:fltVal val="1"/>
                                          </p:val>
                                        </p:tav>
                                      </p:tavLst>
                                    </p:anim>
                                    <p:anim calcmode="lin" valueType="num">
                                      <p:cBhvr>
                                        <p:cTn id="37" dur="2000" fill="hold"/>
                                        <p:tgtEl>
                                          <p:spTgt spid="10"/>
                                        </p:tgtEl>
                                        <p:attrNameLst>
                                          <p:attrName>ppt_h</p:attrName>
                                        </p:attrNameLst>
                                      </p:cBhvr>
                                      <p:tavLst>
                                        <p:tav tm="0">
                                          <p:val>
                                            <p:strVal val="#ppt_h"/>
                                          </p:val>
                                        </p:tav>
                                        <p:tav tm="100000">
                                          <p:val>
                                            <p:strVal val="#ppt_h"/>
                                          </p:val>
                                        </p:tav>
                                      </p:tavLst>
                                    </p:anim>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fade">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P spid="11" grpId="0" animBg="1"/>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descr="F:\Малашук\Рабочая\Программа подготовки КУ\Temp\0ce9bfd0c20e809dac77af956baf1f2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322095" y="1304552"/>
            <a:ext cx="2520280" cy="2124448"/>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149" name="TextShape 1"/>
          <p:cNvSpPr txBox="1"/>
          <p:nvPr/>
        </p:nvSpPr>
        <p:spPr>
          <a:xfrm>
            <a:off x="683568" y="170705"/>
            <a:ext cx="8352720" cy="575640"/>
          </a:xfrm>
          <a:prstGeom prst="rect">
            <a:avLst/>
          </a:prstGeom>
          <a:solidFill>
            <a:schemeClr val="bg1"/>
          </a:solidFill>
          <a:ln>
            <a:solidFill>
              <a:schemeClr val="bg1"/>
            </a:solidFill>
          </a:ln>
        </p:spPr>
        <p:style>
          <a:lnRef idx="2">
            <a:schemeClr val="accent4"/>
          </a:lnRef>
          <a:fillRef idx="1">
            <a:schemeClr val="lt1"/>
          </a:fillRef>
          <a:effectRef idx="0">
            <a:schemeClr val="accent4"/>
          </a:effectRef>
          <a:fontRef idx="minor">
            <a:schemeClr val="dk1"/>
          </a:fontRef>
        </p:style>
        <p:txBody>
          <a:bodyPr anchor="ctr">
            <a:noAutofit/>
          </a:bodyPr>
          <a:lstStyle/>
          <a:p>
            <a:pPr algn="ctr">
              <a:lnSpc>
                <a:spcPct val="100000"/>
              </a:lnSpc>
            </a:pPr>
            <a:r>
              <a:rPr lang="ru-RU" sz="2800" b="1" strike="noStrike" spc="-1" dirty="0">
                <a:solidFill>
                  <a:srgbClr val="FF0000"/>
                </a:solidFill>
                <a:latin typeface="Arial"/>
              </a:rPr>
              <a:t>Типы нарушенной привязанности:</a:t>
            </a:r>
            <a:endParaRPr lang="ru-RU" sz="2800" b="0" strike="noStrike" spc="-1" dirty="0">
              <a:solidFill>
                <a:srgbClr val="FF0000"/>
              </a:solidFill>
              <a:latin typeface="Calibri"/>
            </a:endParaRPr>
          </a:p>
        </p:txBody>
      </p:sp>
      <p:sp>
        <p:nvSpPr>
          <p:cNvPr id="151" name="CustomShape 3"/>
          <p:cNvSpPr/>
          <p:nvPr/>
        </p:nvSpPr>
        <p:spPr>
          <a:xfrm>
            <a:off x="467544" y="1268760"/>
            <a:ext cx="5760640" cy="1475873"/>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00000"/>
              </a:lnSpc>
            </a:pPr>
            <a:r>
              <a:rPr lang="en-US" b="1" strike="noStrike" spc="-1" dirty="0" smtClean="0">
                <a:latin typeface="+mj-lt"/>
              </a:rPr>
              <a:t>1.</a:t>
            </a:r>
            <a:r>
              <a:rPr lang="ru-RU" b="1" strike="noStrike" spc="-1" dirty="0" smtClean="0">
                <a:latin typeface="+mj-lt"/>
              </a:rPr>
              <a:t> </a:t>
            </a:r>
            <a:r>
              <a:rPr lang="ru-RU" strike="noStrike" spc="-1" dirty="0" smtClean="0">
                <a:solidFill>
                  <a:srgbClr val="FF0000"/>
                </a:solidFill>
                <a:latin typeface="+mj-lt"/>
              </a:rPr>
              <a:t>Негативная</a:t>
            </a:r>
            <a:r>
              <a:rPr lang="ru-RU" b="1" spc="-1" dirty="0" smtClean="0">
                <a:latin typeface="+mj-lt"/>
              </a:rPr>
              <a:t> </a:t>
            </a:r>
            <a:r>
              <a:rPr lang="ru-RU" b="1" strike="noStrike" spc="-1" dirty="0" smtClean="0">
                <a:latin typeface="+mj-lt"/>
              </a:rPr>
              <a:t>(невротическая)</a:t>
            </a:r>
            <a:r>
              <a:rPr lang="ru-RU" b="1" spc="-1" dirty="0">
                <a:latin typeface="+mj-lt"/>
              </a:rPr>
              <a:t> </a:t>
            </a:r>
            <a:r>
              <a:rPr lang="ru-RU" b="1" strike="noStrike" spc="-1" dirty="0" smtClean="0">
                <a:latin typeface="+mj-lt"/>
              </a:rPr>
              <a:t>привязанность - </a:t>
            </a:r>
            <a:r>
              <a:rPr lang="ru-RU" dirty="0" smtClean="0"/>
              <a:t>ребенок обращает внимание на себя с помощью провокации родителей на наказания и стараясь разозлить их как можно больше. Это явление еще называют «негативным вниманием».</a:t>
            </a:r>
            <a:endParaRPr lang="en-US" b="1" strike="noStrike" spc="-1" dirty="0" smtClean="0">
              <a:latin typeface="+mj-lt"/>
            </a:endParaRPr>
          </a:p>
        </p:txBody>
      </p:sp>
      <p:pic>
        <p:nvPicPr>
          <p:cNvPr id="5" name="Picture 9"/>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Прямоугольник 5"/>
          <p:cNvSpPr/>
          <p:nvPr/>
        </p:nvSpPr>
        <p:spPr>
          <a:xfrm>
            <a:off x="539552" y="3861048"/>
            <a:ext cx="7992888" cy="2088232"/>
          </a:xfrm>
          <a:prstGeom prst="rect">
            <a:avLst/>
          </a:prstGeom>
        </p:spPr>
        <p:txBody>
          <a:bodyPr wrap="square">
            <a:spAutoFit/>
          </a:bodyPr>
          <a:lstStyle/>
          <a:p>
            <a:pPr algn="just"/>
            <a:r>
              <a:rPr lang="ru-RU" b="1" spc="-1" dirty="0" smtClean="0"/>
              <a:t>2.</a:t>
            </a:r>
            <a:r>
              <a:rPr lang="ru-RU" spc="-1" dirty="0" smtClean="0"/>
              <a:t> </a:t>
            </a:r>
            <a:r>
              <a:rPr lang="ru-RU" spc="-1" dirty="0" smtClean="0">
                <a:solidFill>
                  <a:srgbClr val="FF0000"/>
                </a:solidFill>
              </a:rPr>
              <a:t>Амбивалентная</a:t>
            </a:r>
            <a:r>
              <a:rPr lang="ru-RU" spc="-1" dirty="0" smtClean="0">
                <a:solidFill>
                  <a:srgbClr val="0070C0"/>
                </a:solidFill>
              </a:rPr>
              <a:t> </a:t>
            </a:r>
            <a:r>
              <a:rPr lang="ru-RU" b="1" spc="-1" dirty="0" smtClean="0"/>
              <a:t>привязанность - </a:t>
            </a:r>
            <a:r>
              <a:rPr lang="ru-RU" dirty="0" smtClean="0"/>
              <a:t>ребенок постоянно демонстрирует двойственное отношение к близкому взрослому: привязанность-отвержение, ласка-грубость, принятие-избегание. При этом перепады в обращении являются частыми, полутона и компромиссы отсутствуют, а сам ребенок не может объяснить своего поведения и явно страдает от него. Характерно для детей, чьи родители были непоследовательны и истеричны.</a:t>
            </a:r>
          </a:p>
        </p:txBody>
      </p:sp>
    </p:spTree>
    <p:extLst>
      <p:ext uri="{BB962C8B-B14F-4D97-AF65-F5344CB8AC3E}">
        <p14:creationId xmlns:p14="http://schemas.microsoft.com/office/powerpoint/2010/main" val="149517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67544" y="260648"/>
            <a:ext cx="8229240" cy="430887"/>
          </a:xfrm>
        </p:spPr>
        <p:txBody>
          <a:bodyPr/>
          <a:lstStyle/>
          <a:p>
            <a:pPr algn="ctr"/>
            <a:r>
              <a:rPr lang="ru-RU" sz="2800" b="1" kern="1200" spc="-1" dirty="0">
                <a:solidFill>
                  <a:srgbClr val="FF0000"/>
                </a:solidFill>
                <a:latin typeface="Arial"/>
                <a:ea typeface="+mn-ea"/>
                <a:cs typeface="+mn-cs"/>
              </a:rPr>
              <a:t>Типы нарушенной привязанности:</a:t>
            </a:r>
          </a:p>
        </p:txBody>
      </p:sp>
      <p:sp>
        <p:nvSpPr>
          <p:cNvPr id="3" name="Подзаголовок 2"/>
          <p:cNvSpPr>
            <a:spLocks noGrp="1"/>
          </p:cNvSpPr>
          <p:nvPr>
            <p:ph type="subTitle"/>
          </p:nvPr>
        </p:nvSpPr>
        <p:spPr>
          <a:xfrm>
            <a:off x="611560" y="1103839"/>
            <a:ext cx="8075240" cy="5170646"/>
          </a:xfrm>
        </p:spPr>
        <p:txBody>
          <a:bodyPr/>
          <a:lstStyle/>
          <a:p>
            <a:pPr algn="just"/>
            <a:r>
              <a:rPr lang="ru-RU" sz="1600" b="1" spc="-1" dirty="0" smtClean="0"/>
              <a:t>3. </a:t>
            </a:r>
            <a:r>
              <a:rPr lang="ru-RU" sz="1600" spc="-1" dirty="0">
                <a:solidFill>
                  <a:srgbClr val="FF0000"/>
                </a:solidFill>
              </a:rPr>
              <a:t>Избегающая</a:t>
            </a:r>
            <a:r>
              <a:rPr lang="ru-RU" sz="1600" i="1" spc="-1" dirty="0">
                <a:solidFill>
                  <a:srgbClr val="0070C0"/>
                </a:solidFill>
              </a:rPr>
              <a:t> </a:t>
            </a:r>
            <a:r>
              <a:rPr lang="ru-RU" sz="1600" b="1" spc="-1" dirty="0" smtClean="0"/>
              <a:t>привязанность</a:t>
            </a:r>
            <a:r>
              <a:rPr lang="ru-RU" sz="1600" spc="-1" dirty="0" smtClean="0"/>
              <a:t> </a:t>
            </a:r>
            <a:r>
              <a:rPr lang="ru-RU" sz="1600" dirty="0" smtClean="0"/>
              <a:t>- </a:t>
            </a:r>
            <a:r>
              <a:rPr lang="ru-RU" sz="1600" dirty="0"/>
              <a:t>основной мотив ребенка «никому нельзя доверять». Ребенок угрюм, замкнут, не допускает доверительных отношений со взрослыми и детьми, хотя может любить животных. Причиной формирования такого типа нарушенной привязанности может быть сочетание личностных особенностей ребенка и потерей единственного источника эмоционального тепла.</a:t>
            </a:r>
          </a:p>
          <a:p>
            <a:pPr algn="just">
              <a:lnSpc>
                <a:spcPct val="100000"/>
              </a:lnSpc>
            </a:pPr>
            <a:endParaRPr lang="en-US" sz="1600" spc="-1" dirty="0"/>
          </a:p>
          <a:p>
            <a:pPr algn="just">
              <a:lnSpc>
                <a:spcPct val="100000"/>
              </a:lnSpc>
            </a:pPr>
            <a:r>
              <a:rPr lang="ru-RU" sz="1600" spc="-1" dirty="0"/>
              <a:t>4. </a:t>
            </a:r>
            <a:r>
              <a:rPr lang="ru-RU" sz="1600" spc="-1" dirty="0">
                <a:solidFill>
                  <a:srgbClr val="FF0000"/>
                </a:solidFill>
              </a:rPr>
              <a:t>«Размытая»</a:t>
            </a:r>
            <a:r>
              <a:rPr lang="ru-RU" sz="1600" spc="-1" dirty="0" smtClean="0">
                <a:solidFill>
                  <a:srgbClr val="FF0000"/>
                </a:solidFill>
              </a:rPr>
              <a:t> </a:t>
            </a:r>
            <a:r>
              <a:rPr lang="ru-RU" sz="1600" b="1" spc="-1" dirty="0" smtClean="0"/>
              <a:t>привязанность</a:t>
            </a:r>
            <a:r>
              <a:rPr lang="ru-RU" sz="1600" spc="-1" dirty="0" smtClean="0"/>
              <a:t> - </a:t>
            </a:r>
            <a:r>
              <a:rPr lang="ru-RU" sz="1600" dirty="0"/>
              <a:t>дети стараются хоть как-нибудь, от разных людей получить тепло и внимание, которое им должны были дать близкие. Эти дети ко всем прыгают на руки, с легкостью называют взрослых «мама» и «папа» и так же легко отпускают. То, что внешне выглядит как неразборчивость в контактах и эмоциональная </a:t>
            </a:r>
            <a:r>
              <a:rPr lang="ru-RU" sz="1600" b="1" dirty="0"/>
              <a:t>прилипчивость</a:t>
            </a:r>
            <a:r>
              <a:rPr lang="ru-RU" sz="1600" dirty="0"/>
              <a:t>, по сути представляет собой попытку добрать качество за счет количества. Основной причиной такого поведения является эмоциональная </a:t>
            </a:r>
            <a:r>
              <a:rPr lang="ru-RU" sz="1600" dirty="0" err="1"/>
              <a:t>депривация</a:t>
            </a:r>
            <a:r>
              <a:rPr lang="ru-RU" sz="1600" dirty="0"/>
              <a:t> и отсутствие опыта привязанности к конкретному человеку в раннем детстве.</a:t>
            </a:r>
            <a:endParaRPr lang="en-US" sz="1600" spc="-1" dirty="0"/>
          </a:p>
          <a:p>
            <a:pPr algn="just">
              <a:lnSpc>
                <a:spcPct val="100000"/>
              </a:lnSpc>
            </a:pPr>
            <a:endParaRPr lang="en-US" sz="1600" spc="-1" dirty="0"/>
          </a:p>
          <a:p>
            <a:pPr algn="just"/>
            <a:r>
              <a:rPr lang="ru-RU" sz="1600" spc="-1" dirty="0"/>
              <a:t>5. </a:t>
            </a:r>
            <a:r>
              <a:rPr lang="ru-RU" sz="1600" spc="-1" dirty="0">
                <a:solidFill>
                  <a:srgbClr val="FF0000"/>
                </a:solidFill>
              </a:rPr>
              <a:t>Дезорганизованная</a:t>
            </a:r>
            <a:r>
              <a:rPr lang="en-US" sz="1600" spc="-1" dirty="0">
                <a:solidFill>
                  <a:srgbClr val="0070C0"/>
                </a:solidFill>
              </a:rPr>
              <a:t> </a:t>
            </a:r>
            <a:r>
              <a:rPr lang="ru-RU" sz="1600" b="1" spc="-1" dirty="0" smtClean="0"/>
              <a:t>привязанность</a:t>
            </a:r>
            <a:r>
              <a:rPr lang="ru-RU" sz="1600" spc="-1" dirty="0" smtClean="0"/>
              <a:t> - </a:t>
            </a:r>
            <a:r>
              <a:rPr lang="ru-RU" sz="1600" dirty="0"/>
              <a:t>детям не надо, чтобы их любили, они предпочитают, чтобы их боялись. Они ничем не ограничены в своих разрушительных проявлениях и не испытывают сочувствия к другим. Такое поведение характерно для детей, которые подвергались систематическому жестокому обращению и насилию, пренебрежению интересами и никогда не имевших опыта привязанности (эмоциональное отвержение и насилие</a:t>
            </a:r>
            <a:r>
              <a:rPr lang="ru-RU" sz="1600" dirty="0" smtClean="0"/>
              <a:t>).</a:t>
            </a:r>
            <a:endParaRPr lang="ru-RU" sz="1600" dirty="0"/>
          </a:p>
        </p:txBody>
      </p:sp>
      <p:pic>
        <p:nvPicPr>
          <p:cNvPr id="4" name="Picture 9"/>
          <p:cNvPicPr>
            <a:picLocks noChangeAspect="1" noChangeArrowheads="1"/>
          </p:cNvPicPr>
          <p:nvPr/>
        </p:nvPicPr>
        <p:blipFill>
          <a:blip r:embed="rId2" cstate="print"/>
          <a:srcRect/>
          <a:stretch>
            <a:fillRect/>
          </a:stretch>
        </p:blipFill>
        <p:spPr bwMode="auto">
          <a:xfrm>
            <a:off x="8172450" y="6021388"/>
            <a:ext cx="669925" cy="563562"/>
          </a:xfrm>
          <a:prstGeom prst="rect">
            <a:avLst/>
          </a:prstGeom>
          <a:noFill/>
          <a:ln w="9525">
            <a:noFill/>
            <a:miter lim="800000"/>
            <a:headEnd/>
            <a:tailEnd/>
          </a:ln>
        </p:spPr>
      </p:pic>
    </p:spTree>
    <p:extLst>
      <p:ext uri="{BB962C8B-B14F-4D97-AF65-F5344CB8AC3E}">
        <p14:creationId xmlns:p14="http://schemas.microsoft.com/office/powerpoint/2010/main" val="356499798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323850" y="260350"/>
            <a:ext cx="8229600" cy="1143000"/>
          </a:xfrm>
        </p:spPr>
        <p:txBody>
          <a:bodyPr/>
          <a:lstStyle/>
          <a:p>
            <a:pPr algn="ctr" eaLnBrk="1" hangingPunct="1"/>
            <a:r>
              <a:rPr lang="ru-RU" altLang="ru-RU" sz="2400" b="1" dirty="0" smtClean="0">
                <a:solidFill>
                  <a:srgbClr val="FF0000"/>
                </a:solidFill>
              </a:rPr>
              <a:t>Последствия депривации потребностей в привязанности и идентичности у ребенка, оставшегося без попечения родителей</a:t>
            </a:r>
            <a:r>
              <a:rPr lang="ru-RU" altLang="ru-RU" sz="2400" dirty="0" smtClean="0">
                <a:solidFill>
                  <a:srgbClr val="FF0000"/>
                </a:solidFill>
              </a:rPr>
              <a:t> </a:t>
            </a:r>
          </a:p>
        </p:txBody>
      </p:sp>
      <p:sp>
        <p:nvSpPr>
          <p:cNvPr id="13315" name="Rectangle 3"/>
          <p:cNvSpPr>
            <a:spLocks noGrp="1" noChangeArrowheads="1"/>
          </p:cNvSpPr>
          <p:nvPr>
            <p:ph type="body" idx="4294967295"/>
          </p:nvPr>
        </p:nvSpPr>
        <p:spPr>
          <a:xfrm>
            <a:off x="457200" y="1628775"/>
            <a:ext cx="8229600" cy="4497388"/>
          </a:xfrm>
          <a:prstGeom prst="rect">
            <a:avLst/>
          </a:prstGeom>
        </p:spPr>
        <p:txBody>
          <a:bodyPr>
            <a:normAutofit fontScale="92500" lnSpcReduction="20000"/>
          </a:bodyPr>
          <a:lstStyle/>
          <a:p>
            <a:pPr marL="0" indent="0" algn="just" eaLnBrk="1" hangingPunct="1">
              <a:spcBef>
                <a:spcPts val="0"/>
              </a:spcBef>
              <a:buFontTx/>
              <a:buNone/>
              <a:defRPr/>
            </a:pPr>
            <a:endParaRPr lang="ru-RU" sz="1800" dirty="0" smtClean="0">
              <a:solidFill>
                <a:srgbClr val="FF0000"/>
              </a:solidFill>
              <a:cs typeface="Arial" charset="0"/>
            </a:endParaRPr>
          </a:p>
          <a:p>
            <a:pPr marL="0" indent="0" algn="just" eaLnBrk="1" hangingPunct="1">
              <a:spcBef>
                <a:spcPts val="0"/>
              </a:spcBef>
              <a:buFontTx/>
              <a:buNone/>
              <a:defRPr/>
            </a:pPr>
            <a:r>
              <a:rPr lang="ru-RU" b="1"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ru-RU" b="1" dirty="0" err="1" smtClean="0">
                <a:solidFill>
                  <a:srgbClr val="FF0000"/>
                </a:solidFill>
                <a:latin typeface="Arial" panose="020B0604020202020204" pitchFamily="34" charset="0"/>
                <a:ea typeface="Calibri" panose="020F0502020204030204" pitchFamily="34" charset="0"/>
                <a:cs typeface="Times New Roman" panose="02020603050405020304" pitchFamily="18" charset="0"/>
              </a:rPr>
              <a:t>Деприва́ция</a:t>
            </a:r>
            <a:r>
              <a:rPr lang="ru-RU" dirty="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ru-RU" dirty="0">
                <a:solidFill>
                  <a:srgbClr val="FF0000"/>
                </a:solidFill>
                <a:latin typeface="Arial" panose="020B0604020202020204" pitchFamily="34" charset="0"/>
                <a:ea typeface="Calibri" panose="020F0502020204030204" pitchFamily="34" charset="0"/>
                <a:cs typeface="Times New Roman" panose="02020603050405020304" pitchFamily="18" charset="0"/>
              </a:rPr>
              <a:t>(лат. </a:t>
            </a:r>
            <a:r>
              <a:rPr lang="la-Latn" i="1" dirty="0">
                <a:solidFill>
                  <a:srgbClr val="FF0000"/>
                </a:solidFill>
                <a:latin typeface="Arial" panose="020B0604020202020204" pitchFamily="34" charset="0"/>
                <a:ea typeface="Calibri" panose="020F0502020204030204" pitchFamily="34" charset="0"/>
                <a:cs typeface="Times New Roman" panose="02020603050405020304" pitchFamily="18" charset="0"/>
              </a:rPr>
              <a:t>deprivatio</a:t>
            </a:r>
            <a:r>
              <a:rPr lang="ru-RU" dirty="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ru-RU" dirty="0" smtClean="0">
                <a:solidFill>
                  <a:srgbClr val="FF0000"/>
                </a:solidFill>
                <a:latin typeface="Arial" panose="020B0604020202020204" pitchFamily="34" charset="0"/>
                <a:ea typeface="Calibri" panose="020F0502020204030204" pitchFamily="34" charset="0"/>
                <a:cs typeface="Times New Roman" panose="02020603050405020304" pitchFamily="18" charset="0"/>
              </a:rPr>
              <a:t>- </a:t>
            </a:r>
            <a:r>
              <a:rPr lang="ru-RU" dirty="0">
                <a:solidFill>
                  <a:srgbClr val="FF0000"/>
                </a:solidFill>
                <a:latin typeface="Arial" panose="020B0604020202020204" pitchFamily="34" charset="0"/>
                <a:ea typeface="Calibri" panose="020F0502020204030204" pitchFamily="34" charset="0"/>
                <a:cs typeface="Times New Roman" panose="02020603050405020304" pitchFamily="18" charset="0"/>
              </a:rPr>
              <a:t>потеря, лишение)</a:t>
            </a:r>
            <a:r>
              <a:rPr lang="ru-RU" dirty="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ru-RU" dirty="0" smtClean="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ru-RU" dirty="0">
                <a:solidFill>
                  <a:srgbClr val="202122"/>
                </a:solidFill>
                <a:latin typeface="Arial" panose="020B0604020202020204" pitchFamily="34" charset="0"/>
                <a:ea typeface="Calibri" panose="020F0502020204030204" pitchFamily="34" charset="0"/>
                <a:cs typeface="Times New Roman" panose="02020603050405020304" pitchFamily="18" charset="0"/>
              </a:rPr>
              <a:t>сокращение либо полное лишение возможности удовлетворять основные потребности </a:t>
            </a:r>
            <a:r>
              <a:rPr lang="ru-RU" dirty="0" smtClean="0">
                <a:solidFill>
                  <a:srgbClr val="202122"/>
                </a:solidFill>
                <a:latin typeface="Arial" panose="020B0604020202020204" pitchFamily="34" charset="0"/>
                <a:ea typeface="Calibri" panose="020F0502020204030204" pitchFamily="34" charset="0"/>
                <a:cs typeface="Times New Roman" panose="02020603050405020304" pitchFamily="18" charset="0"/>
              </a:rPr>
              <a:t>- </a:t>
            </a:r>
            <a:r>
              <a:rPr lang="ru-RU" dirty="0">
                <a:solidFill>
                  <a:srgbClr val="202122"/>
                </a:solidFill>
                <a:latin typeface="Arial" panose="020B0604020202020204" pitchFamily="34" charset="0"/>
                <a:ea typeface="Calibri" panose="020F0502020204030204" pitchFamily="34" charset="0"/>
                <a:cs typeface="Times New Roman" panose="02020603050405020304" pitchFamily="18" charset="0"/>
              </a:rPr>
              <a:t>психофизиологические либо социальные. </a:t>
            </a:r>
            <a:endParaRPr lang="ru-RU" dirty="0">
              <a:solidFill>
                <a:srgbClr val="FF0000"/>
              </a:solidFill>
              <a:cs typeface="Arial" charset="0"/>
            </a:endParaRPr>
          </a:p>
          <a:p>
            <a:pPr marL="0" indent="0" algn="just" eaLnBrk="1" hangingPunct="1">
              <a:spcBef>
                <a:spcPts val="0"/>
              </a:spcBef>
              <a:buFontTx/>
              <a:buNone/>
              <a:defRPr/>
            </a:pPr>
            <a:endParaRPr lang="ru-RU" sz="1800" dirty="0" smtClean="0">
              <a:solidFill>
                <a:srgbClr val="FF0000"/>
              </a:solidFill>
              <a:cs typeface="Arial" charset="0"/>
            </a:endParaRPr>
          </a:p>
          <a:p>
            <a:pPr marL="0" indent="0" algn="just" eaLnBrk="1" hangingPunct="1">
              <a:spcBef>
                <a:spcPts val="0"/>
              </a:spcBef>
              <a:buFontTx/>
              <a:buNone/>
              <a:defRPr/>
            </a:pPr>
            <a:r>
              <a:rPr lang="ru-RU" dirty="0">
                <a:solidFill>
                  <a:srgbClr val="FF0000"/>
                </a:solidFill>
                <a:cs typeface="Arial" charset="0"/>
              </a:rPr>
              <a:t>Р</a:t>
            </a:r>
            <a:r>
              <a:rPr lang="ru-RU" sz="1800" dirty="0" smtClean="0">
                <a:solidFill>
                  <a:srgbClr val="FF0000"/>
                </a:solidFill>
                <a:cs typeface="Arial" charset="0"/>
              </a:rPr>
              <a:t>азличают </a:t>
            </a:r>
            <a:r>
              <a:rPr lang="ru-RU" sz="1800" dirty="0">
                <a:solidFill>
                  <a:srgbClr val="FF0000"/>
                </a:solidFill>
                <a:cs typeface="Arial" charset="0"/>
              </a:rPr>
              <a:t>несколько видов депривации:</a:t>
            </a:r>
          </a:p>
          <a:p>
            <a:pPr algn="just" eaLnBrk="1" hangingPunct="1">
              <a:spcBef>
                <a:spcPts val="0"/>
              </a:spcBef>
              <a:defRPr/>
            </a:pPr>
            <a:endParaRPr lang="ru-RU" sz="1800" b="1" dirty="0">
              <a:cs typeface="Arial" charset="0"/>
            </a:endParaRPr>
          </a:p>
          <a:p>
            <a:pPr marL="0" indent="0" algn="just" eaLnBrk="1" hangingPunct="1">
              <a:spcBef>
                <a:spcPts val="0"/>
              </a:spcBef>
              <a:buFontTx/>
              <a:buNone/>
              <a:defRPr/>
            </a:pPr>
            <a:r>
              <a:rPr lang="ru-RU" sz="1800" dirty="0">
                <a:cs typeface="Arial" charset="0"/>
              </a:rPr>
              <a:t>*Социальная</a:t>
            </a:r>
          </a:p>
          <a:p>
            <a:pPr algn="just" eaLnBrk="1" hangingPunct="1">
              <a:spcBef>
                <a:spcPts val="0"/>
              </a:spcBef>
              <a:buFont typeface="Arial" charset="0"/>
              <a:buChar char="•"/>
              <a:defRPr/>
            </a:pPr>
            <a:endParaRPr lang="ru-RU" sz="1800" dirty="0">
              <a:cs typeface="Arial" charset="0"/>
            </a:endParaRPr>
          </a:p>
          <a:p>
            <a:pPr marL="0" indent="0" algn="just" eaLnBrk="1" hangingPunct="1">
              <a:spcBef>
                <a:spcPts val="0"/>
              </a:spcBef>
              <a:buFontTx/>
              <a:buNone/>
              <a:defRPr/>
            </a:pPr>
            <a:r>
              <a:rPr lang="ru-RU" sz="1800" dirty="0">
                <a:cs typeface="Arial" charset="0"/>
              </a:rPr>
              <a:t>*Сенсорная</a:t>
            </a:r>
          </a:p>
          <a:p>
            <a:pPr algn="just" eaLnBrk="1" hangingPunct="1">
              <a:spcBef>
                <a:spcPts val="0"/>
              </a:spcBef>
              <a:defRPr/>
            </a:pPr>
            <a:endParaRPr lang="ru-RU" sz="1800" dirty="0">
              <a:cs typeface="Arial" charset="0"/>
            </a:endParaRPr>
          </a:p>
          <a:p>
            <a:pPr marL="0" indent="0" algn="just" eaLnBrk="1" hangingPunct="1">
              <a:spcBef>
                <a:spcPts val="0"/>
              </a:spcBef>
              <a:buFontTx/>
              <a:buNone/>
              <a:defRPr/>
            </a:pPr>
            <a:r>
              <a:rPr lang="ru-RU" sz="1800" dirty="0">
                <a:cs typeface="Arial" charset="0"/>
              </a:rPr>
              <a:t>*Эмоциональная</a:t>
            </a:r>
          </a:p>
          <a:p>
            <a:pPr algn="just" eaLnBrk="1" hangingPunct="1">
              <a:spcBef>
                <a:spcPts val="0"/>
              </a:spcBef>
              <a:defRPr/>
            </a:pPr>
            <a:endParaRPr lang="ru-RU" sz="1800" dirty="0">
              <a:cs typeface="Arial" charset="0"/>
            </a:endParaRPr>
          </a:p>
          <a:p>
            <a:pPr marL="0" indent="0" algn="just" eaLnBrk="1" hangingPunct="1">
              <a:spcBef>
                <a:spcPts val="0"/>
              </a:spcBef>
              <a:buFontTx/>
              <a:buNone/>
              <a:defRPr/>
            </a:pPr>
            <a:r>
              <a:rPr lang="ru-RU" sz="1800" dirty="0">
                <a:cs typeface="Arial" charset="0"/>
              </a:rPr>
              <a:t>*Материнская или отцовская</a:t>
            </a:r>
          </a:p>
          <a:p>
            <a:pPr algn="just" eaLnBrk="1" hangingPunct="1">
              <a:spcBef>
                <a:spcPts val="0"/>
              </a:spcBef>
              <a:defRPr/>
            </a:pPr>
            <a:endParaRPr lang="ru-RU" sz="1800" dirty="0">
              <a:cs typeface="Arial" charset="0"/>
            </a:endParaRPr>
          </a:p>
          <a:p>
            <a:pPr marL="0" indent="0" algn="just" eaLnBrk="1" hangingPunct="1">
              <a:spcBef>
                <a:spcPts val="0"/>
              </a:spcBef>
              <a:buFontTx/>
              <a:buNone/>
              <a:defRPr/>
            </a:pPr>
            <a:r>
              <a:rPr lang="ru-RU" sz="1800" dirty="0">
                <a:cs typeface="Arial" charset="0"/>
              </a:rPr>
              <a:t>*Когнитивная </a:t>
            </a:r>
          </a:p>
          <a:p>
            <a:pPr algn="just" eaLnBrk="1" hangingPunct="1">
              <a:spcBef>
                <a:spcPts val="0"/>
              </a:spcBef>
              <a:defRPr/>
            </a:pPr>
            <a:endParaRPr lang="ru-RU" sz="1800" dirty="0">
              <a:cs typeface="Arial" charset="0"/>
            </a:endParaRPr>
          </a:p>
          <a:p>
            <a:pPr marL="0" indent="0" algn="just" eaLnBrk="1" hangingPunct="1">
              <a:spcBef>
                <a:spcPts val="0"/>
              </a:spcBef>
              <a:buFontTx/>
              <a:buNone/>
              <a:defRPr/>
            </a:pPr>
            <a:r>
              <a:rPr lang="ru-RU" sz="1800" dirty="0">
                <a:cs typeface="Arial" charset="0"/>
              </a:rPr>
              <a:t>*Двигательная</a:t>
            </a:r>
          </a:p>
          <a:p>
            <a:pPr algn="just" eaLnBrk="1" hangingPunct="1">
              <a:spcBef>
                <a:spcPts val="0"/>
              </a:spcBef>
              <a:defRPr/>
            </a:pPr>
            <a:endParaRPr lang="ru-RU" sz="1800" dirty="0">
              <a:cs typeface="Arial" charset="0"/>
            </a:endParaRPr>
          </a:p>
          <a:p>
            <a:pPr marL="0" indent="0" algn="just" eaLnBrk="1" hangingPunct="1">
              <a:spcBef>
                <a:spcPts val="0"/>
              </a:spcBef>
              <a:buFontTx/>
              <a:buNone/>
              <a:defRPr/>
            </a:pPr>
            <a:r>
              <a:rPr lang="ru-RU" sz="1800" dirty="0">
                <a:cs typeface="Arial" charset="0"/>
              </a:rPr>
              <a:t>*Депривация сна</a:t>
            </a:r>
          </a:p>
          <a:p>
            <a:pPr eaLnBrk="1" hangingPunct="1">
              <a:buFontTx/>
              <a:buNone/>
              <a:defRPr/>
            </a:pPr>
            <a:endParaRPr lang="ru-RU" altLang="ru-RU" sz="2400" b="1" dirty="0" smtClean="0">
              <a:solidFill>
                <a:schemeClr val="accent2"/>
              </a:solidFill>
            </a:endParaRPr>
          </a:p>
        </p:txBody>
      </p:sp>
      <p:pic>
        <p:nvPicPr>
          <p:cNvPr id="13316" name="Picture 9"/>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72450" y="6021388"/>
            <a:ext cx="669925" cy="563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4" descr="https://detstvopro.ru/wp-content/uploads/2020/05/%D0%A1%D0%BD%D0%B8%D0%BC%D0%BE%D0%BA-%D1%8D%D0%BA%D1%80%D0%B0%D0%BD%D0%B0-2020-05-15-%D0%B2-0.28.39-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79912" y="3418681"/>
            <a:ext cx="4538663" cy="2884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6245873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2683</TotalTime>
  <Words>1894</Words>
  <Application>Microsoft Office PowerPoint</Application>
  <PresentationFormat>Экран (4:3)</PresentationFormat>
  <Paragraphs>171</Paragraphs>
  <Slides>27</Slides>
  <Notes>1</Notes>
  <HiddenSlides>0</HiddenSlides>
  <MMClips>0</MMClips>
  <ScaleCrop>false</ScaleCrop>
  <HeadingPairs>
    <vt:vector size="8" baseType="variant">
      <vt:variant>
        <vt:lpstr>Использованные шрифты</vt:lpstr>
      </vt:variant>
      <vt:variant>
        <vt:i4>8</vt:i4>
      </vt:variant>
      <vt:variant>
        <vt:lpstr>Тема</vt:lpstr>
      </vt:variant>
      <vt:variant>
        <vt:i4>1</vt:i4>
      </vt:variant>
      <vt:variant>
        <vt:lpstr>Внедренные серверы OLE</vt:lpstr>
      </vt:variant>
      <vt:variant>
        <vt:i4>1</vt:i4>
      </vt:variant>
      <vt:variant>
        <vt:lpstr>Заголовки слайдов</vt:lpstr>
      </vt:variant>
      <vt:variant>
        <vt:i4>27</vt:i4>
      </vt:variant>
    </vt:vector>
  </HeadingPairs>
  <TitlesOfParts>
    <vt:vector size="37" baseType="lpstr">
      <vt:lpstr>MS PGothic</vt:lpstr>
      <vt:lpstr>Arial</vt:lpstr>
      <vt:lpstr>Calibri</vt:lpstr>
      <vt:lpstr>Corbel</vt:lpstr>
      <vt:lpstr>DejaVu Sans</vt:lpstr>
      <vt:lpstr>Symbol</vt:lpstr>
      <vt:lpstr>Times New Roman</vt:lpstr>
      <vt:lpstr>Wingdings</vt:lpstr>
      <vt:lpstr>Office Theme</vt:lpstr>
      <vt:lpstr>Clip</vt:lpstr>
      <vt:lpstr>Презентация PowerPoint</vt:lpstr>
      <vt:lpstr>  Последствия от разрыва семейных связей с биологической семьей для ребенка, оставшегося без попечения родителей </vt:lpstr>
      <vt:lpstr>Потребность в привязанности. Идентичность как основа благополучного развития ребенка </vt:lpstr>
      <vt:lpstr>Роль родителей и кровных родственников в жизни ребенка и преодоление стереотипов мышления, связанных с восприятием их места в жизни ребенка</vt:lpstr>
      <vt:lpstr>Презентация PowerPoint</vt:lpstr>
      <vt:lpstr> Последствия от разрыва семейных связей с биологической семьей для ребенка, оставшегося без попечения родителей </vt:lpstr>
      <vt:lpstr>Презентация PowerPoint</vt:lpstr>
      <vt:lpstr>Типы нарушенной привязанности:</vt:lpstr>
      <vt:lpstr>Последствия депривации потребностей в привязанности и идентичности у ребенка, оставшегося без попечения родителей </vt:lpstr>
      <vt:lpstr>Проблемы развития ребенка в условиях депривации</vt:lpstr>
      <vt:lpstr>Диспропорции развития ребенка </vt:lpstr>
      <vt:lpstr>Диспропорции развития ребёнка</vt:lpstr>
      <vt:lpstr>Диспропорции развития ребёнка</vt:lpstr>
      <vt:lpstr>Разлука с семьей - утрата для ребенка, которая сопровождается процессом переживания горя</vt:lpstr>
      <vt:lpstr>Виды утрат внезапные                        ожидаемые</vt:lpstr>
      <vt:lpstr> Разлука с семьей - утрата для ребенка, которая сопровождается процессом переживания горя  Карта истории утрат</vt:lpstr>
      <vt:lpstr>Презентация PowerPoint</vt:lpstr>
      <vt:lpstr>Презентация PowerPoint</vt:lpstr>
      <vt:lpstr>Презентация PowerPoint</vt:lpstr>
      <vt:lpstr>Презентация PowerPoint</vt:lpstr>
      <vt:lpstr>Советы, которые помогут взрослым </vt:lpstr>
      <vt:lpstr>Презентация PowerPoint</vt:lpstr>
      <vt:lpstr>Формирование новой привязанности, идентичности через альбом «Книга жизни ребёнка»</vt:lpstr>
      <vt:lpstr>Дискуссия «Роль специалистов в оказании помощи усыновителям (удочерителей) в составлении  «Книги жизни ребенка»</vt:lpstr>
      <vt:lpstr>Домашнее задание</vt:lpstr>
      <vt:lpstr>Презентация PowerPoint</vt:lpstr>
      <vt:lpstr>СПАСИБО ЗА ВНИМАНИЕ!</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Занятие 5</dc:title>
  <dc:creator>user</dc:creator>
  <cp:lastModifiedBy>Пользователь Windows</cp:lastModifiedBy>
  <cp:revision>248</cp:revision>
  <cp:lastPrinted>2021-02-24T13:47:32Z</cp:lastPrinted>
  <dcterms:created xsi:type="dcterms:W3CDTF">2019-06-24T08:46:11Z</dcterms:created>
  <dcterms:modified xsi:type="dcterms:W3CDTF">2021-02-26T07:50:25Z</dcterms:modified>
  <dc:language>ru-RU</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14.0000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0</vt:i4>
  </property>
  <property fmtid="{D5CDD505-2E9C-101B-9397-08002B2CF9AE}" pid="8" name="PresentationFormat">
    <vt:lpwstr>Экран (4:3)</vt:lpwstr>
  </property>
  <property fmtid="{D5CDD505-2E9C-101B-9397-08002B2CF9AE}" pid="9" name="ScaleCrop">
    <vt:bool>false</vt:bool>
  </property>
  <property fmtid="{D5CDD505-2E9C-101B-9397-08002B2CF9AE}" pid="10" name="ShareDoc">
    <vt:bool>false</vt:bool>
  </property>
  <property fmtid="{D5CDD505-2E9C-101B-9397-08002B2CF9AE}" pid="11" name="Slides">
    <vt:i4>32</vt:i4>
  </property>
</Properties>
</file>