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8" r:id="rId5"/>
    <p:sldId id="260" r:id="rId6"/>
    <p:sldId id="28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93" r:id="rId22"/>
    <p:sldId id="278" r:id="rId23"/>
    <p:sldId id="279" r:id="rId24"/>
    <p:sldId id="285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0CAE1F0-FA30-49BD-91A7-61F18601AE1A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26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1AC68861-B68F-48DC-899F-BF3524C457B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8D7E6AF-B0F1-41A8-85FF-9667B4D0E0C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DCCAB16-8291-4DCA-8F70-FA6B3D7FDCA0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9F72F791-6CB4-415A-BBEF-07B03874812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3621E06-E9D7-43C9-9005-400609902E35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D265633-6220-4232-BF44-C5C702CD9448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strike="noStrike" cap="all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0" strike="noStrike" spc="-1">
                <a:solidFill>
                  <a:srgbClr val="8B8B8B"/>
                </a:solidFill>
                <a:latin typeface="Calibri"/>
              </a:rPr>
              <a:t>Образец текста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8932DB8-05DF-4BAA-9523-B39BC693467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09.02.2021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C64D0F1-5A2F-4EA0-9772-B9EBABF4FB1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4DC7F26-37C8-413F-9953-D511EE9CC65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09.02.2021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7DDC3EE-0E7D-474B-AA6C-61ED6D19EB4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99EDCDB0-B018-4542-B162-DEF92BA69DD3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09.02.2021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0C85FEE-CD85-4C9D-9EE8-D293AA1044A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stomShape 4"/>
          <p:cNvSpPr/>
          <p:nvPr/>
        </p:nvSpPr>
        <p:spPr>
          <a:xfrm>
            <a:off x="0" y="101244"/>
            <a:ext cx="9144000" cy="12296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" sz="1400" b="1" dirty="0" smtClean="0">
                <a:latin typeface="Arial" pitchFamily="34" charset="0"/>
                <a:cs typeface="Arial" pitchFamily="34" charset="0"/>
              </a:rPr>
              <a:t>Учреждение </a:t>
            </a:r>
            <a:r>
              <a:rPr lang="" sz="1400" b="1" dirty="0">
                <a:latin typeface="Arial" pitchFamily="34" charset="0"/>
                <a:cs typeface="Arial" pitchFamily="34" charset="0"/>
              </a:rPr>
              <a:t>“Национальный центр усыновления </a:t>
            </a:r>
            <a:br>
              <a:rPr lang="" sz="1400" b="1" dirty="0">
                <a:latin typeface="Arial" pitchFamily="34" charset="0"/>
                <a:cs typeface="Arial" pitchFamily="34" charset="0"/>
              </a:rPr>
            </a:br>
            <a:r>
              <a:rPr lang="" sz="1400" b="1" dirty="0">
                <a:latin typeface="Arial" pitchFamily="34" charset="0"/>
                <a:cs typeface="Arial" pitchFamily="34" charset="0"/>
              </a:rPr>
              <a:t>Министерства образования Республики Беларусь</a:t>
            </a:r>
            <a:r>
              <a:rPr lang="" sz="1400" b="1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alt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Программа подготовки кандидатов в усыновители (удочерители)</a:t>
            </a:r>
          </a:p>
          <a:p>
            <a:pPr algn="ctr">
              <a:lnSpc>
                <a:spcPct val="100000"/>
              </a:lnSpc>
            </a:pPr>
            <a:endParaRPr lang="ru-RU" sz="1600" strike="noStrike" spc="-1" dirty="0"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556792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Занятие 3.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Этапы развития ребенка. Психическое развитие ребенка в соответствии с возрастной периодизацией развития детей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Понятие усыновления (удочерения). Порядок усыновления ребёнка. Отмена  усыновления. — Дрибин. Новости города. Савецкая вёс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89040"/>
            <a:ext cx="4415949" cy="275996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827584" y="200017"/>
            <a:ext cx="7772040" cy="6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3347864" y="980728"/>
            <a:ext cx="4459720" cy="51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33CC"/>
                </a:solidFill>
                <a:latin typeface="Arial"/>
              </a:rPr>
              <a:t>Дошкольный возраст</a:t>
            </a:r>
            <a:endParaRPr lang="ru-RU" sz="28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2987824" y="1628800"/>
            <a:ext cx="5853319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33CC"/>
                </a:solidFill>
                <a:latin typeface="Arial"/>
              </a:rPr>
              <a:t>- на </a:t>
            </a:r>
            <a:r>
              <a:rPr lang="ru-RU" b="0" strike="noStrike" spc="-1" dirty="0">
                <a:solidFill>
                  <a:srgbClr val="0033CC"/>
                </a:solidFill>
                <a:latin typeface="Arial"/>
              </a:rPr>
              <a:t>первом этапе (2-4 года) 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сверстник является партнером по эмоционально-практическому взаимодействию, «невидимым зеркалом», в котором ребенок видит, в основном, 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себя </a:t>
            </a:r>
            <a:endParaRPr lang="ru-RU" b="0" strike="noStrike" spc="-1" dirty="0">
              <a:latin typeface="Arial"/>
            </a:endParaRPr>
          </a:p>
        </p:txBody>
      </p:sp>
      <p:pic>
        <p:nvPicPr>
          <p:cNvPr id="6" name="Picture 5" descr="G:\Малашук\Рабочая\Программа подготовки КУ\Temp\1000-f8235766f611a59f33eb5518ffb011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6" y="1239208"/>
            <a:ext cx="2758539" cy="183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132" y="5157192"/>
            <a:ext cx="842493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Кризис шести лет </a:t>
            </a:r>
            <a:endParaRPr lang="ru-RU" sz="1600" b="1" spc="-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Механизм этого явления состоит в том, что между переживанием и поступком «вклинивается» интеллектуальный момент — ребенок хочет что-то показать своим поведением, придумывает новый образ, хочет изобразить то, чего нет на </a:t>
            </a:r>
            <a:endParaRPr lang="ru-RU" sz="1600" spc="-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spc="-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самом </a:t>
            </a:r>
            <a:r>
              <a:rPr lang="ru-RU" sz="1600" spc="-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деле.</a:t>
            </a:r>
            <a:endParaRPr lang="ru-RU" sz="1600" spc="-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768" y="3072825"/>
            <a:ext cx="83771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33CC"/>
                </a:solidFill>
              </a:rPr>
              <a:t>- на </a:t>
            </a:r>
            <a:r>
              <a:rPr lang="ru-RU" spc="-1" dirty="0">
                <a:solidFill>
                  <a:srgbClr val="0033CC"/>
                </a:solidFill>
              </a:rPr>
              <a:t>втором этапе (4-6 лет) </a:t>
            </a:r>
            <a:r>
              <a:rPr lang="ru-RU" spc="-1" dirty="0">
                <a:solidFill>
                  <a:srgbClr val="000000"/>
                </a:solidFill>
              </a:rPr>
              <a:t>возникает потребность в ситуативно-деловом сотрудничестве со сверстником; содержанием общения становится совместная игровая деятельность; параллельно возникает потребность в признании и уважении </a:t>
            </a:r>
            <a:r>
              <a:rPr lang="ru-RU" spc="-1" dirty="0" smtClean="0">
                <a:solidFill>
                  <a:srgbClr val="000000"/>
                </a:solidFill>
              </a:rPr>
              <a:t>сверстника </a:t>
            </a:r>
            <a:endParaRPr lang="en-US" spc="-1" dirty="0" smtClean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33CC"/>
                </a:solidFill>
              </a:rPr>
              <a:t>- на </a:t>
            </a:r>
            <a:r>
              <a:rPr lang="ru-RU" spc="-1" dirty="0">
                <a:solidFill>
                  <a:srgbClr val="0033CC"/>
                </a:solidFill>
              </a:rPr>
              <a:t>третьем этапе (6-7 лет) </a:t>
            </a:r>
            <a:r>
              <a:rPr lang="ru-RU" spc="-1" dirty="0">
                <a:solidFill>
                  <a:srgbClr val="000000"/>
                </a:solidFill>
              </a:rPr>
              <a:t>общение со сверстниками приобретает черты </a:t>
            </a:r>
            <a:r>
              <a:rPr lang="ru-RU" spc="-1" dirty="0" err="1">
                <a:solidFill>
                  <a:srgbClr val="000000"/>
                </a:solidFill>
              </a:rPr>
              <a:t>внеситуативности</a:t>
            </a:r>
            <a:r>
              <a:rPr lang="ru-RU" spc="-1" dirty="0">
                <a:solidFill>
                  <a:srgbClr val="000000"/>
                </a:solidFill>
              </a:rPr>
              <a:t>; складываются устойчивые избирательные </a:t>
            </a:r>
            <a:r>
              <a:rPr lang="ru-RU" spc="-1" dirty="0" smtClean="0">
                <a:solidFill>
                  <a:srgbClr val="000000"/>
                </a:solidFill>
              </a:rPr>
              <a:t>предпочтения </a:t>
            </a:r>
            <a:endParaRPr lang="ru-RU" spc="-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:\Малашук\Рабочая\Программа подготовки КУ\Temp\0EB1E840A927C0D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97152"/>
            <a:ext cx="2880320" cy="1920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" name="CustomShape 3"/>
          <p:cNvSpPr/>
          <p:nvPr/>
        </p:nvSpPr>
        <p:spPr>
          <a:xfrm>
            <a:off x="467544" y="4005064"/>
            <a:ext cx="8208720" cy="17528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33CC"/>
                </a:solidFill>
                <a:latin typeface="Arial"/>
              </a:rPr>
              <a:t>Межличностные </a:t>
            </a:r>
            <a:r>
              <a:rPr lang="ru-RU" sz="1800" b="0" strike="noStrike" spc="-1" dirty="0">
                <a:solidFill>
                  <a:srgbClr val="0033CC"/>
                </a:solidFill>
                <a:latin typeface="Arial"/>
              </a:rPr>
              <a:t>отношения </a:t>
            </a:r>
            <a:r>
              <a:rPr lang="ru-RU" sz="1800" b="0" strike="noStrike" spc="-1" dirty="0">
                <a:latin typeface="Arial"/>
              </a:rPr>
              <a:t>строятся на эмоциональной основе, мальчики и девочки представляют, как правило, две независимые </a:t>
            </a:r>
            <a:r>
              <a:rPr lang="ru-RU" sz="1800" b="0" strike="noStrike" spc="-1" dirty="0" smtClean="0">
                <a:latin typeface="Arial"/>
              </a:rPr>
              <a:t>подструктуры.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latin typeface="Arial"/>
              </a:rPr>
              <a:t>Обозначение своих прав </a:t>
            </a:r>
            <a:r>
              <a:rPr lang="ru-RU" sz="1800" b="0" strike="noStrike" spc="-1" dirty="0">
                <a:latin typeface="Arial"/>
              </a:rPr>
              <a:t>и </a:t>
            </a:r>
            <a:r>
              <a:rPr lang="ru-RU" sz="1800" b="0" strike="noStrike" spc="-1" dirty="0" smtClean="0">
                <a:latin typeface="Arial"/>
              </a:rPr>
              <a:t>обязанностей </a:t>
            </a:r>
            <a:r>
              <a:rPr lang="ru-RU" sz="1800" b="0" strike="noStrike" spc="-1" dirty="0">
                <a:latin typeface="Arial"/>
              </a:rPr>
              <a:t>и </a:t>
            </a:r>
            <a:endParaRPr lang="ru-RU" sz="18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latin typeface="Arial"/>
              </a:rPr>
              <a:t>о</a:t>
            </a:r>
            <a:r>
              <a:rPr lang="ru-RU" sz="1800" b="0" strike="noStrike" spc="-1" dirty="0" smtClean="0">
                <a:latin typeface="Arial"/>
              </a:rPr>
              <a:t>жидание доверия старших к </a:t>
            </a:r>
            <a:r>
              <a:rPr lang="ru-RU" sz="1800" b="0" strike="noStrike" spc="-1" dirty="0">
                <a:latin typeface="Arial"/>
              </a:rPr>
              <a:t>своим </a:t>
            </a:r>
            <a:r>
              <a:rPr lang="ru-RU" sz="1800" b="0" strike="noStrike" spc="-1" dirty="0">
                <a:solidFill>
                  <a:srgbClr val="0033CC"/>
                </a:solidFill>
                <a:latin typeface="Arial"/>
              </a:rPr>
              <a:t>новым </a:t>
            </a:r>
            <a:endParaRPr lang="ru-RU" sz="1800" b="0" strike="noStrike" spc="-1" dirty="0" smtClean="0">
              <a:solidFill>
                <a:srgbClr val="0033CC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33CC"/>
                </a:solidFill>
                <a:latin typeface="Arial"/>
              </a:rPr>
              <a:t>у</a:t>
            </a:r>
            <a:r>
              <a:rPr lang="ru-RU" sz="1800" b="0" strike="noStrike" spc="-1" dirty="0" smtClean="0">
                <a:solidFill>
                  <a:srgbClr val="0033CC"/>
                </a:solidFill>
                <a:latin typeface="Arial"/>
              </a:rPr>
              <a:t>мениям</a:t>
            </a:r>
            <a:r>
              <a:rPr lang="ru-RU" sz="1800" b="0" strike="noStrike" spc="-1" dirty="0" smtClean="0">
                <a:solidFill>
                  <a:srgbClr val="0033CC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32710" y="1031274"/>
            <a:ext cx="536178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0033CC"/>
                </a:solidFill>
              </a:rPr>
              <a:t>Младший школьный возраст</a:t>
            </a:r>
            <a:endParaRPr lang="ru-RU" sz="2800" spc="-1" dirty="0">
              <a:solidFill>
                <a:srgbClr val="0033CC"/>
              </a:solidFill>
            </a:endParaRPr>
          </a:p>
        </p:txBody>
      </p:sp>
      <p:sp>
        <p:nvSpPr>
          <p:cNvPr id="7" name="TextShape 1"/>
          <p:cNvSpPr txBox="1"/>
          <p:nvPr/>
        </p:nvSpPr>
        <p:spPr>
          <a:xfrm>
            <a:off x="827584" y="200017"/>
            <a:ext cx="7772040" cy="6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575" y="1556792"/>
            <a:ext cx="81530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33CC"/>
                </a:solidFill>
              </a:rPr>
              <a:t>Перемены в отношениях </a:t>
            </a:r>
            <a:r>
              <a:rPr lang="ru-RU" spc="-1" dirty="0"/>
              <a:t>с другими людьми, в оценивании себя и </a:t>
            </a:r>
            <a:r>
              <a:rPr lang="ru-RU" spc="-1" dirty="0" smtClean="0"/>
              <a:t>других.</a:t>
            </a:r>
            <a:endParaRPr lang="ru-RU" spc="-1" dirty="0"/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33CC"/>
                </a:solidFill>
              </a:rPr>
              <a:t>Новые правила </a:t>
            </a:r>
            <a:r>
              <a:rPr lang="ru-RU" spc="-1" dirty="0" smtClean="0">
                <a:solidFill>
                  <a:srgbClr val="0033CC"/>
                </a:solidFill>
              </a:rPr>
              <a:t>поведения.</a:t>
            </a:r>
            <a:endParaRPr lang="ru-RU" spc="-1" dirty="0">
              <a:solidFill>
                <a:srgbClr val="0033CC"/>
              </a:solidFill>
            </a:endParaRPr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/>
              <a:t>От собственного представления об объекте ребенок переходит к </a:t>
            </a:r>
            <a:r>
              <a:rPr lang="ru-RU" spc="-1" dirty="0">
                <a:solidFill>
                  <a:srgbClr val="0033CC"/>
                </a:solidFill>
              </a:rPr>
              <a:t>научному представлению </a:t>
            </a:r>
            <a:r>
              <a:rPr lang="ru-RU" spc="-1" dirty="0"/>
              <a:t>о </a:t>
            </a:r>
            <a:r>
              <a:rPr lang="ru-RU" spc="-1" dirty="0" smtClean="0"/>
              <a:t>нем.</a:t>
            </a:r>
            <a:endParaRPr lang="ru-RU" spc="-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575" y="3422341"/>
            <a:ext cx="815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/>
              <a:t>Общение </a:t>
            </a:r>
            <a:r>
              <a:rPr lang="ru-RU" spc="-1" dirty="0" smtClean="0"/>
              <a:t>становится более </a:t>
            </a:r>
            <a:r>
              <a:rPr lang="ru-RU" spc="-1" dirty="0" smtClean="0">
                <a:solidFill>
                  <a:srgbClr val="0033CC"/>
                </a:solidFill>
              </a:rPr>
              <a:t>целенаправленным.</a:t>
            </a:r>
            <a:endParaRPr lang="ru-RU" spc="-1" dirty="0">
              <a:solidFill>
                <a:srgbClr val="0033CC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3"/>
          <p:cNvSpPr/>
          <p:nvPr/>
        </p:nvSpPr>
        <p:spPr>
          <a:xfrm>
            <a:off x="4211960" y="1340768"/>
            <a:ext cx="4608512" cy="51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33CC"/>
                </a:solidFill>
                <a:latin typeface="Arial"/>
              </a:rPr>
              <a:t>Подростковый возраст</a:t>
            </a:r>
            <a:endParaRPr lang="ru-RU" sz="28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395536" y="4509120"/>
            <a:ext cx="8424936" cy="1321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33CC"/>
                </a:solidFill>
                <a:latin typeface="Arial"/>
              </a:rPr>
              <a:t>Начало </a:t>
            </a:r>
            <a:r>
              <a:rPr lang="ru-RU" sz="1600" b="0" strike="noStrike" spc="-1" dirty="0">
                <a:solidFill>
                  <a:srgbClr val="0033CC"/>
                </a:solidFill>
                <a:latin typeface="Arial"/>
              </a:rPr>
              <a:t>полового созревания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, связанное с появлением новых гормонов в крови и их влиянием на центральную нервную систему, а также с бурным физическим развитием, повышает активность, физические и психические возможности детей и создает благоприятные условия для появления у них ощущения взрослости и самостоятельности.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6" name="Picture 7" descr="G:\Малашук\Рабочая\Программа подготовки КУ\Temp\tyazhyolye_vremena_erdzhej_berg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8173"/>
            <a:ext cx="3851920" cy="2888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1988840"/>
            <a:ext cx="47380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 smtClean="0"/>
              <a:t>процессы </a:t>
            </a:r>
            <a:r>
              <a:rPr lang="ru-RU" spc="-1" dirty="0"/>
              <a:t>биологического созревания организма, </a:t>
            </a:r>
            <a:r>
              <a:rPr lang="ru-RU" spc="-1" dirty="0">
                <a:solidFill>
                  <a:srgbClr val="0033CC"/>
                </a:solidFill>
              </a:rPr>
              <a:t>включая половое созревание;</a:t>
            </a:r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0033CC"/>
                </a:solidFill>
              </a:rPr>
              <a:t>процессы </a:t>
            </a:r>
            <a:r>
              <a:rPr lang="ru-RU" spc="-1" dirty="0">
                <a:solidFill>
                  <a:srgbClr val="0033CC"/>
                </a:solidFill>
              </a:rPr>
              <a:t>общения</a:t>
            </a:r>
            <a:r>
              <a:rPr lang="ru-RU" spc="-1" dirty="0"/>
              <a:t>, воспитания, социализации в широком смысле </a:t>
            </a:r>
            <a:r>
              <a:rPr lang="ru-RU" spc="-1" dirty="0" smtClean="0"/>
              <a:t>слова</a:t>
            </a:r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/>
            <a:r>
              <a:rPr lang="ru-RU" i="1" spc="-1" dirty="0"/>
              <a:t>*Эти процессы всегда взаимосвязаны, но не синхронны</a:t>
            </a:r>
            <a:r>
              <a:rPr lang="ru-RU" i="1" spc="-1" dirty="0" smtClean="0"/>
              <a:t>.</a:t>
            </a:r>
            <a:endParaRPr lang="ru-RU" i="1" spc="-1" dirty="0"/>
          </a:p>
        </p:txBody>
      </p:sp>
      <p:sp>
        <p:nvSpPr>
          <p:cNvPr id="8" name="TextShape 1"/>
          <p:cNvSpPr txBox="1"/>
          <p:nvPr/>
        </p:nvSpPr>
        <p:spPr>
          <a:xfrm>
            <a:off x="827584" y="260648"/>
            <a:ext cx="7772040" cy="996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3"/>
          <p:cNvSpPr/>
          <p:nvPr/>
        </p:nvSpPr>
        <p:spPr>
          <a:xfrm>
            <a:off x="5575199" y="949939"/>
            <a:ext cx="2736268" cy="51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 smtClean="0">
                <a:solidFill>
                  <a:srgbClr val="0033CC"/>
                </a:solidFill>
                <a:latin typeface="Arial"/>
              </a:rPr>
              <a:t>Юношество:</a:t>
            </a:r>
            <a:endParaRPr lang="ru-RU" sz="28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248324" y="3789040"/>
            <a:ext cx="8588133" cy="2306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/>
              <a:t>-</a:t>
            </a:r>
            <a:r>
              <a:rPr lang="ru-RU" dirty="0" smtClean="0"/>
              <a:t>становление устойчивого </a:t>
            </a:r>
            <a:r>
              <a:rPr lang="ru-RU" dirty="0" smtClean="0">
                <a:solidFill>
                  <a:srgbClr val="0033CC"/>
                </a:solidFill>
              </a:rPr>
              <a:t>самосознания и стабильного образа «Я»;</a:t>
            </a:r>
          </a:p>
          <a:p>
            <a:pPr algn="just">
              <a:lnSpc>
                <a:spcPct val="100000"/>
              </a:lnSpc>
            </a:pPr>
            <a:endParaRPr lang="ru-RU" spc="-1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/>
              <a:t>-</a:t>
            </a:r>
            <a:r>
              <a:rPr lang="ru-RU" dirty="0" smtClean="0"/>
              <a:t>открытие своего </a:t>
            </a:r>
            <a:r>
              <a:rPr lang="ru-RU" dirty="0" smtClean="0">
                <a:solidFill>
                  <a:srgbClr val="0033CC"/>
                </a:solidFill>
              </a:rPr>
              <a:t>внутреннего мира, эмансипация от взрослых;</a:t>
            </a:r>
            <a:endParaRPr lang="ru-RU" spc="-1" dirty="0">
              <a:solidFill>
                <a:srgbClr val="0033CC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pc="-1" dirty="0" smtClean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/>
              <a:t>-</a:t>
            </a:r>
            <a:r>
              <a:rPr lang="ru-RU" dirty="0" smtClean="0"/>
              <a:t>повышенная эмоциональная </a:t>
            </a:r>
            <a:r>
              <a:rPr lang="ru-RU" dirty="0" smtClean="0">
                <a:solidFill>
                  <a:srgbClr val="0033CC"/>
                </a:solidFill>
              </a:rPr>
              <a:t>возбудимость, реактивность;</a:t>
            </a:r>
          </a:p>
          <a:p>
            <a:pPr algn="just">
              <a:lnSpc>
                <a:spcPct val="100000"/>
              </a:lnSpc>
            </a:pPr>
            <a:endParaRPr lang="ru-RU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rgbClr val="0033CC"/>
                </a:solidFill>
              </a:rPr>
              <a:t>-</a:t>
            </a:r>
            <a:r>
              <a:rPr lang="ru-RU" dirty="0" smtClean="0">
                <a:solidFill>
                  <a:srgbClr val="0033CC"/>
                </a:solidFill>
              </a:rPr>
              <a:t>усвоение новых ролей и статусов</a:t>
            </a:r>
            <a:r>
              <a:rPr lang="ru-RU" dirty="0" smtClean="0"/>
              <a:t>, стилей общения, осознание групповой принадлежности, автономия, эмоциональное благополучие и устойчивость.</a:t>
            </a:r>
            <a:endParaRPr lang="ru-RU" spc="-1" dirty="0" smtClean="0">
              <a:latin typeface="Arial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827584" y="200017"/>
            <a:ext cx="7772040" cy="6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1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7" name="Picture 8" descr="G:\Малашук\Рабочая\Программа подготовки КУ\Temp\подрост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02" y="1339536"/>
            <a:ext cx="4665720" cy="2449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466900"/>
            <a:ext cx="37345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rgbClr val="0033CC"/>
                </a:solidFill>
              </a:rPr>
              <a:t>-</a:t>
            </a:r>
            <a:r>
              <a:rPr lang="ru-RU" dirty="0" smtClean="0">
                <a:solidFill>
                  <a:srgbClr val="0033CC"/>
                </a:solidFill>
              </a:rPr>
              <a:t>завершается физическое развитие;</a:t>
            </a:r>
          </a:p>
          <a:p>
            <a:pPr algn="just">
              <a:lnSpc>
                <a:spcPct val="100000"/>
              </a:lnSpc>
            </a:pPr>
            <a:endParaRPr lang="ru-RU" dirty="0"/>
          </a:p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rgbClr val="0033CC"/>
                </a:solidFill>
              </a:rPr>
              <a:t>-</a:t>
            </a:r>
            <a:r>
              <a:rPr lang="ru-RU" dirty="0" smtClean="0">
                <a:solidFill>
                  <a:srgbClr val="0033CC"/>
                </a:solidFill>
              </a:rPr>
              <a:t>актуализируются потребности, </a:t>
            </a:r>
            <a:r>
              <a:rPr lang="ru-RU" dirty="0" smtClean="0"/>
              <a:t>связанные с тем, каким быть и кем быть (задачи самоопределения);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2"/>
          <p:cNvSpPr/>
          <p:nvPr/>
        </p:nvSpPr>
        <p:spPr>
          <a:xfrm>
            <a:off x="663840" y="260648"/>
            <a:ext cx="7920360" cy="119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Роль психологических потребностей в личностном развитии: привязанность, безопасность,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</a:rPr>
              <a:t>идентичность 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26" name="Picture 2" descr="G:\Малашук\Рабочая\Программа подготовки КУ\Temp\привязанность ребе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20679" cy="408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3"/>
          <p:cNvSpPr/>
          <p:nvPr/>
        </p:nvSpPr>
        <p:spPr>
          <a:xfrm>
            <a:off x="811925" y="1214674"/>
            <a:ext cx="7704360" cy="398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33CC"/>
                </a:solidFill>
                <a:latin typeface="Arial"/>
              </a:rPr>
              <a:t>Упражнение </a:t>
            </a:r>
            <a:r>
              <a:rPr lang="ru-RU" sz="2000" b="1" strike="noStrike" spc="-1" dirty="0" smtClean="0">
                <a:solidFill>
                  <a:srgbClr val="0033CC"/>
                </a:solidFill>
                <a:latin typeface="Arial"/>
              </a:rPr>
              <a:t>«Анна </a:t>
            </a:r>
            <a:r>
              <a:rPr lang="ru-RU" sz="2000" b="1" strike="noStrike" spc="-1" dirty="0">
                <a:solidFill>
                  <a:srgbClr val="0033CC"/>
                </a:solidFill>
                <a:latin typeface="Arial"/>
              </a:rPr>
              <a:t>и </a:t>
            </a:r>
            <a:r>
              <a:rPr lang="ru-RU" sz="2000" b="1" strike="noStrike" spc="-1" dirty="0" smtClean="0">
                <a:solidFill>
                  <a:srgbClr val="0033CC"/>
                </a:solidFill>
                <a:latin typeface="Arial"/>
              </a:rPr>
              <a:t>Валерий»</a:t>
            </a:r>
            <a:endParaRPr lang="ru-RU" sz="20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5" name="TextShape 1"/>
          <p:cNvSpPr txBox="1"/>
          <p:nvPr/>
        </p:nvSpPr>
        <p:spPr>
          <a:xfrm>
            <a:off x="827584" y="200017"/>
            <a:ext cx="7772040" cy="6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074" name="Picture 2" descr="G:\Малашук\Рабочая\Программа подготовки КУ\Temp\15263706605afa916443b988.61191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7" y="1772816"/>
            <a:ext cx="768085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алашук\Рабочая\Программа подготовки КУ\Temp\viewImage.p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09" y="227687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" name="TextShape 2"/>
          <p:cNvSpPr txBox="1"/>
          <p:nvPr/>
        </p:nvSpPr>
        <p:spPr>
          <a:xfrm>
            <a:off x="179512" y="1916832"/>
            <a:ext cx="5233908" cy="43921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lang="ru-RU" sz="1600" b="0" strike="noStrike" spc="-1" dirty="0">
                <a:latin typeface="Arial"/>
              </a:rPr>
              <a:t> </a:t>
            </a:r>
            <a:r>
              <a:rPr lang="ru-RU" sz="1600" b="0" strike="noStrike" spc="-1" dirty="0" smtClean="0">
                <a:solidFill>
                  <a:srgbClr val="0033CC"/>
                </a:solidFill>
                <a:latin typeface="Arial"/>
              </a:rPr>
              <a:t>Надежная </a:t>
            </a:r>
            <a:r>
              <a:rPr lang="ru-RU" sz="1600" b="0" strike="noStrike" spc="-1" dirty="0">
                <a:solidFill>
                  <a:srgbClr val="0033CC"/>
                </a:solidFill>
                <a:latin typeface="Arial"/>
              </a:rPr>
              <a:t>эмоциональная связь между младенцем и матерью помогает ребенку</a:t>
            </a:r>
            <a:r>
              <a:rPr lang="ru-RU" sz="1600" b="0" strike="noStrike" spc="-1" dirty="0" smtClean="0">
                <a:solidFill>
                  <a:srgbClr val="0033CC"/>
                </a:solidFill>
                <a:latin typeface="Arial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380"/>
              </a:spcBef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>
                <a:latin typeface="Arial"/>
              </a:rPr>
              <a:t>– преодолевать страх и беспокойство; 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 smtClean="0">
                <a:latin typeface="Arial"/>
              </a:rPr>
              <a:t>– </a:t>
            </a:r>
            <a:r>
              <a:rPr lang="ru-RU" sz="1600" b="0" strike="noStrike" spc="-1" dirty="0">
                <a:latin typeface="Arial"/>
              </a:rPr>
              <a:t>справляться со стрессом и фрустрацией; 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 smtClean="0">
                <a:latin typeface="Arial"/>
              </a:rPr>
              <a:t>– </a:t>
            </a:r>
            <a:r>
              <a:rPr lang="ru-RU" sz="1600" b="0" strike="noStrike" spc="-1" dirty="0">
                <a:latin typeface="Arial"/>
              </a:rPr>
              <a:t>разбираться в том, что он воспринимает; 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 smtClean="0">
                <a:latin typeface="Arial"/>
              </a:rPr>
              <a:t>– </a:t>
            </a:r>
            <a:r>
              <a:rPr lang="ru-RU" sz="1600" b="0" strike="noStrike" spc="-1" dirty="0">
                <a:latin typeface="Arial"/>
              </a:rPr>
              <a:t>логически мыслить; 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 smtClean="0">
                <a:latin typeface="Arial"/>
              </a:rPr>
              <a:t>– </a:t>
            </a:r>
            <a:r>
              <a:rPr lang="ru-RU" sz="1600" b="0" strike="noStrike" spc="-1" dirty="0">
                <a:latin typeface="Arial"/>
              </a:rPr>
              <a:t>полагаться на себя; 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 smtClean="0">
                <a:latin typeface="Arial"/>
              </a:rPr>
              <a:t>– </a:t>
            </a:r>
            <a:r>
              <a:rPr lang="ru-RU" sz="1600" b="0" strike="noStrike" spc="-1" dirty="0">
                <a:latin typeface="Arial"/>
              </a:rPr>
              <a:t>достигнуть максимального интеллектуального потенциала; </a:t>
            </a:r>
            <a:endParaRPr lang="ru-RU" sz="16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r>
              <a:rPr lang="ru-RU" sz="1600" b="0" strike="noStrike" spc="-1" dirty="0" smtClean="0">
                <a:latin typeface="Arial"/>
              </a:rPr>
              <a:t>– </a:t>
            </a:r>
            <a:r>
              <a:rPr lang="ru-RU" sz="1600" b="0" strike="noStrike" spc="-1" dirty="0">
                <a:latin typeface="Arial"/>
              </a:rPr>
              <a:t>развивать гармоничные отношения в последующей жизни.</a:t>
            </a:r>
          </a:p>
        </p:txBody>
      </p:sp>
      <p:sp>
        <p:nvSpPr>
          <p:cNvPr id="230" name="CustomShape 3"/>
          <p:cNvSpPr/>
          <p:nvPr/>
        </p:nvSpPr>
        <p:spPr>
          <a:xfrm>
            <a:off x="1789898" y="258782"/>
            <a:ext cx="5590413" cy="46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Потребность в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</a:rPr>
              <a:t>привязанност</a:t>
            </a:r>
            <a:r>
              <a:rPr lang="ru-RU" sz="2400" b="1" spc="-1" dirty="0">
                <a:solidFill>
                  <a:srgbClr val="FF0000"/>
                </a:solidFill>
                <a:latin typeface="Arial"/>
              </a:rPr>
              <a:t>и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80728"/>
            <a:ext cx="8373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380"/>
              </a:spcBef>
            </a:pPr>
            <a:r>
              <a:rPr lang="ru-RU" spc="-1" dirty="0" smtClean="0"/>
              <a:t>Человек</a:t>
            </a:r>
            <a:r>
              <a:rPr lang="en-US" spc="-1" dirty="0" smtClean="0"/>
              <a:t> </a:t>
            </a:r>
            <a:r>
              <a:rPr lang="ru-RU" spc="-1" dirty="0" smtClean="0"/>
              <a:t>имеет  </a:t>
            </a:r>
            <a:r>
              <a:rPr lang="ru-RU" spc="-1" dirty="0">
                <a:solidFill>
                  <a:srgbClr val="0033CC"/>
                </a:solidFill>
              </a:rPr>
              <a:t>врожденную  потребность  в  близости</a:t>
            </a:r>
            <a:r>
              <a:rPr lang="ru-RU" spc="-1" dirty="0"/>
              <a:t>, которые  обеспечивают </a:t>
            </a:r>
            <a:r>
              <a:rPr lang="ru-RU" spc="-1" dirty="0" smtClean="0"/>
              <a:t>близость </a:t>
            </a:r>
            <a:r>
              <a:rPr lang="ru-RU" spc="-1" dirty="0"/>
              <a:t>и контакт с матерью.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2"/>
          <p:cNvSpPr txBox="1"/>
          <p:nvPr/>
        </p:nvSpPr>
        <p:spPr>
          <a:xfrm>
            <a:off x="395536" y="4221088"/>
            <a:ext cx="8568415" cy="225149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ru-RU" sz="1600" b="1" strike="noStrike" spc="-1" dirty="0" smtClean="0">
                <a:solidFill>
                  <a:srgbClr val="0033CC"/>
                </a:solidFill>
                <a:latin typeface="Arial"/>
              </a:rPr>
              <a:t>Расстройство  </a:t>
            </a:r>
            <a:r>
              <a:rPr lang="ru-RU" sz="1600" b="1" strike="noStrike" spc="-1" dirty="0">
                <a:solidFill>
                  <a:srgbClr val="0033CC"/>
                </a:solidFill>
                <a:latin typeface="Arial"/>
              </a:rPr>
              <a:t>привязанности  </a:t>
            </a:r>
            <a:r>
              <a:rPr lang="ru-RU" sz="1600" b="0" strike="noStrike" spc="-1" dirty="0">
                <a:latin typeface="Arial"/>
              </a:rPr>
              <a:t>–  это  неспособность  формировать  длительные  любовные  отношения.  При  первом  знакомстве  люди  с расстройством привязанности могут казаться обаятельными и вовлеченными в отношения, однако, в близких отношениях становится очевидным, что они не  доверяют  другим  людям  и  не  способны  на  проявление  в  отношениях нежности и любви.</a:t>
            </a: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endParaRPr lang="ru-RU" sz="1600" b="0" strike="noStrike" spc="-1" dirty="0">
              <a:solidFill>
                <a:srgbClr val="0033CC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ru-RU" sz="1600" b="1" strike="noStrike" spc="-1" dirty="0">
                <a:solidFill>
                  <a:srgbClr val="0033CC"/>
                </a:solidFill>
                <a:latin typeface="Arial"/>
              </a:rPr>
              <a:t>Проблемы в отношениях привязанности </a:t>
            </a:r>
            <a:r>
              <a:rPr lang="ru-RU" sz="1600" b="0" strike="noStrike" spc="-1" dirty="0">
                <a:latin typeface="Arial"/>
              </a:rPr>
              <a:t>на ранних этапах жизни могут </a:t>
            </a:r>
            <a:r>
              <a:rPr lang="ru-RU" sz="1600" b="0" strike="noStrike" spc="-1" dirty="0" smtClean="0">
                <a:latin typeface="Arial"/>
              </a:rPr>
              <a:t>оказывать  </a:t>
            </a:r>
            <a:r>
              <a:rPr lang="ru-RU" sz="1600" b="0" strike="noStrike" spc="-1" dirty="0">
                <a:latin typeface="Arial"/>
              </a:rPr>
              <a:t>влияние  на  межличностные  отношения  человека  в  течение  всей </a:t>
            </a:r>
            <a:r>
              <a:rPr lang="en-US" sz="1600" spc="-1" dirty="0">
                <a:latin typeface="Arial"/>
              </a:rPr>
              <a:t> </a:t>
            </a:r>
            <a:r>
              <a:rPr lang="ru-RU" sz="1600" b="0" strike="noStrike" spc="-1" dirty="0" smtClean="0">
                <a:latin typeface="Arial"/>
              </a:rPr>
              <a:t>его  </a:t>
            </a:r>
            <a:r>
              <a:rPr lang="ru-RU" sz="1600" b="0" strike="noStrike" spc="-1" dirty="0">
                <a:latin typeface="Arial"/>
              </a:rPr>
              <a:t>жизни.</a:t>
            </a:r>
          </a:p>
        </p:txBody>
      </p:sp>
      <p:sp>
        <p:nvSpPr>
          <p:cNvPr id="5" name="CustomShape 3"/>
          <p:cNvSpPr/>
          <p:nvPr/>
        </p:nvSpPr>
        <p:spPr>
          <a:xfrm>
            <a:off x="1907704" y="332656"/>
            <a:ext cx="5472152" cy="456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Потребность в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</a:rPr>
              <a:t>привязанности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90872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sz="1600" b="1" spc="-1" dirty="0">
                <a:solidFill>
                  <a:srgbClr val="0033CC"/>
                </a:solidFill>
              </a:rPr>
              <a:t>Сформировавшиеся в детстве стили привязанности  достаточно  устойчивы,  их  модификация  происходит  на протяжении всей жизни.</a:t>
            </a:r>
            <a:endParaRPr lang="ru-RU" sz="1600" spc="-1" dirty="0">
              <a:solidFill>
                <a:srgbClr val="0033CC"/>
              </a:solidFill>
            </a:endParaRPr>
          </a:p>
        </p:txBody>
      </p:sp>
      <p:pic>
        <p:nvPicPr>
          <p:cNvPr id="5122" name="Picture 2" descr="G:\Малашук\Рабочая\Программа подготовки КУ\Temp\Azt0o56fXY2mairK1jjq2znDHgUarwmG1Usw0hmP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719617" cy="24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556793"/>
            <a:ext cx="4630415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ru-RU" spc="-1" dirty="0">
                <a:solidFill>
                  <a:srgbClr val="FF0000"/>
                </a:solidFill>
              </a:rPr>
              <a:t>Какие проблемы могут возникнуть?</a:t>
            </a: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ru-RU" sz="1600" b="1" spc="-1" dirty="0">
                <a:solidFill>
                  <a:srgbClr val="0033CC"/>
                </a:solidFill>
              </a:rPr>
              <a:t>Процесс  привязанности  </a:t>
            </a:r>
            <a:r>
              <a:rPr lang="ru-RU" sz="1600" spc="-1" dirty="0"/>
              <a:t>–  это  тонко  регулируемые  отношения  между  ребенком и тем, кто осуществляет о нем заботу. Расставания или нарушения  контакта в связи с болезнью матери, например, депрессией, или стрессом и  </a:t>
            </a:r>
            <a:r>
              <a:rPr lang="ru-RU" sz="1600" spc="-1" dirty="0" smtClean="0"/>
              <a:t>напряжением  </a:t>
            </a:r>
            <a:r>
              <a:rPr lang="ru-RU" sz="1600" spc="-1" dirty="0"/>
              <a:t>в  семье  могут  затруднить  отношения  между  матерью  и  ребенком, а в крайних случаях – привести к расстройству привязанности.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2"/>
          <p:cNvSpPr txBox="1"/>
          <p:nvPr/>
        </p:nvSpPr>
        <p:spPr>
          <a:xfrm>
            <a:off x="395536" y="1124744"/>
            <a:ext cx="8280920" cy="51845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2000" b="0" strike="noStrike" spc="-1" dirty="0">
                <a:solidFill>
                  <a:srgbClr val="0033CC"/>
                </a:solidFill>
                <a:latin typeface="Arial"/>
              </a:rPr>
              <a:t>В  результате  многочисленных  исследований  были  выявлены  четыре основных  стиля  привязанности: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- безопасный</a:t>
            </a:r>
            <a:r>
              <a:rPr lang="ru-RU" sz="1800" b="0" strike="noStrike" spc="-1" dirty="0">
                <a:latin typeface="Arial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- избегающий</a:t>
            </a:r>
            <a:r>
              <a:rPr lang="ru-RU" sz="1800" b="0" strike="noStrike" spc="-1" dirty="0">
                <a:latin typeface="Arial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- тревожно</a:t>
            </a:r>
            <a:r>
              <a:rPr lang="ru-RU" sz="1800" b="0" strike="noStrike" spc="-1" dirty="0">
                <a:latin typeface="Arial"/>
              </a:rPr>
              <a:t>– амбивалентный,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sz="1800" b="0" strike="noStrike" spc="-1" dirty="0" smtClean="0">
                <a:latin typeface="Arial"/>
              </a:rPr>
              <a:t>- отсутствие </a:t>
            </a:r>
            <a:r>
              <a:rPr lang="ru-RU" sz="1800" b="0" strike="noStrike" spc="-1" dirty="0">
                <a:latin typeface="Arial"/>
              </a:rPr>
              <a:t>привязанности.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sz="18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en-US" sz="1800" b="0" strike="noStrike" spc="-1" dirty="0" smtClean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b="0" strike="noStrike" spc="-1" dirty="0" smtClean="0">
                <a:latin typeface="Arial"/>
              </a:rPr>
              <a:t>Стиль </a:t>
            </a:r>
            <a:r>
              <a:rPr lang="ru-RU" b="0" strike="noStrike" spc="-1" dirty="0">
                <a:latin typeface="Arial"/>
              </a:rPr>
              <a:t>привязанности оказывает влияние на взаимоотношения  человека  с  другими  людьми,  а  также  на  его  самооценку. 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b="0" strike="noStrike" spc="-1" dirty="0">
                <a:latin typeface="Arial"/>
              </a:rPr>
              <a:t>Стили  привязанности  оказались  связанными  с  выбором  партнера  и </a:t>
            </a:r>
          </a:p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lang="ru-RU" b="0" strike="noStrike" spc="-1" dirty="0">
                <a:latin typeface="Arial"/>
              </a:rPr>
              <a:t>стабильностью любовных отношений, с развитием депрессий у взрослых, а также со способностью преодолевать жизненные кризисы.</a:t>
            </a:r>
          </a:p>
        </p:txBody>
      </p:sp>
      <p:sp>
        <p:nvSpPr>
          <p:cNvPr id="5" name="CustomShape 3"/>
          <p:cNvSpPr/>
          <p:nvPr/>
        </p:nvSpPr>
        <p:spPr>
          <a:xfrm>
            <a:off x="1403648" y="322203"/>
            <a:ext cx="6590778" cy="46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Потребность в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</a:rPr>
              <a:t>привязанности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G:\Малашук\Рабочая\Программа подготовки КУ\Temp\4af354e5c3d8d3dfce417543bf8a17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528392" cy="23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003"/>
            <a:ext cx="8229240" cy="1107996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Просмотр и обсуждение фрагментов документальных фильмов </a:t>
            </a:r>
            <a:r>
              <a:rPr lang="ru-RU" sz="2400" b="1" dirty="0">
                <a:solidFill>
                  <a:srgbClr val="FF0000"/>
                </a:solidFill>
              </a:rPr>
              <a:t>«Теория привязанности </a:t>
            </a:r>
            <a:r>
              <a:rPr lang="ru-RU" sz="2400" b="1" dirty="0" err="1">
                <a:solidFill>
                  <a:srgbClr val="FF0000"/>
                </a:solidFill>
              </a:rPr>
              <a:t>Боулби</a:t>
            </a:r>
            <a:r>
              <a:rPr lang="ru-RU" sz="2400" b="1" dirty="0">
                <a:solidFill>
                  <a:srgbClr val="FF0000"/>
                </a:solidFill>
              </a:rPr>
              <a:t>», «Эксперименты Гарри Харлоу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6" y="2348881"/>
            <a:ext cx="3724700" cy="2448272"/>
          </a:xfrm>
          <a:prstGeom prst="rect">
            <a:avLst/>
          </a:prstGeom>
        </p:spPr>
      </p:pic>
      <p:pic>
        <p:nvPicPr>
          <p:cNvPr id="8" name="Picture 2" descr="G:\Малашук\Рабочая\Программа подготовки КУ\Temp\maxresdefault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330464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87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39552" y="1772816"/>
            <a:ext cx="8136720" cy="439248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1281"/>
              </a:spcBef>
            </a:pPr>
            <a:endParaRPr lang="ru-RU" sz="32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6400" strike="noStrike" spc="-1" dirty="0">
                <a:solidFill>
                  <a:srgbClr val="0033CC"/>
                </a:solidFill>
                <a:latin typeface="Arial"/>
              </a:rPr>
              <a:t>Социальная ситуация развития ребенка </a:t>
            </a:r>
            <a:r>
              <a:rPr lang="ru-RU" sz="6400" strike="noStrike" spc="-1" dirty="0">
                <a:solidFill>
                  <a:srgbClr val="000000"/>
                </a:solidFill>
                <a:latin typeface="Arial"/>
              </a:rPr>
              <a:t>— место ребенка  в общественных условиях, его отношение к ним и характер деятельности в этих условиях . </a:t>
            </a:r>
            <a:endParaRPr lang="ru-RU" sz="6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6400" strike="noStrike" spc="-1" dirty="0">
                <a:solidFill>
                  <a:srgbClr val="000000"/>
                </a:solidFill>
                <a:latin typeface="Arial"/>
              </a:rPr>
              <a:t> </a:t>
            </a:r>
            <a:endParaRPr lang="ru-RU" sz="6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6400" spc="-1" dirty="0" smtClean="0">
                <a:solidFill>
                  <a:srgbClr val="0033CC"/>
                </a:solidFill>
                <a:latin typeface="Arial"/>
              </a:rPr>
              <a:t>Ведущая </a:t>
            </a:r>
            <a:r>
              <a:rPr lang="ru-RU" sz="6400" spc="-1" dirty="0">
                <a:solidFill>
                  <a:srgbClr val="0033CC"/>
                </a:solidFill>
                <a:latin typeface="Arial"/>
              </a:rPr>
              <a:t>деятельность </a:t>
            </a:r>
            <a:r>
              <a:rPr lang="ru-RU" sz="6400" strike="noStrike" spc="-1" dirty="0">
                <a:solidFill>
                  <a:srgbClr val="000000"/>
                </a:solidFill>
                <a:latin typeface="Arial"/>
              </a:rPr>
              <a:t> — это не та деятельность, которая занимает у ребенка больше всего времени. Это главная деятельность по ее значению для психического развития. От ведущей деятельности зависят наблюдаемые в данный период развития изменения личности ребенка (в игре ребенок осваивает мотивы и нормы поведения людей, что составляет важную сторону формирования личности).</a:t>
            </a:r>
            <a:endParaRPr lang="ru-RU" sz="6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6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6400" spc="-1" dirty="0">
                <a:solidFill>
                  <a:srgbClr val="0033CC"/>
                </a:solidFill>
                <a:latin typeface="Arial"/>
              </a:rPr>
              <a:t>Возрастные новообразования </a:t>
            </a:r>
            <a:r>
              <a:rPr lang="ru-RU" sz="6400" strike="noStrike" spc="-1" dirty="0">
                <a:solidFill>
                  <a:srgbClr val="000000"/>
                </a:solidFill>
                <a:latin typeface="Arial"/>
              </a:rPr>
              <a:t>— новый тип строения личности и ее деятельности, те физические и социальные изменения, которые возникают на данной ступени впервые и которые определяют в самом главном и основном сознание ребенка в его отношении к среде, его внутреннюю и внешнюю жизнь и весь ход его развития в данный период.</a:t>
            </a:r>
            <a:endParaRPr lang="ru-RU" sz="6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640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6400" spc="-1" dirty="0">
                <a:solidFill>
                  <a:srgbClr val="0033CC"/>
                </a:solidFill>
                <a:latin typeface="Arial"/>
              </a:rPr>
              <a:t>Кризисы</a:t>
            </a:r>
            <a:r>
              <a:rPr lang="ru-RU" sz="6400" strike="noStrike" spc="-1" dirty="0">
                <a:solidFill>
                  <a:srgbClr val="000000"/>
                </a:solidFill>
                <a:latin typeface="Arial"/>
              </a:rPr>
              <a:t> – переломные точки на кривой детского развития, отделяющие один возраст от другого. На каждом возрастном этапе, ребенок развивается сразу в нескольких сферах  одновременно.</a:t>
            </a:r>
            <a:endParaRPr lang="ru-RU" sz="640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281"/>
              </a:spcBef>
            </a:pPr>
            <a:endParaRPr lang="ru-RU" sz="6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ru-RU" sz="6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6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lang="ru-RU" sz="6400" b="0" strike="noStrike" spc="-1" dirty="0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669420" y="332656"/>
            <a:ext cx="7877160" cy="1014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социальной ситуации развития ребенка, ведущего вида деятельности, возрастных новообразований, кризисных периодов развития </a:t>
            </a:r>
            <a:r>
              <a:rPr lang="ru-RU" sz="2000" b="1" strike="noStrike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ребенка </a:t>
            </a:r>
            <a:endParaRPr lang="ru-RU" sz="2000" b="0" strike="noStrike" spc="-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Малашук\Рабочая\Программа подготовки КУ\Temp\sm_full.as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12" y="1412776"/>
            <a:ext cx="3490231" cy="29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CustomShape 3"/>
          <p:cNvSpPr/>
          <p:nvPr/>
        </p:nvSpPr>
        <p:spPr>
          <a:xfrm>
            <a:off x="481442" y="1052736"/>
            <a:ext cx="8339030" cy="53538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Потребности  в  безопасности  это потребность в: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latin typeface="Arial"/>
              </a:rPr>
              <a:t>стабильности; </a:t>
            </a: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latin typeface="Arial"/>
              </a:rPr>
              <a:t>зависимости;</a:t>
            </a: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latin typeface="Arial"/>
              </a:rPr>
              <a:t>защите;</a:t>
            </a: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latin typeface="Arial"/>
              </a:rPr>
              <a:t>свободе от страха, тревоги и хаоса;</a:t>
            </a: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 dirty="0">
                <a:latin typeface="Arial"/>
              </a:rPr>
              <a:t>в структуре, порядке, законе, </a:t>
            </a:r>
            <a:r>
              <a:rPr lang="ru-RU" sz="1800" b="0" strike="noStrike" spc="-1" dirty="0" smtClean="0">
                <a:latin typeface="Arial"/>
              </a:rPr>
              <a:t>ограничениях</a:t>
            </a:r>
            <a:r>
              <a:rPr lang="en-US" spc="-1" dirty="0" smtClean="0">
                <a:latin typeface="Arial"/>
              </a:rPr>
              <a:t>.</a:t>
            </a: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en-US" sz="1800" b="0" strike="noStrike" spc="-1" dirty="0" smtClean="0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endParaRPr lang="en-US" spc="-1" dirty="0">
              <a:latin typeface="Arial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1800" b="0" strike="noStrike" spc="-1" dirty="0" smtClean="0">
              <a:latin typeface="Arial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1800" b="0" strike="noStrike" spc="-1" dirty="0">
              <a:latin typeface="Arial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1800" b="0" strike="noStrike" spc="-1" dirty="0" smtClean="0">
                <a:latin typeface="Arial"/>
              </a:rPr>
              <a:t> </a:t>
            </a: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latin typeface="Arial"/>
              </a:rPr>
              <a:t>Потребность  в  безопасности  у  детей  </a:t>
            </a:r>
            <a:r>
              <a:rPr lang="ru-RU" b="0" strike="noStrike" spc="-1" dirty="0">
                <a:solidFill>
                  <a:srgbClr val="0033CC"/>
                </a:solidFill>
                <a:latin typeface="Arial"/>
              </a:rPr>
              <a:t>проявляется  и  в  их  тяге  к постоянству,  к  упорядочению  повседневной  жизни.  </a:t>
            </a:r>
            <a:r>
              <a:rPr lang="ru-RU" b="0" strike="noStrike" spc="-1" dirty="0">
                <a:latin typeface="Arial"/>
              </a:rPr>
              <a:t>Ребенку  больше  по вкусу,  когда  окружающий  его  мир  предсказуем,  размерен, организован.</a:t>
            </a: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latin typeface="Arial"/>
              </a:rPr>
              <a:t> </a:t>
            </a: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latin typeface="Arial"/>
              </a:rPr>
              <a:t>Ребенок предпочитает  жить  в  упорядоченном  и  структурированном  мире,  его </a:t>
            </a:r>
            <a:r>
              <a:rPr lang="ru-RU" b="0" strike="noStrike" spc="-1" dirty="0">
                <a:solidFill>
                  <a:srgbClr val="0033CC"/>
                </a:solidFill>
                <a:latin typeface="Arial"/>
              </a:rPr>
              <a:t>угнетает непредсказуемость. </a:t>
            </a:r>
          </a:p>
        </p:txBody>
      </p:sp>
      <p:sp>
        <p:nvSpPr>
          <p:cNvPr id="241" name="CustomShape 2"/>
          <p:cNvSpPr/>
          <p:nvPr/>
        </p:nvSpPr>
        <p:spPr>
          <a:xfrm>
            <a:off x="1439782" y="188640"/>
            <a:ext cx="6264436" cy="46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Потребность в безопасности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лашук\Рабочая\Программа подготовки КУ\Temp\identity-crisi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8" y="883415"/>
            <a:ext cx="2741655" cy="1827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" name="CustomShape 2"/>
          <p:cNvSpPr/>
          <p:nvPr/>
        </p:nvSpPr>
        <p:spPr>
          <a:xfrm>
            <a:off x="2843972" y="188640"/>
            <a:ext cx="3456056" cy="46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Идентичность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467640" y="1340640"/>
            <a:ext cx="820872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1052736"/>
            <a:ext cx="57976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pc="-1" dirty="0">
                <a:solidFill>
                  <a:srgbClr val="0033CC"/>
                </a:solidFill>
              </a:rPr>
              <a:t>ИДЕНТИЧНОСТЬ</a:t>
            </a:r>
            <a:r>
              <a:rPr lang="ru-RU" sz="1600" spc="-1" dirty="0">
                <a:solidFill>
                  <a:srgbClr val="000000"/>
                </a:solidFill>
              </a:rPr>
              <a:t>  (от  англ.  «</a:t>
            </a:r>
            <a:r>
              <a:rPr lang="ru-RU" sz="1600" spc="-1" dirty="0" err="1">
                <a:solidFill>
                  <a:srgbClr val="000000"/>
                </a:solidFill>
              </a:rPr>
              <a:t>identity</a:t>
            </a:r>
            <a:r>
              <a:rPr lang="ru-RU" sz="1600" spc="-1" dirty="0">
                <a:solidFill>
                  <a:srgbClr val="000000"/>
                </a:solidFill>
              </a:rPr>
              <a:t>»  –  тождественность)  –  термин, выражающий идею постоянства, тождества, </a:t>
            </a:r>
            <a:r>
              <a:rPr lang="ru-RU" sz="1600" spc="-1" dirty="0"/>
              <a:t>преемственности индивида и его </a:t>
            </a:r>
            <a:r>
              <a:rPr lang="ru-RU" sz="1600" spc="-1" dirty="0" smtClean="0"/>
              <a:t>самосознания.</a:t>
            </a:r>
          </a:p>
          <a:p>
            <a:pPr algn="just">
              <a:lnSpc>
                <a:spcPct val="100000"/>
              </a:lnSpc>
            </a:pPr>
            <a:endParaRPr lang="ru-RU" sz="1600" spc="-1" dirty="0"/>
          </a:p>
          <a:p>
            <a:pPr algn="just">
              <a:lnSpc>
                <a:spcPct val="100000"/>
              </a:lnSpc>
            </a:pPr>
            <a:r>
              <a:rPr lang="ru-RU" sz="1600" spc="-1" dirty="0" smtClean="0"/>
              <a:t>Идентичность  </a:t>
            </a:r>
            <a:r>
              <a:rPr lang="ru-RU" sz="1600" spc="-1" dirty="0"/>
              <a:t>связана  с  «</a:t>
            </a:r>
            <a:r>
              <a:rPr lang="ru-RU" sz="1600" spc="-1" dirty="0" smtClean="0"/>
              <a:t>Я–концепцией», </a:t>
            </a:r>
            <a:r>
              <a:rPr lang="ru-RU" sz="1600" spc="-1" dirty="0"/>
              <a:t>это  совокупность всех представлений индивида о себе, связанная с их оценкой.</a:t>
            </a:r>
          </a:p>
          <a:p>
            <a:pPr algn="just">
              <a:lnSpc>
                <a:spcPct val="100000"/>
              </a:lnSpc>
            </a:pPr>
            <a:endParaRPr lang="en-US" sz="1600" spc="-1" dirty="0"/>
          </a:p>
          <a:p>
            <a:pPr algn="just">
              <a:lnSpc>
                <a:spcPct val="100000"/>
              </a:lnSpc>
            </a:pPr>
            <a:r>
              <a:rPr lang="ru-RU" sz="1600" spc="-1" dirty="0"/>
              <a:t>Решение  каждой,  даже  незначительной  жизненной проблемы вносит определенный вклад в достижение </a:t>
            </a:r>
            <a:r>
              <a:rPr lang="ru-RU" sz="1600" spc="-1" dirty="0" smtClean="0"/>
              <a:t>идентичности.</a:t>
            </a:r>
            <a:endParaRPr lang="ru-RU" sz="1600" spc="-1" dirty="0"/>
          </a:p>
        </p:txBody>
      </p:sp>
      <p:pic>
        <p:nvPicPr>
          <p:cNvPr id="8" name="Picture 2" descr="G:\Малашук\Рабочая\Программа подготовки КУ\Temp\X7d5P6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2" y="2745955"/>
            <a:ext cx="1837705" cy="1971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G:\Малашук\Рабочая\Программа подготовки КУ\Temp\135826042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32" y="4869160"/>
            <a:ext cx="1837705" cy="1890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3059832" y="4221088"/>
            <a:ext cx="584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33CC"/>
                </a:solidFill>
              </a:rPr>
              <a:t>Социальная  </a:t>
            </a:r>
            <a:r>
              <a:rPr lang="ru-RU" sz="1600" b="1" spc="-1" dirty="0">
                <a:solidFill>
                  <a:srgbClr val="0033CC"/>
                </a:solidFill>
              </a:rPr>
              <a:t>идентичность </a:t>
            </a:r>
            <a:r>
              <a:rPr lang="ru-RU" sz="1600" spc="-1" dirty="0" smtClean="0"/>
              <a:t>-</a:t>
            </a:r>
            <a:r>
              <a:rPr lang="ru-RU" sz="1600" b="1" spc="-1" dirty="0" smtClean="0">
                <a:solidFill>
                  <a:srgbClr val="0070C0"/>
                </a:solidFill>
              </a:rPr>
              <a:t> </a:t>
            </a:r>
            <a:r>
              <a:rPr lang="ru-RU" sz="1600" spc="-1" dirty="0"/>
              <a:t>это  переживание  и  осознание  своей </a:t>
            </a:r>
            <a:r>
              <a:rPr lang="ru-RU" sz="1600" spc="-1" dirty="0" smtClean="0"/>
              <a:t>принадлежности  </a:t>
            </a:r>
            <a:r>
              <a:rPr lang="ru-RU" sz="1600" spc="-1" dirty="0"/>
              <a:t>к  тем  или  иным  социальным  группам  и  общностям.</a:t>
            </a:r>
            <a:endParaRPr lang="ru-RU" sz="1600" dirty="0"/>
          </a:p>
        </p:txBody>
      </p:sp>
      <p:sp>
        <p:nvSpPr>
          <p:cNvPr id="11" name="CustomShape 4"/>
          <p:cNvSpPr/>
          <p:nvPr/>
        </p:nvSpPr>
        <p:spPr>
          <a:xfrm>
            <a:off x="3037833" y="5153272"/>
            <a:ext cx="5804542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33CC"/>
                </a:solidFill>
              </a:rPr>
              <a:t>Личная  </a:t>
            </a:r>
            <a:r>
              <a:rPr lang="ru-RU" sz="1600" b="1" spc="-1" dirty="0">
                <a:solidFill>
                  <a:srgbClr val="0033CC"/>
                </a:solidFill>
              </a:rPr>
              <a:t>идентичность  или  </a:t>
            </a:r>
            <a:r>
              <a:rPr lang="ru-RU" sz="1600" b="1" spc="-1" dirty="0" err="1">
                <a:solidFill>
                  <a:srgbClr val="0033CC"/>
                </a:solidFill>
              </a:rPr>
              <a:t>самоидентичность</a:t>
            </a:r>
            <a:r>
              <a:rPr lang="ru-RU" sz="1600" b="1" spc="-1" dirty="0">
                <a:solidFill>
                  <a:srgbClr val="0033CC"/>
                </a:solidFill>
              </a:rPr>
              <a:t>  </a:t>
            </a:r>
            <a:r>
              <a:rPr lang="ru-RU" sz="1600" b="0" strike="noStrike" spc="-1" dirty="0">
                <a:latin typeface="Arial"/>
              </a:rPr>
              <a:t>–  это  единство </a:t>
            </a:r>
            <a:r>
              <a:rPr lang="ru-RU" sz="1600" b="0" strike="noStrike" spc="-1" dirty="0" smtClean="0">
                <a:latin typeface="Arial"/>
              </a:rPr>
              <a:t>жизнедеятельности</a:t>
            </a:r>
            <a:r>
              <a:rPr lang="ru-RU" sz="1600" b="0" strike="noStrike" spc="-1" dirty="0">
                <a:latin typeface="Arial"/>
              </a:rPr>
              <a:t>,  целей,  мотивов  и  </a:t>
            </a:r>
            <a:r>
              <a:rPr lang="ru-RU" sz="1600" b="0" strike="noStrike" spc="-1" dirty="0" err="1">
                <a:latin typeface="Arial"/>
              </a:rPr>
              <a:t>смысложизненных</a:t>
            </a:r>
            <a:r>
              <a:rPr lang="ru-RU" sz="1600" b="0" strike="noStrike" spc="-1" dirty="0">
                <a:latin typeface="Arial"/>
              </a:rPr>
              <a:t>  установок  личности,  осознающей  себя  субъектом  деятельности</a:t>
            </a:r>
            <a:r>
              <a:rPr lang="ru-RU" sz="1400" b="0" strike="noStrike" spc="-1" dirty="0">
                <a:latin typeface="Arial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2"/>
          <p:cNvSpPr/>
          <p:nvPr/>
        </p:nvSpPr>
        <p:spPr>
          <a:xfrm>
            <a:off x="2723282" y="248533"/>
            <a:ext cx="4104456" cy="460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Домашнее 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Arial"/>
                <a:ea typeface="DejaVu Sans"/>
              </a:rPr>
              <a:t>задание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827584" y="980728"/>
            <a:ext cx="7920880" cy="644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trike="noStrike" spc="-1" dirty="0">
                <a:solidFill>
                  <a:srgbClr val="0033CC"/>
                </a:solidFill>
                <a:latin typeface="Arial"/>
                <a:ea typeface="DejaVu Sans"/>
              </a:rPr>
              <a:t>Просмотр художественного фильма </a:t>
            </a:r>
            <a:endParaRPr lang="ru-RU" b="1" strike="noStrike" spc="-1" dirty="0" smtClean="0">
              <a:solidFill>
                <a:srgbClr val="0033CC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b="1" strike="noStrike" spc="-1" dirty="0" smtClean="0">
                <a:solidFill>
                  <a:srgbClr val="0033CC"/>
                </a:solidFill>
                <a:latin typeface="Arial"/>
                <a:ea typeface="DejaVu Sans"/>
              </a:rPr>
              <a:t>«</a:t>
            </a:r>
            <a:r>
              <a:rPr lang="ru-RU" b="1" strike="noStrike" spc="-1" dirty="0">
                <a:solidFill>
                  <a:srgbClr val="0033CC"/>
                </a:solidFill>
                <a:latin typeface="Arial"/>
                <a:ea typeface="DejaVu Sans"/>
              </a:rPr>
              <a:t>Нахлебник</a:t>
            </a:r>
            <a:r>
              <a:rPr lang="ru-RU" b="1" strike="noStrike" spc="-1" dirty="0" smtClean="0">
                <a:solidFill>
                  <a:srgbClr val="0033CC"/>
                </a:solidFill>
                <a:latin typeface="Arial"/>
                <a:ea typeface="DejaVu Sans"/>
              </a:rPr>
              <a:t>»(</a:t>
            </a:r>
            <a:r>
              <a:rPr lang="ru-RU" b="1" strike="noStrike" spc="-1" dirty="0" err="1">
                <a:solidFill>
                  <a:srgbClr val="0033CC"/>
                </a:solidFill>
                <a:latin typeface="Arial"/>
                <a:ea typeface="DejaVu Sans"/>
              </a:rPr>
              <a:t>The</a:t>
            </a:r>
            <a:r>
              <a:rPr lang="ru-RU" b="1" strike="noStrike" spc="-1" dirty="0">
                <a:solidFill>
                  <a:srgbClr val="0033CC"/>
                </a:solidFill>
                <a:latin typeface="Arial"/>
                <a:ea typeface="DejaVu Sans"/>
              </a:rPr>
              <a:t> </a:t>
            </a:r>
            <a:r>
              <a:rPr lang="ru-RU" b="1" strike="noStrike" spc="-1" dirty="0" err="1">
                <a:solidFill>
                  <a:srgbClr val="0033CC"/>
                </a:solidFill>
                <a:latin typeface="Arial"/>
                <a:ea typeface="DejaVu Sans"/>
              </a:rPr>
              <a:t>Boarder</a:t>
            </a:r>
            <a:r>
              <a:rPr lang="ru-RU" b="1" strike="noStrike" spc="-1" dirty="0">
                <a:solidFill>
                  <a:srgbClr val="0033CC"/>
                </a:solidFill>
                <a:latin typeface="Arial"/>
                <a:ea typeface="DejaVu Sans"/>
              </a:rPr>
              <a:t>), 2012</a:t>
            </a:r>
            <a:endParaRPr lang="ru-RU" b="0" strike="noStrike" spc="-1" dirty="0">
              <a:solidFill>
                <a:srgbClr val="0033CC"/>
              </a:solidFill>
              <a:latin typeface="Arial"/>
            </a:endParaRPr>
          </a:p>
        </p:txBody>
      </p:sp>
      <p:pic>
        <p:nvPicPr>
          <p:cNvPr id="266" name="Рисунок 265"/>
          <p:cNvPicPr/>
          <p:nvPr/>
        </p:nvPicPr>
        <p:blipFill>
          <a:blip r:embed="rId2" cstate="print"/>
          <a:stretch/>
        </p:blipFill>
        <p:spPr>
          <a:xfrm>
            <a:off x="2987824" y="1916832"/>
            <a:ext cx="3090424" cy="44583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31830"/>
            <a:ext cx="8229240" cy="36933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ᐈ Картинка на тему семья рисунки, фото здоровая семья | скачать на  Depositphotos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2"/>
          <p:cNvSpPr txBox="1"/>
          <p:nvPr/>
        </p:nvSpPr>
        <p:spPr>
          <a:xfrm>
            <a:off x="2915816" y="1340768"/>
            <a:ext cx="5785217" cy="4943055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7200" b="1" strike="noStrike" spc="-1" dirty="0">
                <a:solidFill>
                  <a:srgbClr val="0033CC"/>
                </a:solidFill>
                <a:latin typeface="+mj-lt"/>
              </a:rPr>
              <a:t>Физическое развитие: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 изменения в размере, форме и физической зрелости организма, в том числе физических способностей и координации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72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6400" b="0" strike="noStrike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6400" b="1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6400" b="1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6400" b="1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7200" b="1" strike="noStrike" spc="-1" dirty="0" smtClean="0">
                <a:solidFill>
                  <a:srgbClr val="0033CC"/>
                </a:solidFill>
                <a:latin typeface="+mj-lt"/>
              </a:rPr>
              <a:t>Сексуальное </a:t>
            </a:r>
            <a:r>
              <a:rPr lang="ru-RU" sz="7200" b="1" strike="noStrike" spc="-1" dirty="0">
                <a:solidFill>
                  <a:srgbClr val="0033CC"/>
                </a:solidFill>
                <a:latin typeface="+mj-lt"/>
              </a:rPr>
              <a:t>развитие:</a:t>
            </a:r>
            <a:r>
              <a:rPr lang="ru-RU" sz="7200" b="0" strike="noStrike" spc="-1" dirty="0">
                <a:solidFill>
                  <a:srgbClr val="0033CC"/>
                </a:solidFill>
                <a:latin typeface="+mj-lt"/>
              </a:rPr>
              <a:t> 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поэтапный процесс формирования развитой сексуальности, начинающийся с момента рождения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72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64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6400" b="0" strike="noStrike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6400" b="1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6400" b="1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7200" b="1" strike="noStrike" spc="-1" dirty="0" smtClean="0">
                <a:solidFill>
                  <a:srgbClr val="0033CC"/>
                </a:solidFill>
                <a:latin typeface="+mj-lt"/>
              </a:rPr>
              <a:t>Интеллектуальное </a:t>
            </a:r>
            <a:r>
              <a:rPr lang="ru-RU" sz="7200" b="1" strike="noStrike" spc="-1" dirty="0">
                <a:solidFill>
                  <a:srgbClr val="0033CC"/>
                </a:solidFill>
                <a:latin typeface="+mj-lt"/>
              </a:rPr>
              <a:t>развитие: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 изучение и использование языка, способность рассуждать, решать проблемы и организовывать идеи, это связано с физическим ростом головного мозга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72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64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6400" b="0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2633196" y="188640"/>
            <a:ext cx="5775359" cy="821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Основные сферы развития ребенка, их взаимосвязь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26" name="Picture 2" descr="G:\Малашук\Рабочая\Программа подготовки КУ\Temp\gruppa_krep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267393" cy="12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алашук\Рабочая\Программа подготовки КУ\Temp\Половое-воспитание-простыми-словам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280084" cy="17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Малашук\Рабочая\Программа подготовки КУ\Temp\razvivajushie-igrushki-dlya-trehletnego-rebenka-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280084" cy="148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2"/>
          <p:cNvSpPr txBox="1"/>
          <p:nvPr/>
        </p:nvSpPr>
        <p:spPr>
          <a:xfrm>
            <a:off x="2627784" y="1196752"/>
            <a:ext cx="6336704" cy="496855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endParaRPr lang="ru-RU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7200" b="1" strike="noStrike" spc="-1" dirty="0" smtClean="0">
                <a:solidFill>
                  <a:srgbClr val="0033CC"/>
                </a:solidFill>
                <a:latin typeface="+mj-lt"/>
              </a:rPr>
              <a:t>Социальное </a:t>
            </a:r>
            <a:r>
              <a:rPr lang="ru-RU" sz="7200" b="1" strike="noStrike" spc="-1" dirty="0">
                <a:solidFill>
                  <a:srgbClr val="0033CC"/>
                </a:solidFill>
                <a:latin typeface="+mj-lt"/>
              </a:rPr>
              <a:t>развитие:</a:t>
            </a:r>
            <a:r>
              <a:rPr lang="ru-RU" sz="7200" b="0" strike="noStrike" spc="-1" dirty="0">
                <a:solidFill>
                  <a:srgbClr val="0033CC"/>
                </a:solidFill>
                <a:latin typeface="+mj-lt"/>
              </a:rPr>
              <a:t> 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процесс получения знаний и навыков, необходимых для успешного взаимодействия с другими людьми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72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64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64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ru-RU" sz="6400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64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7200" b="0" strike="noStrike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7200" b="1" spc="-1" dirty="0">
                <a:solidFill>
                  <a:srgbClr val="0033CC"/>
                </a:solidFill>
                <a:latin typeface="+mj-lt"/>
              </a:rPr>
              <a:t>Эмоциональное развитие: 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чувства и эмоциональные реакции на события, изменения в собственных 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чувствах, 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понимание 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своих чувств и эмоций, 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и соответствующие формы их выражения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.</a:t>
            </a:r>
            <a:endParaRPr lang="en-US" sz="72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6400" b="0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ru-RU" sz="6400" b="0" strike="noStrike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7200" b="1" spc="-1" dirty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endParaRPr lang="en-US" sz="7200" b="1" strike="noStrike" spc="-1" dirty="0" smtClean="0">
              <a:solidFill>
                <a:srgbClr val="000000"/>
              </a:solidFill>
              <a:latin typeface="+mj-lt"/>
            </a:endParaRPr>
          </a:p>
          <a:p>
            <a:pPr marL="360" algn="just">
              <a:lnSpc>
                <a:spcPct val="100000"/>
              </a:lnSpc>
              <a:buClr>
                <a:srgbClr val="000000"/>
              </a:buClr>
            </a:pPr>
            <a:r>
              <a:rPr lang="ru-RU" sz="7200" b="1" spc="-1" dirty="0" smtClean="0">
                <a:solidFill>
                  <a:srgbClr val="0033CC"/>
                </a:solidFill>
                <a:latin typeface="+mj-lt"/>
              </a:rPr>
              <a:t>Нравственное </a:t>
            </a:r>
            <a:r>
              <a:rPr lang="ru-RU" sz="7200" b="1" spc="-1" dirty="0">
                <a:solidFill>
                  <a:srgbClr val="0033CC"/>
                </a:solidFill>
                <a:latin typeface="+mj-lt"/>
              </a:rPr>
              <a:t>развитие: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 растущее понимание добра и зла, и изменения в поведении обусловлены тем, что </a:t>
            </a:r>
            <a:r>
              <a:rPr lang="ru-RU" sz="7200" b="0" strike="noStrike" spc="-1" dirty="0" smtClean="0">
                <a:solidFill>
                  <a:srgbClr val="000000"/>
                </a:solidFill>
                <a:latin typeface="+mj-lt"/>
              </a:rPr>
              <a:t>понимание </a:t>
            </a:r>
            <a:r>
              <a:rPr lang="ru-RU" sz="7200" b="0" strike="noStrike" spc="-1" dirty="0">
                <a:solidFill>
                  <a:srgbClr val="000000"/>
                </a:solidFill>
                <a:latin typeface="+mj-lt"/>
              </a:rPr>
              <a:t>иногда называют совестью.</a:t>
            </a:r>
          </a:p>
        </p:txBody>
      </p:sp>
      <p:sp>
        <p:nvSpPr>
          <p:cNvPr id="5" name="CustomShape 2"/>
          <p:cNvSpPr/>
          <p:nvPr/>
        </p:nvSpPr>
        <p:spPr>
          <a:xfrm>
            <a:off x="1856324" y="188640"/>
            <a:ext cx="6552232" cy="821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Arial"/>
              </a:rPr>
              <a:t>Основные сферы развития ребенка, их взаимосвязь</a:t>
            </a:r>
            <a:endParaRPr lang="ru-RU" sz="2400" b="0" strike="noStrike" spc="-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029" name="Picture 5" descr="G:\Малашук\Рабочая\Программа подготовки КУ\Temp\social-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0" y="1196751"/>
            <a:ext cx="2345016" cy="131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Малашук\Рабочая\Программа подготовки КУ\Temp\bb7aa779c728fc0f60b0b295091aa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6" y="2515822"/>
            <a:ext cx="1656184" cy="184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Малашук\Рабочая\Программа подготовки КУ\Temp\so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0" y="4653136"/>
            <a:ext cx="2345016" cy="12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11560" y="332656"/>
            <a:ext cx="7916056" cy="23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 (младенчество, ранний возраст, дошкольный возраст, младший школьный возраст, подростковый возраст, юношество</a:t>
            </a:r>
            <a:r>
              <a:rPr lang="ru-RU" sz="2000" b="1" strike="noStrike" cap="all" spc="-1" dirty="0" smtClean="0">
                <a:solidFill>
                  <a:srgbClr val="FF0000"/>
                </a:solidFill>
                <a:latin typeface="Arial"/>
              </a:rPr>
              <a:t>)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050" name="Picture 2" descr="G:\Малашук\Рабочая\Программа подготовки КУ\Temp\add1f853-6783-4231-933f-41fb5be566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2060848"/>
            <a:ext cx="4896544" cy="4651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755576" y="188640"/>
            <a:ext cx="7772040" cy="6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4641596" y="6066130"/>
            <a:ext cx="1613777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Юношество</a:t>
            </a:r>
            <a:endParaRPr lang="ru-RU" b="1" spc="-1" dirty="0">
              <a:solidFill>
                <a:srgbClr val="0033CC"/>
              </a:solidFill>
            </a:endParaRPr>
          </a:p>
        </p:txBody>
      </p:sp>
      <p:pic>
        <p:nvPicPr>
          <p:cNvPr id="3074" name="Picture 2" descr="G:\Малашук\Рабочая\Программа подготовки КУ\Temp\4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7" y="971100"/>
            <a:ext cx="2454967" cy="146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Малашук\Рабочая\Программа подготовки КУ\Temp\4452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20" y="980538"/>
            <a:ext cx="2594445" cy="136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2194" y="1063572"/>
            <a:ext cx="184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>
                <a:solidFill>
                  <a:srgbClr val="0033CC"/>
                </a:solidFill>
              </a:rPr>
              <a:t>Младенчество</a:t>
            </a:r>
            <a:endParaRPr lang="en-US" b="1" spc="-1" dirty="0">
              <a:solidFill>
                <a:srgbClr val="0033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1585" y="1418232"/>
            <a:ext cx="1088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Ранний</a:t>
            </a:r>
            <a:endParaRPr lang="en-US" b="1" spc="-1" dirty="0" smtClean="0">
              <a:solidFill>
                <a:srgbClr val="0033CC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возраст</a:t>
            </a:r>
            <a:endParaRPr lang="ru-RU" spc="-1" dirty="0">
              <a:solidFill>
                <a:srgbClr val="0033CC"/>
              </a:solidFill>
            </a:endParaRPr>
          </a:p>
        </p:txBody>
      </p:sp>
      <p:pic>
        <p:nvPicPr>
          <p:cNvPr id="3077" name="Picture 5" descr="G:\Малашук\Рабочая\Программа подготовки КУ\Temp\1000-f8235766f611a59f33eb5518ffb01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6" y="2501563"/>
            <a:ext cx="2758539" cy="1833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7746" y="2565719"/>
            <a:ext cx="170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Дошкольный</a:t>
            </a:r>
            <a:endParaRPr lang="en-US" b="1" spc="-1" dirty="0" smtClean="0">
              <a:solidFill>
                <a:srgbClr val="0033CC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возраст</a:t>
            </a:r>
            <a:endParaRPr lang="ru-RU" b="1" spc="-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37443" y="3323449"/>
            <a:ext cx="1391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spc="-1" dirty="0" smtClean="0">
                <a:solidFill>
                  <a:srgbClr val="0033CC"/>
                </a:solidFill>
              </a:rPr>
              <a:t>Младший</a:t>
            </a:r>
            <a:endParaRPr lang="en-US" b="1" spc="-1" dirty="0" smtClean="0">
              <a:solidFill>
                <a:srgbClr val="0033CC"/>
              </a:solidFill>
            </a:endParaRPr>
          </a:p>
          <a:p>
            <a:pPr algn="just"/>
            <a:r>
              <a:rPr lang="ru-RU" b="1" spc="-1" dirty="0" smtClean="0">
                <a:solidFill>
                  <a:srgbClr val="0033CC"/>
                </a:solidFill>
              </a:rPr>
              <a:t>школьный</a:t>
            </a:r>
            <a:endParaRPr lang="en-US" b="1" spc="-1" dirty="0" smtClean="0">
              <a:solidFill>
                <a:srgbClr val="0033CC"/>
              </a:solidFill>
            </a:endParaRPr>
          </a:p>
          <a:p>
            <a:pPr algn="just"/>
            <a:r>
              <a:rPr lang="ru-RU" b="1" spc="-1" dirty="0" smtClean="0">
                <a:solidFill>
                  <a:srgbClr val="0033CC"/>
                </a:solidFill>
              </a:rPr>
              <a:t>возраст</a:t>
            </a:r>
            <a:endParaRPr lang="ru-RU" b="1" spc="-1" dirty="0">
              <a:solidFill>
                <a:srgbClr val="0033CC"/>
              </a:solidFill>
            </a:endParaRPr>
          </a:p>
        </p:txBody>
      </p:sp>
      <p:pic>
        <p:nvPicPr>
          <p:cNvPr id="3078" name="Picture 6" descr="G:\Малашук\Рабочая\Программа подготовки КУ\Temp\0EB1E840A927C0D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20" y="2729902"/>
            <a:ext cx="2541209" cy="1694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60683" y="4897560"/>
            <a:ext cx="1890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Подростковый</a:t>
            </a:r>
            <a:endParaRPr lang="en-US" b="1" spc="-1" dirty="0" smtClean="0">
              <a:solidFill>
                <a:srgbClr val="0033CC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ru-RU" b="1" spc="-1" dirty="0" smtClean="0">
                <a:solidFill>
                  <a:srgbClr val="0033CC"/>
                </a:solidFill>
              </a:rPr>
              <a:t>возраст</a:t>
            </a:r>
            <a:endParaRPr lang="ru-RU" b="1" spc="-1" dirty="0">
              <a:solidFill>
                <a:srgbClr val="0033CC"/>
              </a:solidFill>
            </a:endParaRPr>
          </a:p>
        </p:txBody>
      </p:sp>
      <p:pic>
        <p:nvPicPr>
          <p:cNvPr id="3079" name="Picture 7" descr="G:\Малашук\Рабочая\Программа подготовки КУ\Temp\tyazhyolye_vremena_erdzhej_berger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4365105"/>
            <a:ext cx="2758539" cy="2068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Малашук\Рабочая\Программа подготовки КУ\Temp\подростк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520" y="4805063"/>
            <a:ext cx="2541209" cy="174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2"/>
          <p:cNvSpPr/>
          <p:nvPr/>
        </p:nvSpPr>
        <p:spPr>
          <a:xfrm>
            <a:off x="1691680" y="1412776"/>
            <a:ext cx="5832648" cy="460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33CC"/>
                </a:solidFill>
                <a:latin typeface="Arial"/>
              </a:rPr>
              <a:t>Упражнение </a:t>
            </a:r>
            <a:r>
              <a:rPr lang="ru-RU" sz="2400" b="1" strike="noStrike" spc="-1" dirty="0" smtClean="0">
                <a:solidFill>
                  <a:srgbClr val="0033CC"/>
                </a:solidFill>
                <a:latin typeface="Arial"/>
              </a:rPr>
              <a:t>«Родиться </a:t>
            </a:r>
            <a:r>
              <a:rPr lang="ru-RU" sz="2400" b="1" strike="noStrike" spc="-1" dirty="0">
                <a:solidFill>
                  <a:srgbClr val="0033CC"/>
                </a:solidFill>
                <a:latin typeface="Arial"/>
              </a:rPr>
              <a:t>вновь</a:t>
            </a:r>
            <a:r>
              <a:rPr lang="ru-RU" sz="2400" b="1" strike="noStrike" spc="-1" dirty="0" smtClean="0">
                <a:solidFill>
                  <a:srgbClr val="0033CC"/>
                </a:solidFill>
                <a:latin typeface="Arial"/>
              </a:rPr>
              <a:t>»</a:t>
            </a:r>
            <a:endParaRPr lang="ru-RU" sz="24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539640" y="260648"/>
            <a:ext cx="8064808" cy="10081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4098" name="Picture 2" descr="G:\Малашук\Рабочая\Программа подготовки КУ\Temp\colour-table-2-800x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5404638" cy="3614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:\Малашук\Рабочая\Программа подготовки КУ\Temp\4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3" y="1517614"/>
            <a:ext cx="2255724" cy="2024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Shape 1"/>
          <p:cNvSpPr txBox="1"/>
          <p:nvPr/>
        </p:nvSpPr>
        <p:spPr>
          <a:xfrm>
            <a:off x="683640" y="189000"/>
            <a:ext cx="7772040" cy="64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3173628" y="885818"/>
            <a:ext cx="2792064" cy="51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33CC"/>
                </a:solidFill>
                <a:latin typeface="Arial"/>
              </a:rPr>
              <a:t>Младенчество</a:t>
            </a:r>
            <a:endParaRPr lang="ru-RU" sz="28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2392497" y="1512486"/>
            <a:ext cx="6507741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33CC"/>
                </a:solidFill>
                <a:latin typeface="Arial"/>
              </a:rPr>
              <a:t>Развитие центральной нервной системы 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ребенка происходит на базе врожденных безусловных 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рефлексов.</a:t>
            </a: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Длительное применение каких-либо внешних раздражителей в определенной последовательности способствует </a:t>
            </a:r>
            <a:r>
              <a:rPr lang="ru-RU" b="0" strike="noStrike" spc="-1" dirty="0">
                <a:solidFill>
                  <a:srgbClr val="0033CC"/>
                </a:solidFill>
                <a:latin typeface="Arial"/>
              </a:rPr>
              <a:t>образованию целостной системы ответных реакций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 — динамическому стереотипу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964" y="3562830"/>
            <a:ext cx="86025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33CC"/>
                </a:solidFill>
                <a:latin typeface="Arial"/>
              </a:rPr>
              <a:t>Центр спинного мозга </a:t>
            </a:r>
            <a:r>
              <a:rPr lang="ru-RU" spc="-1" dirty="0">
                <a:solidFill>
                  <a:srgbClr val="000000"/>
                </a:solidFill>
              </a:rPr>
              <a:t>регулирует работу органов в пределах отдельных участков сегментов тела. </a:t>
            </a:r>
            <a:endParaRPr lang="ru-RU" spc="-1" dirty="0"/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33CC"/>
                </a:solidFill>
                <a:latin typeface="Arial"/>
              </a:rPr>
              <a:t>Центры продолговатого мозга </a:t>
            </a:r>
            <a:r>
              <a:rPr lang="ru-RU" spc="-1" dirty="0">
                <a:solidFill>
                  <a:srgbClr val="000000"/>
                </a:solidFill>
              </a:rPr>
              <a:t>управляют дыханием и сердечной деятельностью. </a:t>
            </a:r>
            <a:endParaRPr lang="ru-RU" spc="-1" dirty="0"/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33CC"/>
                </a:solidFill>
                <a:latin typeface="Arial"/>
              </a:rPr>
              <a:t>Центры среднего мозга </a:t>
            </a:r>
            <a:r>
              <a:rPr lang="ru-RU" spc="-1" dirty="0">
                <a:solidFill>
                  <a:srgbClr val="000000"/>
                </a:solidFill>
              </a:rPr>
              <a:t>осуществляют комплексную реакцию всего организма в ответ на зрительные и слуховые раздражители. </a:t>
            </a:r>
            <a:endParaRPr lang="ru-RU" spc="-1" dirty="0"/>
          </a:p>
          <a:p>
            <a:pPr algn="just">
              <a:lnSpc>
                <a:spcPct val="100000"/>
              </a:lnSpc>
            </a:pPr>
            <a:endParaRPr lang="ru-RU" spc="-1" dirty="0"/>
          </a:p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</a:rPr>
              <a:t>В области </a:t>
            </a:r>
            <a:r>
              <a:rPr lang="ru-RU" spc="-1" dirty="0">
                <a:solidFill>
                  <a:srgbClr val="0033CC"/>
                </a:solidFill>
                <a:latin typeface="Arial"/>
              </a:rPr>
              <a:t>промежуточного мозга и в подкорковых узлах </a:t>
            </a:r>
            <a:r>
              <a:rPr lang="ru-RU" spc="-1" dirty="0">
                <a:solidFill>
                  <a:srgbClr val="000000"/>
                </a:solidFill>
              </a:rPr>
              <a:t>происходит интегрирование всех сигналов из внешней и внутренней среды. 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705336" y="189000"/>
            <a:ext cx="7772040" cy="935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cap="all" spc="-1" dirty="0" smtClean="0">
                <a:solidFill>
                  <a:srgbClr val="FF0000"/>
                </a:solidFill>
                <a:latin typeface="Arial"/>
              </a:rPr>
              <a:t>Общая характеристика основных возрастных периодов развития ребенка</a:t>
            </a:r>
            <a:endParaRPr lang="ru-RU" sz="2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98" name="CustomShape 3"/>
          <p:cNvSpPr/>
          <p:nvPr/>
        </p:nvSpPr>
        <p:spPr>
          <a:xfrm>
            <a:off x="2987824" y="1124744"/>
            <a:ext cx="3312272" cy="516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0033CC"/>
                </a:solidFill>
                <a:latin typeface="Arial"/>
              </a:rPr>
              <a:t>Ранний возраст</a:t>
            </a:r>
            <a:endParaRPr lang="ru-RU" sz="2800" b="0" strike="noStrike" spc="-1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3433465" y="1628800"/>
            <a:ext cx="5710535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Происходит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интенсивное психическое развитие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: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• активная речь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  <a:endParaRPr lang="en-U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• предметная деятельность и деловое общение со взрослым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  <a:endParaRPr lang="en-U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• произвольное поведение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  <a:endParaRPr lang="en-U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• формирование потребности в общении со сверстниками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  <a:endParaRPr lang="en-U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• начало символической игры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;</a:t>
            </a:r>
            <a:endParaRPr lang="en-US" sz="1800" b="0" strike="noStrike" spc="-1" dirty="0" smtClean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• самосознание и самостоятельность.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467544" y="5661248"/>
            <a:ext cx="8355379" cy="583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</a:rPr>
              <a:t>Кризис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</a:rPr>
              <a:t>трех лет.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</a:rPr>
              <a:t>Суть состоит в том, что ребенок начинает видеть себя через призму своих достижений, признанных и оцененных другими людьми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7" name="Picture 4" descr="G:\Малашук\Рабочая\Программа подготовки КУ\Temp\445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03" y="2348880"/>
            <a:ext cx="3205061" cy="2074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6992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1623</TotalTime>
  <Words>1502</Words>
  <Application>Microsoft Office PowerPoint</Application>
  <PresentationFormat>Экран (4:3)</PresentationFormat>
  <Paragraphs>199</Paragraphs>
  <Slides>23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</vt:lpstr>
      <vt:lpstr>Calibri</vt:lpstr>
      <vt:lpstr>DejaVu Sans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Просмотр и обсуждение фрагментов документальных фильмов «Теория привязанности Боулби», «Эксперименты Гарри Харлоу»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подготовки кандидатов в усыновители(удочкрители)</dc:title>
  <dc:creator>user</dc:creator>
  <cp:lastModifiedBy>Пользователь Windows</cp:lastModifiedBy>
  <cp:revision>212</cp:revision>
  <dcterms:created xsi:type="dcterms:W3CDTF">2019-06-14T07:13:51Z</dcterms:created>
  <dcterms:modified xsi:type="dcterms:W3CDTF">2021-02-09T08:43:25Z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