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74" r:id="rId6"/>
    <p:sldId id="304" r:id="rId7"/>
    <p:sldId id="275" r:id="rId8"/>
    <p:sldId id="278" r:id="rId9"/>
    <p:sldId id="262" r:id="rId10"/>
    <p:sldId id="283" r:id="rId11"/>
    <p:sldId id="286" r:id="rId12"/>
    <p:sldId id="291" r:id="rId13"/>
    <p:sldId id="281" r:id="rId14"/>
    <p:sldId id="261" r:id="rId15"/>
    <p:sldId id="295" r:id="rId16"/>
    <p:sldId id="296" r:id="rId17"/>
    <p:sldId id="260" r:id="rId18"/>
    <p:sldId id="305" r:id="rId19"/>
    <p:sldId id="299" r:id="rId20"/>
    <p:sldId id="297" r:id="rId21"/>
    <p:sldId id="302" r:id="rId22"/>
    <p:sldId id="306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C2084"/>
    <a:srgbClr val="FF99CC"/>
    <a:srgbClr val="FF2F2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"/>
          <p:cNvGrpSpPr/>
          <p:nvPr/>
        </p:nvGrpSpPr>
        <p:grpSpPr>
          <a:xfrm>
            <a:off x="318960" y="1828800"/>
            <a:ext cx="8823960" cy="5028120"/>
            <a:chOff x="318960" y="1828800"/>
            <a:chExt cx="8823960" cy="5028120"/>
          </a:xfrm>
        </p:grpSpPr>
        <p:sp>
          <p:nvSpPr>
            <p:cNvPr id="19" name="CustomShape 2"/>
            <p:cNvSpPr/>
            <p:nvPr/>
          </p:nvSpPr>
          <p:spPr>
            <a:xfrm>
              <a:off x="838080" y="4618080"/>
              <a:ext cx="8304840" cy="223884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333360" y="1828800"/>
              <a:ext cx="8809560" cy="5028120"/>
            </a:xfrm>
            <a:custGeom>
              <a:avLst/>
              <a:gdLst/>
              <a:ahLst/>
              <a:cxnLst/>
              <a:rect l="l" t="t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38080" y="4654440"/>
              <a:ext cx="8304840" cy="220248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838080" y="1828800"/>
              <a:ext cx="7312680" cy="4500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38080" y="1828800"/>
              <a:ext cx="45000" cy="283248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836640" y="4610160"/>
              <a:ext cx="45000" cy="2246760"/>
            </a:xfrm>
            <a:custGeom>
              <a:avLst/>
              <a:gdLst/>
              <a:ahLst/>
              <a:cxnLst/>
              <a:rect l="l" t="t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318960" y="4610160"/>
              <a:ext cx="4569480" cy="4500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318960" y="4610160"/>
              <a:ext cx="46440" cy="224676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" name="Group 10"/>
          <p:cNvGrpSpPr/>
          <p:nvPr/>
        </p:nvGrpSpPr>
        <p:grpSpPr>
          <a:xfrm>
            <a:off x="318960" y="1752480"/>
            <a:ext cx="8823960" cy="5128200"/>
            <a:chOff x="318960" y="1752480"/>
            <a:chExt cx="8823960" cy="5128200"/>
          </a:xfrm>
        </p:grpSpPr>
        <p:sp>
          <p:nvSpPr>
            <p:cNvPr id="10" name="CustomShape 11"/>
            <p:cNvSpPr/>
            <p:nvPr/>
          </p:nvSpPr>
          <p:spPr>
            <a:xfrm>
              <a:off x="333360" y="1752480"/>
              <a:ext cx="8809560" cy="5104440"/>
            </a:xfrm>
            <a:custGeom>
              <a:avLst/>
              <a:gdLst/>
              <a:ahLst/>
              <a:cxnLst/>
              <a:rect l="l" t="t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838080" y="3809880"/>
              <a:ext cx="8304840" cy="3047040"/>
            </a:xfrm>
            <a:custGeom>
              <a:avLst/>
              <a:gdLst/>
              <a:ahLst/>
              <a:cxnLst/>
              <a:rect l="l" t="t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318960" y="3773520"/>
              <a:ext cx="5483880" cy="4500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838080" y="1752480"/>
              <a:ext cx="7768080" cy="45000"/>
            </a:xfrm>
            <a:custGeom>
              <a:avLst/>
              <a:gdLst/>
              <a:ahLst/>
              <a:cxnLst/>
              <a:rect l="l" t="t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318960" y="3773520"/>
              <a:ext cx="46440" cy="3107160"/>
            </a:xfrm>
            <a:custGeom>
              <a:avLst/>
              <a:gdLst/>
              <a:ahLst/>
              <a:cxnLst/>
              <a:rect l="l" t="t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838080" y="1752480"/>
              <a:ext cx="45000" cy="5118480"/>
            </a:xfrm>
            <a:custGeom>
              <a:avLst/>
              <a:gdLst/>
              <a:ahLst/>
              <a:cxnLst/>
              <a:rect l="l" t="t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" name="PlaceHolder 17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23528" y="1484784"/>
            <a:ext cx="8496944" cy="24482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Занятие 2.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Потребности развития ребенка-сироты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родительские компетенции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усыновителей (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удочерителей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stomShape 4"/>
          <p:cNvSpPr/>
          <p:nvPr/>
        </p:nvSpPr>
        <p:spPr>
          <a:xfrm>
            <a:off x="0" y="116632"/>
            <a:ext cx="914400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" sz="1400" b="1" dirty="0" smtClean="0">
                <a:latin typeface="Arial" pitchFamily="34" charset="0"/>
                <a:cs typeface="Arial" pitchFamily="34" charset="0"/>
              </a:rPr>
              <a:t>Учреждение </a:t>
            </a:r>
            <a:r>
              <a:rPr lang="" sz="1400" b="1" dirty="0">
                <a:latin typeface="Arial" pitchFamily="34" charset="0"/>
                <a:cs typeface="Arial" pitchFamily="34" charset="0"/>
              </a:rPr>
              <a:t>“Национальный центр усыновления </a:t>
            </a:r>
            <a:br>
              <a:rPr lang="" sz="1400" b="1" dirty="0">
                <a:latin typeface="Arial" pitchFamily="34" charset="0"/>
                <a:cs typeface="Arial" pitchFamily="34" charset="0"/>
              </a:rPr>
            </a:br>
            <a:r>
              <a:rPr lang="" sz="1400" b="1" dirty="0">
                <a:latin typeface="Arial" pitchFamily="34" charset="0"/>
                <a:cs typeface="Arial" pitchFamily="34" charset="0"/>
              </a:rPr>
              <a:t>Министерства образования Республики Беларусь</a:t>
            </a:r>
            <a:r>
              <a:rPr lang="" sz="14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Программа подготовки кандидатов в усыновители (удочерители)</a:t>
            </a:r>
          </a:p>
          <a:p>
            <a:pPr algn="ctr">
              <a:lnSpc>
                <a:spcPct val="100000"/>
              </a:lnSpc>
            </a:pPr>
            <a:endParaRPr lang="ru-RU" sz="1600" strike="noStrike" spc="-1" dirty="0">
              <a:latin typeface="Arial"/>
            </a:endParaRPr>
          </a:p>
        </p:txBody>
      </p:sp>
      <p:pic>
        <p:nvPicPr>
          <p:cNvPr id="23554" name="Picture 2" descr="УСЫНОВЛЕНИЕ - Гомельский городской социально-педагогический цен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05064"/>
            <a:ext cx="48768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6085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Органы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опеки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попечительства: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86944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-организуют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работу по выявлению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несовершеннолетних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нуждающихся в государственной защите,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профилактику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социального сиротства,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жестокого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обращения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детьми;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-ведут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учет данных о детях-сиротах, детях, оставшихся без попе­чения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родителей;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-ведут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учет данных о несовершеннолетних, находящихся в социально опасном положении;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-ведут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учет данных о несовершеннолетних, признанных нуждающимися в государственной защите.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6632"/>
            <a:ext cx="78725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несовершеннолетних, нуждающихся в государственной защите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89040"/>
            <a:ext cx="8346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- выявляют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семейно-бытовые условия при постановке женщин на учет по беременности и в процессе патронажа за новорожденными.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429000"/>
            <a:ext cx="78735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Организации здравоохранения: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4437112"/>
            <a:ext cx="78745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Организации жилищно-коммунального хозяйства: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797152"/>
            <a:ext cx="8347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сообщают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управления (отделы) по образованию о случаях смерти родителей или единственного родителя несовершеннолетнего на основании представленных документов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1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выявляют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семьи, ведущие аморальный образ жизни и создающие неблагоприятные условия для воспитания детей, на основании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задолженности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плате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техническое обслуживание, пользование жилым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помещением </a:t>
            </a:r>
          </a:p>
          <a:p>
            <a:pPr marL="0"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коммунальные услуги в течение более шести месяцев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3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873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-осуществляют профилактику безнадзорности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правонарушений несовершеннолетних; </a:t>
            </a:r>
          </a:p>
          <a:p>
            <a:pPr marL="0" lvl="1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-выявляют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детей, находящихся в социально опасном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положении, нуждающихся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государственной защите, организовывают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индивидуальные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профилактические работы в отношении несовершеннолетних.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873541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Комиссии по делам несовершеннолетних: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4584" y="2926685"/>
            <a:ext cx="78745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Комитеты, управления (отделы) по труду, занятости и социальной защите,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организации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социального обслуживания населения: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7874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/>
              <a:t>-выявляют детей, находящихся в социально </a:t>
            </a:r>
            <a:r>
              <a:rPr lang="ru-RU" sz="1400" dirty="0" smtClean="0"/>
              <a:t>опасном положении при </a:t>
            </a:r>
            <a:r>
              <a:rPr lang="ru-RU" sz="1400" dirty="0"/>
              <a:t>назначении пенсий, </a:t>
            </a:r>
            <a:r>
              <a:rPr lang="ru-RU" sz="1400" dirty="0" smtClean="0"/>
              <a:t>пособий и т.д.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149080"/>
            <a:ext cx="78715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Органы внутренних дел: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653136"/>
            <a:ext cx="7873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>
                <a:latin typeface="Arial" pitchFamily="34" charset="0"/>
                <a:cs typeface="Arial" pitchFamily="34" charset="0"/>
              </a:rPr>
              <a:t>-выявляют детей-сирот, детей, оставшихся без попечения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родителей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несовершеннолетних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находящихся в социально опасном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положении, нуждающихся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государственной защите;</a:t>
            </a:r>
          </a:p>
          <a:p>
            <a:pPr marL="0" lvl="1"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lvl="1" algn="just"/>
            <a:r>
              <a:rPr lang="ru-RU" sz="1400" dirty="0">
                <a:latin typeface="Arial" pitchFamily="34" charset="0"/>
                <a:cs typeface="Arial" pitchFamily="34" charset="0"/>
              </a:rPr>
              <a:t>-выявляют законных представителей несовершеннолетних, не исполняющих или ненадлежащим образом исполняющих свои обязанности по воспитанию, обучению или содержанию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несовершеннолетних, семейного неблагополучия.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669" y="173094"/>
            <a:ext cx="7872549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Выявление </a:t>
            </a:r>
            <a:r>
              <a:rPr lang="ru-RU" sz="2400" b="1" dirty="0">
                <a:solidFill>
                  <a:srgbClr val="FF0000"/>
                </a:solidFill>
              </a:rPr>
              <a:t>несовершеннолетних, нуждающихся в государственной защите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683568" y="1280280"/>
            <a:ext cx="8214120" cy="70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539552" y="177281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600" dirty="0" smtClean="0"/>
              <a:t>- осуществляют </a:t>
            </a:r>
            <a:r>
              <a:rPr lang="ru-RU" sz="1600" dirty="0"/>
              <a:t>меры по профилактике безнадзорности и </a:t>
            </a:r>
            <a:r>
              <a:rPr lang="ru-RU" sz="1600" dirty="0" smtClean="0"/>
              <a:t>прав</a:t>
            </a:r>
          </a:p>
          <a:p>
            <a:pPr marL="0" lvl="1" algn="just">
              <a:buFontTx/>
              <a:buChar char="-"/>
            </a:pPr>
            <a:r>
              <a:rPr lang="ru-RU" sz="1600" dirty="0" smtClean="0"/>
              <a:t> проводят анализ положения несовершеннолетних с целью выявления несовершеннолетних, находящихся в социально опасном положении и нуждающихся в государственной защите;</a:t>
            </a:r>
          </a:p>
          <a:p>
            <a:pPr marL="0" lvl="1" algn="just">
              <a:buFontTx/>
              <a:buChar char="-"/>
            </a:pPr>
            <a:r>
              <a:rPr lang="ru-RU" sz="1600" dirty="0" smtClean="0"/>
              <a:t> организовывают </a:t>
            </a:r>
            <a:r>
              <a:rPr lang="ru-RU" sz="1600" dirty="0"/>
              <a:t>учет детей, подлежащих обучению на уровне общего среднего образования; </a:t>
            </a:r>
          </a:p>
          <a:p>
            <a:pPr marL="0" lvl="1" algn="just">
              <a:buFontTx/>
              <a:buChar char="-"/>
            </a:pPr>
            <a:r>
              <a:rPr lang="ru-RU" sz="1600" dirty="0" smtClean="0"/>
              <a:t> осуществляют </a:t>
            </a:r>
            <a:r>
              <a:rPr lang="ru-RU" sz="1600" dirty="0"/>
              <a:t>изучение условий жизни и воспитания несовершеннолетних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lvl="1" algn="just"/>
            <a:r>
              <a:rPr lang="ru-RU" sz="1600" dirty="0" smtClean="0"/>
              <a:t>- выявляют </a:t>
            </a:r>
            <a:r>
              <a:rPr lang="ru-RU" sz="1600" dirty="0"/>
              <a:t>несовершеннолетних, находящихся в социально опасном положении и нуждающихся в государственной защите</a:t>
            </a:r>
            <a:r>
              <a:rPr lang="ru-RU" sz="1600" dirty="0" smtClean="0"/>
              <a:t>;</a:t>
            </a:r>
            <a:endParaRPr lang="ru-RU" sz="1600" dirty="0"/>
          </a:p>
          <a:p>
            <a:pPr marL="0" lvl="1" algn="just"/>
            <a:r>
              <a:rPr lang="ru-RU" sz="1600" dirty="0" smtClean="0"/>
              <a:t>- проводят </a:t>
            </a:r>
            <a:r>
              <a:rPr lang="ru-RU" sz="1600" dirty="0"/>
              <a:t>воспитательную и профилактическую работу с несовершеннолетними и их </a:t>
            </a:r>
            <a:r>
              <a:rPr lang="ru-RU" sz="1600" dirty="0" smtClean="0"/>
              <a:t>родителями.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20891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Управления (отделы) по образованию, учреждения образования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(учреждения дошкольного образования, учреждения общего среднего образования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т.д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.):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669" y="173094"/>
            <a:ext cx="787254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Выявление </a:t>
            </a:r>
            <a:r>
              <a:rPr lang="ru-RU" sz="2400" b="1" dirty="0">
                <a:solidFill>
                  <a:srgbClr val="FF0000"/>
                </a:solidFill>
              </a:rPr>
              <a:t>несовершеннолетних, нуждающихся в государственной защите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59723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ru-RU" sz="1600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869160"/>
            <a:ext cx="820891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Иные государственные органы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организации: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73216"/>
            <a:ext cx="8241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обязаны </a:t>
            </a:r>
            <a:r>
              <a:rPr lang="ru-RU" sz="1600" dirty="0"/>
              <a:t>незамедлительно </a:t>
            </a:r>
            <a:r>
              <a:rPr lang="ru-RU" sz="1600" dirty="0" smtClean="0"/>
              <a:t>сообщать </a:t>
            </a:r>
            <a:r>
              <a:rPr lang="ru-RU" sz="1600" dirty="0"/>
              <a:t>о несовершеннолетних, находящихся в социально опасном положении и нуждающихся в государственной защите, в случае, если такими сведениями </a:t>
            </a:r>
            <a:r>
              <a:rPr lang="ru-RU" sz="1600" dirty="0" smtClean="0"/>
              <a:t>располагают.</a:t>
            </a:r>
            <a:endParaRPr lang="ru-RU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788024" y="2277360"/>
            <a:ext cx="4002096" cy="4394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554204" y="332656"/>
            <a:ext cx="821412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Упражнение «Другой»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68760"/>
            <a:ext cx="802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помочь участникам понять чувства биологических родителей в момент изъятия детей из их семьи, определить некоторые методы эффективного взаимодействия </a:t>
            </a:r>
            <a:r>
              <a:rPr lang="ru-RU" dirty="0" smtClean="0"/>
              <a:t>усыновителей </a:t>
            </a:r>
            <a:r>
              <a:rPr lang="ru-RU" spc="-1" dirty="0"/>
              <a:t>(</a:t>
            </a:r>
            <a:r>
              <a:rPr lang="ru-RU" spc="-1" dirty="0" err="1" smtClean="0"/>
              <a:t>удочерителей</a:t>
            </a:r>
            <a:r>
              <a:rPr lang="ru-RU" spc="-1" dirty="0" smtClean="0"/>
              <a:t>)</a:t>
            </a:r>
            <a:r>
              <a:rPr lang="ru-RU" dirty="0" smtClean="0"/>
              <a:t> и </a:t>
            </a:r>
            <a:r>
              <a:rPr lang="ru-RU" dirty="0"/>
              <a:t>биологических родителей.</a:t>
            </a:r>
          </a:p>
        </p:txBody>
      </p:sp>
      <p:pic>
        <p:nvPicPr>
          <p:cNvPr id="8194" name="Picture 2" descr="G:\Малашук\Рабочая\Программа подготовки КУ\Temp\winkl_blog_image2018-12-10 09 43 18 +000015444349983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386005" cy="343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476058" y="404664"/>
            <a:ext cx="831406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</a:rPr>
              <a:t>Потребности развития ребенка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понимание кандидатами в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усыновители (удочерители)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необходимости их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обеспечивать 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266" name="Picture 2" descr="G:\Малашук\Рабочая\Программа подготовки КУ\Temp\add1f853-6783-4231-933f-41fb5be566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86858" cy="469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60648"/>
            <a:ext cx="60486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потребности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является базовой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основана на инстинкте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самосохранения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Здоровье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подразумевает сохранение телесной и духовной гармонии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Умственное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образование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подразумевает необходимость изучать окружающий мир,  формировать о нем определенное представление  и получать соответствующее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Привязанность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стремление к близости с другим человеком и старание эту близость сохранить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Эмоциональное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потребность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хорошем отношении, во взаимодействии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окружающими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Идентичность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потребность чувствовать свою уникальность,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неповторимость, принадлежность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 семье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Социальная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адаптация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социализация ребёнка в обществе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Стабильные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отношения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позитивные отношения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 значимым взрослым и ближайшим окружением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724992" y="188640"/>
            <a:ext cx="770485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Последствия нереализованных потребностей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8106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- Неврозы, фобии, патологическая боязливость;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Ощущение одиночества;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Стремление </a:t>
            </a:r>
            <a:r>
              <a:rPr lang="ru-RU" sz="1600" dirty="0"/>
              <a:t>любой ценой заслужить хорошее отношение </a:t>
            </a:r>
            <a:r>
              <a:rPr lang="ru-RU" sz="1600" dirty="0" smtClean="0"/>
              <a:t>окружающих,</a:t>
            </a:r>
          </a:p>
          <a:p>
            <a:pPr algn="just"/>
            <a:r>
              <a:rPr lang="ru-RU" sz="1600" dirty="0" smtClean="0"/>
              <a:t>неразборчивость </a:t>
            </a:r>
            <a:r>
              <a:rPr lang="ru-RU" sz="1600" dirty="0"/>
              <a:t>в знакомствах, во взрослом возрасте – в сексуальных </a:t>
            </a:r>
            <a:r>
              <a:rPr lang="ru-RU" sz="1600" dirty="0" smtClean="0"/>
              <a:t>контактах;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Эмоциональная холодность;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Уход </a:t>
            </a:r>
            <a:r>
              <a:rPr lang="ru-RU" sz="1600" dirty="0"/>
              <a:t>с головой в учебу или </a:t>
            </a:r>
            <a:r>
              <a:rPr lang="ru-RU" sz="1600" dirty="0" smtClean="0"/>
              <a:t>работу;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Стремление </a:t>
            </a:r>
            <a:r>
              <a:rPr lang="ru-RU" sz="1600" dirty="0"/>
              <a:t>реализоваться в любой </a:t>
            </a:r>
            <a:r>
              <a:rPr lang="ru-RU" sz="1600" dirty="0" smtClean="0"/>
              <a:t>области, кроме </a:t>
            </a:r>
            <a:r>
              <a:rPr lang="ru-RU" sz="1600" dirty="0"/>
              <a:t>сферы человеческих </a:t>
            </a:r>
            <a:r>
              <a:rPr lang="ru-RU" sz="1600" dirty="0" smtClean="0"/>
              <a:t>взаимоотношений;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Чрезмерная </a:t>
            </a:r>
            <a:r>
              <a:rPr lang="ru-RU" sz="1600" dirty="0"/>
              <a:t>привязанность к вещам в качестве компенсации теплого человеческого </a:t>
            </a:r>
            <a:r>
              <a:rPr lang="ru-RU" sz="1600" dirty="0" smtClean="0"/>
              <a:t>общения;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- Узкий </a:t>
            </a:r>
            <a:r>
              <a:rPr lang="ru-RU" sz="1600" dirty="0"/>
              <a:t>кругозор, примитивность </a:t>
            </a:r>
            <a:r>
              <a:rPr lang="ru-RU" sz="1600" dirty="0" smtClean="0"/>
              <a:t>мышления;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- Отсутствие </a:t>
            </a:r>
            <a:r>
              <a:rPr lang="ru-RU" sz="1600" dirty="0"/>
              <a:t>стремления к личностному росту и развитию</a:t>
            </a:r>
            <a:r>
              <a:rPr lang="ru-RU" sz="1600" dirty="0" smtClean="0"/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Малашук\Рабочая\Программа подготовки КУ\Temp\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740317" cy="289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67" y="260648"/>
            <a:ext cx="8394585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Компетенции кандидатов в усыновители (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удочерители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)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воспитанию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ребенка.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Необходимость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оценки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кандидатами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усыновители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удочерители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имеющихся у них компетенций. 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Поиски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путей формирования и компенсации недостающих компетенций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Мотивация, знания,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умения, необходимые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кандидатам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усыновители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+mj-lt"/>
              </a:rPr>
              <a:t>удочерители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)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. 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557"/>
            <a:ext cx="8229240" cy="4308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Мозговой штурм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451301"/>
            <a:ext cx="8229240" cy="369331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«Компетенции усыновителя»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Время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  <a:r>
              <a:rPr lang="ru-RU" altLang="ru-RU" sz="2400" b="1" dirty="0">
                <a:solidFill>
                  <a:srgbClr val="0070C0"/>
                </a:solidFill>
                <a:latin typeface="+mn-lt"/>
              </a:rPr>
              <a:t> 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5</a:t>
            </a:r>
            <a:r>
              <a:rPr lang="ru-RU" altLang="ru-RU" sz="2400" b="1" dirty="0">
                <a:solidFill>
                  <a:schemeClr val="tx1"/>
                </a:solidFill>
                <a:latin typeface="+mn-lt"/>
              </a:rPr>
              <a:t>-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10 минут.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Уважаемые участники группы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!</a:t>
            </a:r>
          </a:p>
          <a:p>
            <a:pPr algn="ctr" eaLnBrk="1" hangingPunct="1">
              <a:buFontTx/>
              <a:buNone/>
              <a:defRPr/>
            </a:pPr>
            <a:endParaRPr lang="ru-RU" alt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Просим 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вас </a:t>
            </a: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ответить на вопросы: что такое, 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на ваш </a:t>
            </a: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взгляд, родительские компетенции? 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Отличаются ли компетенции биологических родителей от компетенций родителей-усыновителей?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43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5095" y="239363"/>
            <a:ext cx="784736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MS PGothic"/>
              </a:rPr>
              <a:t>Характерные черты компетентного </a:t>
            </a:r>
            <a:r>
              <a:rPr lang="ru-RU" sz="2400" b="1" dirty="0" smtClean="0">
                <a:solidFill>
                  <a:srgbClr val="FF0000"/>
                </a:solidFill>
                <a:ea typeface="MS PGothic"/>
              </a:rPr>
              <a:t>заботящегося </a:t>
            </a:r>
            <a:r>
              <a:rPr lang="ru-RU" sz="2400" b="1" dirty="0">
                <a:solidFill>
                  <a:srgbClr val="FF0000"/>
                </a:solidFill>
                <a:ea typeface="MS PGothic"/>
              </a:rPr>
              <a:t>взрослого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763133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117475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MS PGothic"/>
              </a:rPr>
              <a:t>Компетентный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MS PGothic"/>
              </a:rPr>
              <a:t>родитель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S PGothic"/>
              </a:rPr>
              <a:t>– это тот, кто…</a:t>
            </a:r>
            <a:endParaRPr lang="en-US" altLang="ru-RU" sz="2000" b="1" dirty="0">
              <a:solidFill>
                <a:schemeClr val="accent2">
                  <a:lumMod val="75000"/>
                </a:schemeClr>
              </a:solidFill>
              <a:latin typeface="+mj-lt"/>
              <a:ea typeface="MS P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Понимает</a:t>
            </a:r>
            <a:r>
              <a:rPr lang="ru-RU" altLang="ru-RU" sz="2000" dirty="0"/>
              <a:t>, что </a:t>
            </a:r>
            <a:r>
              <a:rPr lang="ru-RU" altLang="ru-RU" sz="2000" dirty="0" smtClean="0"/>
              <a:t>травматическое прошлое в жизни ребенка меняет его жизнь.</a:t>
            </a:r>
          </a:p>
          <a:p>
            <a:pPr algn="just"/>
            <a:endParaRPr lang="ru-RU" altLang="ru-RU" sz="2000" dirty="0" smtClean="0"/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Понимает</a:t>
            </a:r>
            <a:r>
              <a:rPr lang="ru-RU" altLang="ru-RU" sz="2000" dirty="0"/>
              <a:t>, что нужно воспитывать разными </a:t>
            </a:r>
            <a:r>
              <a:rPr lang="ru-RU" altLang="ru-RU" sz="2000" dirty="0" smtClean="0"/>
              <a:t>методами.</a:t>
            </a:r>
          </a:p>
          <a:p>
            <a:pPr algn="just"/>
            <a:endParaRPr lang="ru-RU" altLang="ru-RU" sz="2000" dirty="0"/>
          </a:p>
          <a:p>
            <a:pPr algn="just"/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Знает</a:t>
            </a:r>
            <a:r>
              <a:rPr lang="ru-RU" altLang="ru-RU" sz="2000" dirty="0"/>
              <a:t>, что он/она </a:t>
            </a:r>
            <a:r>
              <a:rPr lang="ru-RU" altLang="ru-RU" sz="2000" dirty="0" smtClean="0"/>
              <a:t>должны </a:t>
            </a:r>
            <a:r>
              <a:rPr lang="ru-RU" altLang="ru-RU" sz="2000" dirty="0"/>
              <a:t>научиться управлять </a:t>
            </a:r>
            <a:r>
              <a:rPr lang="ru-RU" altLang="ru-RU" sz="2000" dirty="0" smtClean="0"/>
              <a:t>своими эмоциональными </a:t>
            </a:r>
            <a:r>
              <a:rPr lang="ru-RU" altLang="ru-RU" sz="2000" dirty="0"/>
              <a:t>ответными </a:t>
            </a:r>
            <a:r>
              <a:rPr lang="ru-RU" altLang="ru-RU" sz="2000" dirty="0" smtClean="0"/>
              <a:t>реакциями.</a:t>
            </a:r>
          </a:p>
          <a:p>
            <a:pPr algn="just"/>
            <a:endParaRPr lang="ru-RU" altLang="ru-RU" sz="2000" dirty="0"/>
          </a:p>
          <a:p>
            <a:pPr algn="just"/>
            <a:r>
              <a:rPr lang="ru-RU" altLang="ru-RU" sz="2000" dirty="0"/>
              <a:t>Может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смотреть</a:t>
            </a:r>
            <a:r>
              <a:rPr lang="ru-RU" altLang="ru-RU" sz="2000" dirty="0"/>
              <a:t> на жизнь глазами травмированного </a:t>
            </a:r>
            <a:r>
              <a:rPr lang="ru-RU" altLang="ru-RU" sz="2000" dirty="0" smtClean="0"/>
              <a:t>ребенка.</a:t>
            </a:r>
            <a:endParaRPr lang="en-US" altLang="ru-RU" sz="2000" dirty="0"/>
          </a:p>
          <a:p>
            <a:pPr algn="just"/>
            <a:endParaRPr lang="en-US" altLang="ru-RU" sz="2000" dirty="0"/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</a:rPr>
              <a:t>Знает</a:t>
            </a:r>
            <a:r>
              <a:rPr lang="ru-RU" altLang="ru-RU" sz="2000" dirty="0"/>
              <a:t>, когда нужно попросить </a:t>
            </a:r>
            <a:r>
              <a:rPr lang="ru-RU" altLang="ru-RU" sz="2000" dirty="0" smtClean="0"/>
              <a:t>помощи.</a:t>
            </a:r>
          </a:p>
          <a:p>
            <a:pPr algn="just"/>
            <a:endParaRPr lang="en-US" altLang="ru-RU" sz="2000" dirty="0"/>
          </a:p>
          <a:p>
            <a:pPr algn="just"/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Осознает</a:t>
            </a:r>
            <a:r>
              <a:rPr lang="ru-RU" altLang="ru-RU" sz="2000" dirty="0"/>
              <a:t> свою собственную историю и ее влияние при уходе за ребенком с травматическим </a:t>
            </a:r>
            <a:r>
              <a:rPr lang="ru-RU" altLang="ru-RU" sz="2000" dirty="0" smtClean="0"/>
              <a:t>прошлым.</a:t>
            </a:r>
            <a:endParaRPr lang="en-US" altLang="ru-RU" sz="20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223408" y="1543200"/>
            <a:ext cx="872866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6">
                    <a:lumMod val="75000"/>
                  </a:schemeClr>
                </a:solidFill>
                <a:ea typeface="DejaVu Sans"/>
              </a:rPr>
              <a:t>Понятие о мотивации </a:t>
            </a:r>
            <a:r>
              <a:rPr lang="ru-RU" sz="1600" b="1" strike="noStrike" spc="-1" dirty="0" smtClean="0">
                <a:solidFill>
                  <a:schemeClr val="accent6">
                    <a:lumMod val="75000"/>
                  </a:schemeClr>
                </a:solidFill>
                <a:ea typeface="DejaVu Sans"/>
              </a:rPr>
              <a:t>усыновителей (</a:t>
            </a:r>
            <a:r>
              <a:rPr lang="ru-RU" sz="1600" b="1" strike="noStrike" spc="-1" dirty="0" err="1" smtClean="0">
                <a:solidFill>
                  <a:schemeClr val="accent6">
                    <a:lumMod val="75000"/>
                  </a:schemeClr>
                </a:solidFill>
                <a:ea typeface="DejaVu Sans"/>
              </a:rPr>
              <a:t>удочерителей</a:t>
            </a:r>
            <a:r>
              <a:rPr lang="ru-RU" sz="1600" b="1" strike="noStrike" spc="-1" dirty="0" smtClean="0">
                <a:solidFill>
                  <a:schemeClr val="accent6">
                    <a:lumMod val="75000"/>
                  </a:schemeClr>
                </a:solidFill>
                <a:ea typeface="DejaVu Sans"/>
              </a:rPr>
              <a:t>)</a:t>
            </a:r>
            <a:endParaRPr lang="ru-RU" sz="1600" b="0" strike="noStrike" spc="-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3125990" y="260648"/>
            <a:ext cx="3443548" cy="952653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FF0000"/>
              </a:solidFill>
              <a:latin typeface="Arial" pitchFamily="34" charset="0"/>
              <a:ea typeface="DejaVu Sans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Вопросы занятия</a:t>
            </a:r>
            <a:r>
              <a:rPr lang="ru-RU" sz="2800" b="1" strike="noStrike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:</a:t>
            </a:r>
            <a:endParaRPr lang="ru-RU" sz="2800" b="0" strike="noStrike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210808" y="1853667"/>
            <a:ext cx="872866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6">
                    <a:lumMod val="50000"/>
                  </a:schemeClr>
                </a:solidFill>
                <a:ea typeface="DejaVu Sans"/>
              </a:rPr>
              <a:t>Проблема подбора семьи и ребенка </a:t>
            </a:r>
            <a:r>
              <a:rPr lang="ru-RU" sz="1600" b="1" strike="noStrike" spc="-1" dirty="0">
                <a:solidFill>
                  <a:srgbClr val="000000"/>
                </a:solidFill>
                <a:ea typeface="DejaVu Sans"/>
              </a:rPr>
              <a:t>(чувства кандидатов в </a:t>
            </a:r>
            <a:r>
              <a:rPr lang="ru-RU" sz="1600" b="1" strike="noStrike" spc="-1" dirty="0" smtClean="0">
                <a:solidFill>
                  <a:srgbClr val="000000"/>
                </a:solidFill>
                <a:ea typeface="DejaVu Sans"/>
              </a:rPr>
              <a:t>усыновители (</a:t>
            </a:r>
            <a:r>
              <a:rPr lang="ru-RU" sz="1600" b="1" strike="noStrike" spc="-1" dirty="0" err="1" smtClean="0">
                <a:solidFill>
                  <a:srgbClr val="000000"/>
                </a:solidFill>
                <a:ea typeface="DejaVu Sans"/>
              </a:rPr>
              <a:t>удочерители</a:t>
            </a:r>
            <a:r>
              <a:rPr lang="ru-RU" sz="1600" b="1" strike="noStrike" spc="-1" dirty="0" smtClean="0">
                <a:solidFill>
                  <a:srgbClr val="000000"/>
                </a:solidFill>
                <a:ea typeface="DejaVu Sans"/>
              </a:rPr>
              <a:t>) </a:t>
            </a:r>
            <a:r>
              <a:rPr lang="ru-RU" sz="1600" b="1" strike="noStrike" spc="-1" dirty="0">
                <a:solidFill>
                  <a:srgbClr val="000000"/>
                </a:solidFill>
                <a:ea typeface="DejaVu Sans"/>
              </a:rPr>
              <a:t>и детей, оставшихся без попечения родителей, в процессе ожидания устройства и подбора семьи). </a:t>
            </a:r>
            <a:endParaRPr lang="ru-RU" sz="1600" b="0" strike="noStrike" spc="-1" dirty="0"/>
          </a:p>
        </p:txBody>
      </p:sp>
      <p:sp>
        <p:nvSpPr>
          <p:cNvPr id="111" name="CustomShape 7"/>
          <p:cNvSpPr/>
          <p:nvPr/>
        </p:nvSpPr>
        <p:spPr>
          <a:xfrm>
            <a:off x="248828" y="2691512"/>
            <a:ext cx="871608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6">
                    <a:lumMod val="75000"/>
                  </a:schemeClr>
                </a:solidFill>
                <a:ea typeface="DejaVu Sans"/>
              </a:rPr>
              <a:t>Процедура выявления ребенка, оставшегося без попечения родителей, </a:t>
            </a:r>
            <a:r>
              <a:rPr lang="ru-RU" sz="1600" b="1" strike="noStrike" spc="-1" dirty="0">
                <a:solidFill>
                  <a:srgbClr val="000000"/>
                </a:solidFill>
                <a:ea typeface="DejaVu Sans"/>
              </a:rPr>
              <a:t>его устройства в организацию для детей-сирот и знакомства с потенциальной семьей. </a:t>
            </a:r>
            <a:endParaRPr lang="ru-RU" sz="1600" b="0" strike="noStrike" spc="-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8378" y="3280390"/>
            <a:ext cx="8701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Потребности развития ребенка </a:t>
            </a:r>
            <a:r>
              <a:rPr lang="ru-RU" sz="1600" b="1" dirty="0" smtClean="0"/>
              <a:t>и </a:t>
            </a:r>
            <a:r>
              <a:rPr lang="ru-RU" sz="1600" b="1" dirty="0"/>
              <a:t>понимание </a:t>
            </a:r>
            <a:r>
              <a:rPr lang="ru-RU" sz="1600" b="1" dirty="0" smtClean="0"/>
              <a:t>кандидатами </a:t>
            </a:r>
            <a:r>
              <a:rPr lang="ru-RU" sz="1600" b="1" dirty="0"/>
              <a:t>в </a:t>
            </a:r>
            <a:r>
              <a:rPr lang="ru-RU" sz="1600" b="1" dirty="0" smtClean="0"/>
              <a:t>усыновители</a:t>
            </a:r>
            <a:r>
              <a:rPr lang="ru-RU" sz="1600" b="1" spc="-1" dirty="0">
                <a:solidFill>
                  <a:srgbClr val="000000"/>
                </a:solidFill>
              </a:rPr>
              <a:t> (</a:t>
            </a:r>
            <a:r>
              <a:rPr lang="ru-RU" sz="1600" b="1" spc="-1" dirty="0" err="1">
                <a:solidFill>
                  <a:srgbClr val="000000"/>
                </a:solidFill>
              </a:rPr>
              <a:t>удочерители</a:t>
            </a:r>
            <a:r>
              <a:rPr lang="ru-RU" sz="1600" b="1" spc="-1" dirty="0">
                <a:solidFill>
                  <a:srgbClr val="000000"/>
                </a:solidFill>
              </a:rPr>
              <a:t>)</a:t>
            </a:r>
            <a:r>
              <a:rPr lang="ru-RU" sz="1600" b="1" dirty="0" smtClean="0"/>
              <a:t> </a:t>
            </a:r>
            <a:r>
              <a:rPr lang="ru-RU" sz="1600" b="1" dirty="0"/>
              <a:t>необходимости их обеспечивать.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400" y="4001788"/>
            <a:ext cx="8713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Компетенции кандидатов 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усыновители</a:t>
            </a: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1600" b="1" spc="-1" dirty="0" err="1">
                <a:solidFill>
                  <a:schemeClr val="accent6">
                    <a:lumMod val="75000"/>
                  </a:schemeClr>
                </a:solidFill>
              </a:rPr>
              <a:t>удочерители</a:t>
            </a: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 воспитанию ребенка. </a:t>
            </a:r>
            <a:r>
              <a:rPr lang="ru-RU" sz="1600" b="1" dirty="0"/>
              <a:t>Необходимость оценки кандидатов в </a:t>
            </a:r>
            <a:r>
              <a:rPr lang="ru-RU" sz="1600" b="1" dirty="0" smtClean="0"/>
              <a:t>усыновители </a:t>
            </a:r>
            <a:r>
              <a:rPr lang="ru-RU" sz="1600" b="1" spc="-1" dirty="0">
                <a:solidFill>
                  <a:srgbClr val="000000"/>
                </a:solidFill>
              </a:rPr>
              <a:t>(</a:t>
            </a:r>
            <a:r>
              <a:rPr lang="ru-RU" sz="1600" b="1" spc="-1" dirty="0" err="1">
                <a:solidFill>
                  <a:srgbClr val="000000"/>
                </a:solidFill>
              </a:rPr>
              <a:t>удочерители</a:t>
            </a:r>
            <a:r>
              <a:rPr lang="ru-RU" sz="1600" b="1" spc="-1" dirty="0">
                <a:solidFill>
                  <a:srgbClr val="000000"/>
                </a:solidFill>
              </a:rPr>
              <a:t>)</a:t>
            </a:r>
            <a:r>
              <a:rPr lang="ru-RU" sz="1600" b="1" dirty="0" smtClean="0"/>
              <a:t> </a:t>
            </a:r>
            <a:r>
              <a:rPr lang="ru-RU" sz="1600" b="1" dirty="0"/>
              <a:t>имеющихся у них компетенций. Поиски путей формирования и компенсации недостающих </a:t>
            </a:r>
            <a:r>
              <a:rPr lang="ru-RU" sz="1600" b="1" dirty="0" smtClean="0"/>
              <a:t>компетенций. Знания </a:t>
            </a:r>
            <a:r>
              <a:rPr lang="ru-RU" sz="1600" b="1" dirty="0"/>
              <a:t>и умения, необходимые </a:t>
            </a:r>
            <a:r>
              <a:rPr lang="ru-RU" sz="1600" b="1" dirty="0" smtClean="0"/>
              <a:t>кандидатам </a:t>
            </a:r>
            <a:r>
              <a:rPr lang="ru-RU" sz="1600" b="1" dirty="0"/>
              <a:t>в </a:t>
            </a:r>
            <a:r>
              <a:rPr lang="ru-RU" sz="1600" b="1" dirty="0" smtClean="0"/>
              <a:t>усыновители </a:t>
            </a:r>
            <a:r>
              <a:rPr lang="ru-RU" sz="1600" b="1" spc="-1" dirty="0">
                <a:solidFill>
                  <a:srgbClr val="000000"/>
                </a:solidFill>
              </a:rPr>
              <a:t>(</a:t>
            </a:r>
            <a:r>
              <a:rPr lang="ru-RU" sz="1600" b="1" spc="-1" dirty="0" err="1">
                <a:solidFill>
                  <a:srgbClr val="000000"/>
                </a:solidFill>
              </a:rPr>
              <a:t>удочерители</a:t>
            </a:r>
            <a:r>
              <a:rPr lang="ru-RU" sz="1600" b="1" spc="-1" dirty="0">
                <a:solidFill>
                  <a:srgbClr val="000000"/>
                </a:solidFill>
              </a:rPr>
              <a:t>) </a:t>
            </a:r>
            <a:r>
              <a:rPr lang="ru-RU" sz="1600" b="1" dirty="0" smtClean="0"/>
              <a:t>. </a:t>
            </a:r>
            <a:endParaRPr lang="ru-RU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алашук\Рабочая\Программа подготовки КУ\Temp\deti_i_vospitatel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206275" cy="21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Выноска со стрелкой вправо 18"/>
          <p:cNvSpPr/>
          <p:nvPr/>
        </p:nvSpPr>
        <p:spPr>
          <a:xfrm rot="5400000">
            <a:off x="3732632" y="739976"/>
            <a:ext cx="1630007" cy="268757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право 17"/>
          <p:cNvSpPr/>
          <p:nvPr/>
        </p:nvSpPr>
        <p:spPr>
          <a:xfrm rot="16200000">
            <a:off x="3719544" y="4497480"/>
            <a:ext cx="1656184" cy="268757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323528" y="3068960"/>
            <a:ext cx="2713025" cy="21933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право 12"/>
          <p:cNvSpPr/>
          <p:nvPr/>
        </p:nvSpPr>
        <p:spPr>
          <a:xfrm rot="10800000">
            <a:off x="6228184" y="2996952"/>
            <a:ext cx="2713025" cy="21933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741531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спешность </a:t>
            </a:r>
            <a:r>
              <a:rPr lang="ru-RU" sz="2800" b="1" dirty="0">
                <a:solidFill>
                  <a:srgbClr val="FF0000"/>
                </a:solidFill>
              </a:rPr>
              <a:t>воспитания определяется такими факторами, </a:t>
            </a:r>
            <a:r>
              <a:rPr lang="ru-RU" sz="2800" b="1" dirty="0" smtClean="0">
                <a:solidFill>
                  <a:srgbClr val="FF0000"/>
                </a:solidFill>
              </a:rPr>
              <a:t>как: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733256"/>
            <a:ext cx="269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личностные качества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484784"/>
            <a:ext cx="2679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внутрисемейные взаимоотношения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645024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воспитательные установки родителей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17032"/>
            <a:ext cx="2193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мотивы усыновления (удочерения)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0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208" y="260271"/>
            <a:ext cx="453650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052736"/>
            <a:ext cx="5436919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Просмотр художественного фильма «Моя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лучшая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мама»(</a:t>
            </a:r>
            <a:r>
              <a:rPr lang="arn-CL" b="1" dirty="0">
                <a:solidFill>
                  <a:schemeClr val="accent2">
                    <a:lumMod val="75000"/>
                  </a:schemeClr>
                </a:solidFill>
              </a:rPr>
              <a:t>Äideistä </a:t>
            </a:r>
            <a:r>
              <a:rPr lang="arn-CL" b="1" dirty="0" smtClean="0">
                <a:solidFill>
                  <a:schemeClr val="accent2">
                    <a:lumMod val="75000"/>
                  </a:schemeClr>
                </a:solidFill>
              </a:rPr>
              <a:t>parhain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), 2005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E:\92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159642" cy="4514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75847"/>
            <a:ext cx="7643192" cy="4308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Мил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832648" cy="36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23528" y="1268760"/>
            <a:ext cx="8593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Мотивация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(от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латинского 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movere</a:t>
            </a:r>
            <a:r>
              <a:rPr lang="ru-RU" dirty="0">
                <a:latin typeface="Arial" pitchFamily="34" charset="0"/>
                <a:cs typeface="Arial" pitchFamily="34" charset="0"/>
              </a:rPr>
              <a:t>") – побуждение к действию; 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 способность человека через труд удовлетворять свои материальные потребности.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4944"/>
            <a:ext cx="4533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Процесс мотивации (мотивирования) </a:t>
            </a:r>
            <a:r>
              <a:rPr lang="ru-RU" dirty="0"/>
              <a:t>основывается на потребностях человека, которые и выступают основным объектом воздействия с целью побуждения человека к действию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13176"/>
            <a:ext cx="8593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Пока существует потребность, человек может испытывать дискомфорт, и именно поэтому будет стремиться найти средства удовлетворения существующей потребности (то есть снять стресс).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460" y="5909379"/>
            <a:ext cx="859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Потребности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/>
              <a:t>– это основной источник активности человека, как в </a:t>
            </a:r>
            <a:endParaRPr lang="ru-RU" sz="1600" dirty="0" smtClean="0"/>
          </a:p>
          <a:p>
            <a:pPr algn="just"/>
            <a:r>
              <a:rPr lang="ru-RU" sz="1600" dirty="0" smtClean="0"/>
              <a:t>практической</a:t>
            </a:r>
            <a:r>
              <a:rPr lang="ru-RU" sz="1600" dirty="0"/>
              <a:t>, так и познавательной деятельности.</a:t>
            </a:r>
          </a:p>
        </p:txBody>
      </p:sp>
      <p:pic>
        <p:nvPicPr>
          <p:cNvPr id="1026" name="Picture 2" descr="G:\Малашук\Рабочая\Программа подготовки КУ\Temp\news_file_5345_5c4c11efd67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478287" cy="232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Понятие о мотивации усыновителей (удочерителей) </a:t>
            </a:r>
            <a:endParaRPr lang="ru-RU" sz="2800" b="1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Прямоугольник 5"/>
          <p:cNvSpPr/>
          <p:nvPr/>
        </p:nvSpPr>
        <p:spPr>
          <a:xfrm>
            <a:off x="539552" y="980728"/>
            <a:ext cx="66474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внешняя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 внутренняя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мотивация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84784"/>
            <a:ext cx="77768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-  положительная и отрицательная мотивация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88840"/>
            <a:ext cx="66474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  устойчивая и неустойчивая мотивация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996952"/>
            <a:ext cx="396044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Таким образом, </a:t>
            </a:r>
            <a:r>
              <a:rPr lang="ru-RU" sz="2000" b="1" dirty="0">
                <a:solidFill>
                  <a:srgbClr val="FF0000"/>
                </a:solidFill>
              </a:rPr>
              <a:t>мотивация – это процесс </a:t>
            </a:r>
            <a:r>
              <a:rPr lang="ru-RU" sz="2000" dirty="0">
                <a:solidFill>
                  <a:schemeClr val="tx1"/>
                </a:solidFill>
              </a:rPr>
              <a:t>побуждения человека к какому-либо действию. Мотивы деятельности могут быть как конструктивными, так и деструктивными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:\Малашук\Рабочая\Программа подготовки КУ\Temp\tzik41tn385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54" y="2732668"/>
            <a:ext cx="4287703" cy="285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66144" y="260648"/>
            <a:ext cx="3369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мотивации: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788024" y="2277360"/>
            <a:ext cx="4002096" cy="4394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Выноска со стрелкой вниз 3"/>
          <p:cNvSpPr/>
          <p:nvPr/>
        </p:nvSpPr>
        <p:spPr>
          <a:xfrm>
            <a:off x="563123" y="188640"/>
            <a:ext cx="8178561" cy="1331831"/>
          </a:xfrm>
          <a:prstGeom prst="downArrow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Мотивационные аспекты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усыновителей </a:t>
            </a:r>
            <a:r>
              <a:rPr lang="ru-RU" sz="2800" b="1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spc="-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удочерителей</a:t>
            </a:r>
            <a:r>
              <a:rPr lang="ru-RU" sz="2800" b="1" spc="-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39958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Деструктивные 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мотивы</a:t>
            </a:r>
            <a:endParaRPr lang="ru-RU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412776"/>
            <a:ext cx="4002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Конструктивные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мотивы</a:t>
            </a:r>
            <a:endParaRPr lang="ru-RU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88840"/>
            <a:ext cx="46085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может спасти распадающийся брачный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союз;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Жалость;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Усыновить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ребенка хочет только один из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супругов;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Попытка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заменить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недавно умершего ребенка;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Страх одиночества;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Боязнь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испортить фигуру вынашиванием ребенка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родами;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самоутвердится за счет ребенка, совершить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«подвиг»;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сложились эмоционально теплые отношения с собственным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ребенком;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«Обретение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смысла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жизни»;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Бездетные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супруги могут испытывать некое чувство неполноценности,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ущербности;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07950" indent="-107950" algn="just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тремление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получить материальные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выгоды;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Желанием приобрести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своему ребенку компаньона, а в будущем человека, который будет за ним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ухаживать;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Выступает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«отработать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грех за сделанные в молодости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аборты».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988840"/>
            <a:ext cx="4054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Продолжение рода;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 реализовать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себя в качестве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родителя;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одинок, может дать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любовь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поддержку,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него есть силы воспитать и сделать счастливым маленького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человечка;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Усыновление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является единственно возможным выходом для тех, кто не может иметь собственного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ребенка;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иметь большую и дружную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семью;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скомпенсировать собственный неудачный детский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опыт;</a:t>
            </a:r>
          </a:p>
          <a:p>
            <a:pPr marL="107950" indent="-107950" algn="just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Желание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усыновить ребенка семьей, которая недавно потеряла собственного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ребенка (при успешном опыт проживания утраты).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556"/>
            <a:ext cx="8229240" cy="4308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Индивидуальная работа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84948"/>
            <a:ext cx="8229240" cy="381642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«Мифы о усыновлении»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Необходимые материалы: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бумага для записей, ручка.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Время: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10-15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минут.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Уважаемые участники группы</a:t>
            </a:r>
            <a:r>
              <a:rPr lang="ru-RU" alt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 eaLnBrk="1" hangingPunct="1">
              <a:buFontTx/>
              <a:buNone/>
              <a:defRPr/>
            </a:pP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Просим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вас на листе бумаги написать </a:t>
            </a: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мифы (представления) о усыновлении, с которыми вам приходилось сталкиваться до сих пор. </a:t>
            </a:r>
          </a:p>
          <a:p>
            <a:pPr algn="just" eaLnBrk="1" hangingPunct="1">
              <a:buFontTx/>
              <a:buNone/>
              <a:defRPr/>
            </a:pPr>
            <a:endParaRPr lang="ru-RU" alt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 5 минут индивидуальной работы участники группы озвучивают свои варианты. Проводится обсуждение каждого мифа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6021288"/>
            <a:ext cx="6699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21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788024" y="2277360"/>
            <a:ext cx="4002096" cy="4394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Скругленный прямоугольник 2"/>
          <p:cNvSpPr/>
          <p:nvPr/>
        </p:nvSpPr>
        <p:spPr>
          <a:xfrm>
            <a:off x="1259632" y="116632"/>
            <a:ext cx="7056784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 подбора семьи и ребенка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27584" y="1627564"/>
            <a:ext cx="3131904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каким должен быть </a:t>
            </a:r>
            <a:r>
              <a:rPr lang="ru-RU" sz="2000" dirty="0" smtClean="0">
                <a:solidFill>
                  <a:srgbClr val="FF0000"/>
                </a:solidFill>
              </a:rPr>
              <a:t>новый </a:t>
            </a:r>
            <a:r>
              <a:rPr lang="ru-RU" sz="2000" dirty="0">
                <a:solidFill>
                  <a:srgbClr val="FF0000"/>
                </a:solidFill>
              </a:rPr>
              <a:t>член </a:t>
            </a:r>
            <a:r>
              <a:rPr lang="ru-RU" sz="2000" dirty="0" smtClean="0">
                <a:solidFill>
                  <a:srgbClr val="FF0000"/>
                </a:solidFill>
              </a:rPr>
              <a:t>семьи?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87350" y="1627564"/>
            <a:ext cx="3131904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будет это мальчик или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девочка?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20515" y="3933056"/>
            <a:ext cx="3131904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какой </a:t>
            </a:r>
            <a:r>
              <a:rPr lang="ru-RU" sz="2000" dirty="0" smtClean="0">
                <a:solidFill>
                  <a:srgbClr val="FF0000"/>
                </a:solidFill>
              </a:rPr>
              <a:t>внешности и </a:t>
            </a:r>
            <a:r>
              <a:rPr lang="ru-RU" sz="2000" dirty="0">
                <a:solidFill>
                  <a:srgbClr val="FF0000"/>
                </a:solidFill>
              </a:rPr>
              <a:t>т.д.</a:t>
            </a:r>
          </a:p>
        </p:txBody>
      </p:sp>
      <p:sp>
        <p:nvSpPr>
          <p:cNvPr id="20" name="Овал 19"/>
          <p:cNvSpPr/>
          <p:nvPr/>
        </p:nvSpPr>
        <p:spPr>
          <a:xfrm>
            <a:off x="827584" y="3933056"/>
            <a:ext cx="3131904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какого именно возраста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980728"/>
            <a:ext cx="46830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Мысли об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усыновлении </a:t>
            </a:r>
            <a:r>
              <a:rPr lang="ru-RU" sz="1600" spc="-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600" spc="-1" dirty="0" smtClean="0">
                <a:solidFill>
                  <a:schemeClr val="accent2">
                    <a:lumMod val="75000"/>
                  </a:schemeClr>
                </a:solidFill>
              </a:rPr>
              <a:t>удочерении)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ребенка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4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788024" y="2277360"/>
            <a:ext cx="4002096" cy="43945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4" name="Picture 10" descr="G:\Малашук\Рабочая\Программа подготовки КУ\360353cd9f159417457d5dfd64cd19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0" y="271889"/>
            <a:ext cx="2589011" cy="3656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Малашук\Рабочая\Программа подготовки КУ\chil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0" y="280026"/>
            <a:ext cx="6396464" cy="349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Малашук\Рабочая\Программа подготовки КУ\chil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9" y="3771428"/>
            <a:ext cx="7376833" cy="287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Малашук\Рабочая\Программа подготовки КУ\Temp\94889816734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212605" cy="359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" name="CustomShape 1"/>
          <p:cNvSpPr/>
          <p:nvPr/>
        </p:nvSpPr>
        <p:spPr>
          <a:xfrm>
            <a:off x="1332000" y="4221000"/>
            <a:ext cx="7126920" cy="194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76000" y="1303560"/>
            <a:ext cx="8214120" cy="308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7"/>
          <p:cNvSpPr/>
          <p:nvPr/>
        </p:nvSpPr>
        <p:spPr>
          <a:xfrm>
            <a:off x="632832" y="332656"/>
            <a:ext cx="8100456" cy="1937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Процедура выявления ребенка, оставшегося без попечения родителей, его устройства в организацию для детей-сирот и знакомства с потенциальной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семьей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усыновителей</a:t>
            </a:r>
            <a:r>
              <a:rPr lang="ru-RU" sz="2400" b="1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spc="-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удочерителей</a:t>
            </a:r>
            <a:r>
              <a:rPr lang="ru-RU" sz="2400" b="1" spc="-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 </a:t>
            </a:r>
            <a:endParaRPr lang="ru-RU" sz="2400" b="0" strike="noStrike" spc="-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FE2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1497</Words>
  <Application>Microsoft Office PowerPoint</Application>
  <PresentationFormat>Экран (4:3)</PresentationFormat>
  <Paragraphs>172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Мозговой штурм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BelHuntClub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Попков</dc:creator>
  <cp:lastModifiedBy>Пользователь Windows</cp:lastModifiedBy>
  <cp:revision>405</cp:revision>
  <dcterms:created xsi:type="dcterms:W3CDTF">2005-06-10T15:00:28Z</dcterms:created>
  <dcterms:modified xsi:type="dcterms:W3CDTF">2021-02-22T11:12:49Z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BelHuntClub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