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57" r:id="rId5"/>
    <p:sldId id="258" r:id="rId6"/>
    <p:sldId id="277" r:id="rId7"/>
    <p:sldId id="276" r:id="rId8"/>
    <p:sldId id="278" r:id="rId9"/>
    <p:sldId id="279" r:id="rId10"/>
    <p:sldId id="280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C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420" autoAdjust="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>
        <p:guide orient="horz" pos="2160"/>
        <p:guide pos="3840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181" y="1233577"/>
            <a:ext cx="8983195" cy="2607903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социально-педагогическими </a:t>
            </a:r>
            <a:r>
              <a:rPr lang="ru-RU" sz="4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центрами защиты персональных данных несовершеннолетних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0559" y="5017022"/>
            <a:ext cx="6062242" cy="1840978"/>
          </a:xfrm>
        </p:spPr>
        <p:txBody>
          <a:bodyPr>
            <a:normAutofit fontScale="62500" lnSpcReduction="20000"/>
          </a:bodyPr>
          <a:lstStyle/>
          <a:p>
            <a:pPr lvl="0" algn="just" defTabSz="9144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EBF25A"/>
              </a:buClr>
              <a:defRPr/>
            </a:pPr>
            <a:r>
              <a:rPr lang="ru-RU" sz="36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Штукарь Татьяна Владимировна</a:t>
            </a:r>
            <a:endParaRPr lang="ru-RU" sz="36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lvl="0" algn="just" defTabSz="9144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EBF25A"/>
              </a:buClr>
              <a:defRPr/>
            </a:pPr>
            <a:r>
              <a:rPr lang="ru-RU" sz="36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Директор государственного учреждения образования «Лельчицкий районный социально-педагогический центр»</a:t>
            </a:r>
            <a:endParaRPr lang="ru-RU" sz="36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510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673700" cy="5713562"/>
          </a:xfrm>
        </p:spPr>
        <p:txBody>
          <a:bodyPr>
            <a:no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Работникам учреждения, посетителям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препятствовать работе системы видеонаблюдения путем изменения направления (обзора) камер видеонаблюдения, загораживать, закрывать камеры или каким-либо иным способом препятствовать осуществлению видеонаблюдения, отключать электропитание камер системы видеонаблюдения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Аудиозапись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фото- и видеосъемка на территории учреждения работниками, и иными третьими лицами без получения на то официального разрешения директора либо лица, его заменяющего в случае временного отсутствия,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запрещены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6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669" y="300507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41514CF-E87C-5E63-CA24-3216F9EB4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223" y="370935"/>
            <a:ext cx="9074988" cy="6142007"/>
          </a:xfrm>
        </p:spPr>
        <p:txBody>
          <a:bodyPr>
            <a:normAutofit fontScale="85000" lnSpcReduction="20000"/>
          </a:bodyPr>
          <a:lstStyle/>
          <a:p>
            <a:pPr indent="0" algn="ctr">
              <a:lnSpc>
                <a:spcPct val="115000"/>
              </a:lnSpc>
              <a:buNone/>
            </a:pP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Правовым </a:t>
            </a:r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практическим аспектам защиты ПД несовершеннолетних в деятельности СПЦ осуществляется в соответствии с Законом Республики Беларусь от 7 мая 2021 года № 99-З «О защите персональных данных</a:t>
            </a:r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иных законодательных актов</a:t>
            </a:r>
            <a:endParaRPr lang="ru-RU" sz="28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Указ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Президента Республики Беларусь от 28.11.2013 № 527 «О вопросах создания и применения системы видеонаблюдения в интересах обеспечения общественного порядка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Совета Министров Республики Беларусь от 30.12.2013 № 1164 «О критериях отнесения объектов к числу подлежащих обязательному оборудованию средствами системы видеонаблюдения за состоянием общественной безопасности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Положение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 применении систем безопасности и систем видеонаблюдения, утвержденным постановлением Совета Министров Республики Беларусь от 11.12.2012 №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1135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Законом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Республики Беларусь от 10.11.2008 № 455-3 «Об информации, информатизации и защите информации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x-none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5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77A2185-9E11-5693-8277-AD8FA8FFF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414068"/>
            <a:ext cx="8941119" cy="6090249"/>
          </a:xfrm>
        </p:spPr>
        <p:txBody>
          <a:bodyPr>
            <a:normAutofit fontScale="92500" lnSpcReduction="10000"/>
          </a:bodyPr>
          <a:lstStyle/>
          <a:p>
            <a:pPr indent="0" algn="ctr">
              <a:lnSpc>
                <a:spcPct val="115000"/>
              </a:lnSpc>
              <a:buNone/>
            </a:pPr>
            <a:r>
              <a:rPr lang="ru-RU" sz="33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</a:t>
            </a:r>
            <a:r>
              <a:rPr lang="ru-RU" sz="33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 имеются особенности ПД несовершеннолетних как объекта защиты?</a:t>
            </a:r>
            <a:endParaRPr lang="ru-RU" sz="33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Специальные (повышенная защита) - сведения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состоянии здоровья (диагнозы, особенности психофизического развития, психологические карты, результаты тестирований; данные о правонарушениях или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преступлениях.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Общие ПД – Ф.И.О.,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рождения, адрес проживания, место учебы; сведения о семейном положении, правовом статусе (опека, сиротство, усыновление), информация о родителях и условиях проживания.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7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2529" y="267419"/>
            <a:ext cx="9696089" cy="1121433"/>
          </a:xfrm>
        </p:spPr>
        <p:txBody>
          <a:bodyPr>
            <a:normAutofit fontScale="90000"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же имеется специфика получения согласия для СПЦ?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4671" y="1388852"/>
            <a:ext cx="10205050" cy="53224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СОГЛАСИЕ НЕ ТРЕБУЕТСЯ :</a:t>
            </a:r>
          </a:p>
          <a:p>
            <a:pPr marL="0" indent="0" algn="just">
              <a:buNone/>
            </a:pPr>
            <a:endParaRPr lang="ru-RU" sz="10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СПЦ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выполняет государственные функции по охране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детства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обработка ведется в рамках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законодательства, т.е. в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 со ст. 6 и ст. 8 Закона №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99-З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социальных расследований при подозрении на семейное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неблагополучие</a:t>
            </a:r>
          </a:p>
          <a:p>
            <a:pPr marL="6286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постановка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ведение учета детей в СОП или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НГЗ</a:t>
            </a:r>
          </a:p>
          <a:p>
            <a:pPr marL="6286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отобрание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 и помещение его в детский социальный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приют</a:t>
            </a:r>
          </a:p>
          <a:p>
            <a:pPr marL="6286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экстренной психологической помощи (в том числе по «телефонам доверия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</a:t>
            </a:r>
          </a:p>
          <a:p>
            <a:pPr marL="628650" indent="-2857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передача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сведений в КДН, органы опеки, милицию, прокуратуру или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суд</a:t>
            </a:r>
          </a:p>
          <a:p>
            <a:pPr indent="0" algn="just">
              <a:spcBef>
                <a:spcPts val="0"/>
              </a:spcBef>
              <a:buNone/>
            </a:pPr>
            <a:endParaRPr lang="ru-RU" sz="1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СОГЛАСИЕ ОБЯЗАТЕЛЬНО: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9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СПЦ выходит за рамки выполнения безусловных законодательных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обязанностей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публикация фотографий или видео с участием несовершеннолетних на сайте СПЦ или в социальных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сетях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участие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детей в необязательных соцопросах, анкетировании или научных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исследованиях 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размещение личных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данных воспитанников в СМИ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75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99" y="301925"/>
            <a:ext cx="9497507" cy="1475117"/>
          </a:xfrm>
        </p:spPr>
        <p:txBody>
          <a:bodyPr>
            <a:normAutofit fontScale="90000"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защита персональных данных несовершеннолетних должна быть организована в СПЦ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554" y="2286000"/>
            <a:ext cx="9273220" cy="4321834"/>
          </a:xfrm>
        </p:spPr>
        <p:txBody>
          <a:bodyPr>
            <a:normAutofit/>
          </a:bodyPr>
          <a:lstStyle/>
          <a:p>
            <a:pPr indent="540385" algn="just">
              <a:lnSpc>
                <a:spcPct val="115000"/>
              </a:lnSpc>
            </a:pPr>
            <a:r>
              <a:rPr lang="ru-RU" sz="3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Ограничение круга </a:t>
            </a:r>
            <a:r>
              <a:rPr lang="ru-RU" sz="3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540385" algn="just">
              <a:lnSpc>
                <a:spcPct val="115000"/>
              </a:lnSpc>
            </a:pPr>
            <a:r>
              <a:rPr lang="ru-RU" sz="3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 приватности 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</a:pPr>
            <a:r>
              <a:rPr lang="ru-RU" sz="3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Физическая защита</a:t>
            </a:r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</a:pPr>
            <a:r>
              <a:rPr lang="ru-RU" sz="3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гигиена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545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0113" y="224287"/>
            <a:ext cx="8971472" cy="638355"/>
          </a:xfrm>
        </p:spPr>
        <p:txBody>
          <a:bodyPr/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Базовый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 (ст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17 Закона №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99-З)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0113" y="862642"/>
            <a:ext cx="8833449" cy="5624422"/>
          </a:xfrm>
        </p:spPr>
        <p:txBody>
          <a:bodyPr>
            <a:noAutofit/>
          </a:bodyPr>
          <a:lstStyle/>
          <a:p>
            <a:pPr marL="285750" lvl="0" indent="-285750" algn="ctr"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ru-RU" sz="1000" b="1" dirty="0" smtClean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Назначение ответственного</a:t>
            </a: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директора определяется лицо, осуществляющее внутренний контроль за обработкой ПД в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учреждении</a:t>
            </a:r>
          </a:p>
          <a:p>
            <a:pPr marL="180000" lvl="0" indent="-216000" algn="ctr"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ru-RU" sz="2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локальных правовых </a:t>
            </a:r>
            <a:r>
              <a:rPr lang="ru-RU" sz="2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актов</a:t>
            </a:r>
            <a:endParaRPr lang="ru-RU" sz="2200" dirty="0" smtClean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Политика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обработки персональных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порядке обработки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ПД</a:t>
            </a: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порядке осуществления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видеонаблюдения</a:t>
            </a: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лиц, имеющих доступ к личным делам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подопечных</a:t>
            </a: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еестр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обработки персональных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 пропускном режиме</a:t>
            </a:r>
            <a:endParaRPr lang="ru-RU" sz="2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бязательство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неразглашении персональных данных и прочие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  <a:p>
            <a:pPr marL="180000" lvl="0" indent="-216000" algn="ctr"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22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2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ведение аккаунтов в социальных сетях </a:t>
            </a:r>
            <a:endParaRPr lang="ru-RU" sz="2200" b="1" dirty="0" smtClean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000" lvl="0" indent="-216000" algn="just"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Аккаунты создаются и контролируются непосредственно руководителем СПЦ, обязательно с разработкой соответствующего приказа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1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849" y="305777"/>
            <a:ext cx="9639300" cy="884669"/>
          </a:xfrm>
        </p:spPr>
        <p:txBody>
          <a:bodyPr>
            <a:norm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Политика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видеонаблюдения в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СПЦ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499" y="1595887"/>
            <a:ext cx="8828001" cy="4442774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Правовое основание для осуществления видеонаблюдения регламентировано (абзац 20 статьи 6, абзац 17 пункта 2 статьи 8) Законом Республики Беларусь от 07.05.2021 № 99-3 «О защите персональных данных» 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Постановлением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министерства образования Республики Беларусь 14 июля 2025 г. № 122 «О социально-педагогическом учреждении».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5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9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2310"/>
            <a:ext cx="8596668" cy="7159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Обязательно!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6325"/>
            <a:ext cx="9010130" cy="547777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Система видеонаблюдения </a:t>
            </a: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должна: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открытой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естись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обеспечения безопасности 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установки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видеокамер указываются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конкретному адресу 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локации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допускается!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Установка 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видеокамер </a:t>
            </a:r>
            <a:r>
              <a:rPr lang="ru-RU" sz="24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в:</a:t>
            </a:r>
          </a:p>
          <a:p>
            <a:pPr indent="449580" algn="just">
              <a:lnSpc>
                <a:spcPct val="115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бытовых, санитарно -технических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помещениях</a:t>
            </a:r>
          </a:p>
          <a:p>
            <a:pPr indent="449580" algn="just">
              <a:lnSpc>
                <a:spcPct val="115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комнатах для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переодевания работников </a:t>
            </a:r>
          </a:p>
          <a:p>
            <a:pPr indent="449580" algn="just">
              <a:lnSpc>
                <a:spcPct val="115000"/>
              </a:lnSpc>
              <a:spcBef>
                <a:spcPts val="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местах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осмотра и переодевания воспитанников, иных местах, связанных с осуществлением личных нужд работников, воспитанников и посетителей.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90C22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0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1925"/>
            <a:ext cx="8596668" cy="897147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057" y="1199072"/>
            <a:ext cx="9359659" cy="5184475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видеонаблюдения предполагает запись информации на жесткий диск компьютера, которая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подлежит 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несанкционированной перезаписи на другие носители и длительному хранению (более 30 дней)</a:t>
            </a: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передаче третьим </a:t>
            </a:r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лицам</a:t>
            </a:r>
          </a:p>
          <a:p>
            <a:pPr indent="449580" algn="just">
              <a:lnSpc>
                <a:spcPct val="115000"/>
              </a:lnSpc>
            </a:pP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Доступ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 просмотру записей с камер видеонаблюдения имеют: директор, заместитель директора по основной деятельности-заведующий детским социальным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приютом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Просмотр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записей камер видеонаблюдения иными лицами, допускается только с разрешения директора либо лица, его заменяющего в случае временного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отсутствия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Запрещается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использование видеозаписей в личных или иных целях, не связанных с профессиональной деятельностью, 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подлежат </a:t>
            </a: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изменению, хранению, использованию, распространению и предоставлению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кроме случаев, предусмотренных законодательными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актами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164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580</TotalTime>
  <Words>644</Words>
  <Application>Microsoft Office PowerPoint</Application>
  <PresentationFormat>Широкоэкранный</PresentationFormat>
  <Paragraphs>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Обеспечение социально-педагогическими центрами защиты персональных данных несовершеннолетних</vt:lpstr>
      <vt:lpstr>Презентация PowerPoint</vt:lpstr>
      <vt:lpstr>Презентация PowerPoint</vt:lpstr>
      <vt:lpstr>Какая же имеется специфика получения согласия для СПЦ?  </vt:lpstr>
      <vt:lpstr>Какая защита персональных данных несовершеннолетних должна быть организована в СПЦ? </vt:lpstr>
      <vt:lpstr>Базовый комплекс мер (ст. 17 Закона № 99-З)</vt:lpstr>
      <vt:lpstr>Политика видеонаблюдения в СПЦ</vt:lpstr>
      <vt:lpstr>Обязательно!</vt:lpstr>
      <vt:lpstr>ВАЖНО!</vt:lpstr>
      <vt:lpstr>Работникам учреждения, посетителям запрещается: препятствовать работе системы видеонаблюдения путем изменения направления (обзора) камер видеонаблюдения, загораживать, закрывать камеры или каким-либо иным способом препятствовать осуществлению видеонаблюдения, отключать электропитание камер системы видеонаблюдения.    Аудиозапись, фото- и видеосъемка на территории учреждения работниками, и иными третьими лицами без получения на то официального разрешения директора либо лица, его заменяющего в случае временного отсутствия, запрещены.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выполнении законодательства по социальной защите детей-сирот, детей, оставшихся без попечения родителей, а также лиц из числа детей-сирот и детей, оставшихся без попечения родителей</dc:title>
  <dc:creator>СПЦ</dc:creator>
  <cp:lastModifiedBy>User</cp:lastModifiedBy>
  <cp:revision>57</cp:revision>
  <dcterms:created xsi:type="dcterms:W3CDTF">2023-12-07T11:31:41Z</dcterms:created>
  <dcterms:modified xsi:type="dcterms:W3CDTF">2026-08-12T12:30:35Z</dcterms:modified>
</cp:coreProperties>
</file>