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6" r:id="rId4"/>
    <p:sldId id="264" r:id="rId5"/>
    <p:sldId id="282" r:id="rId6"/>
    <p:sldId id="260" r:id="rId7"/>
    <p:sldId id="290" r:id="rId8"/>
    <p:sldId id="287" r:id="rId9"/>
    <p:sldId id="267" r:id="rId10"/>
    <p:sldId id="268" r:id="rId11"/>
    <p:sldId id="291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12" autoAdjust="0"/>
  </p:normalViewPr>
  <p:slideViewPr>
    <p:cSldViewPr snapToGrid="0">
      <p:cViewPr varScale="1">
        <p:scale>
          <a:sx n="106" d="100"/>
          <a:sy n="106" d="100"/>
        </p:scale>
        <p:origin x="10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F2E0AC-65BB-4BFB-9300-8AD71D8E1291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DC5AAA-CEBD-4D3D-A9F1-10216F1A109F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Раннее выявление критериев нахождения детей в  СОП</a:t>
          </a:r>
        </a:p>
      </dgm:t>
    </dgm:pt>
    <dgm:pt modelId="{F99A8A83-6193-4FF0-B3A2-1823FAD3346A}" type="parTrans" cxnId="{D45995C3-F6A1-4773-A40D-19E76AE33E67}">
      <dgm:prSet/>
      <dgm:spPr/>
      <dgm:t>
        <a:bodyPr/>
        <a:lstStyle/>
        <a:p>
          <a:endParaRPr lang="ru-RU"/>
        </a:p>
      </dgm:t>
    </dgm:pt>
    <dgm:pt modelId="{6624B7A3-66D5-4CD4-96E4-F74C976F9088}" type="sibTrans" cxnId="{D45995C3-F6A1-4773-A40D-19E76AE33E67}">
      <dgm:prSet/>
      <dgm:spPr/>
      <dgm:t>
        <a:bodyPr/>
        <a:lstStyle/>
        <a:p>
          <a:endParaRPr lang="ru-RU"/>
        </a:p>
      </dgm:t>
    </dgm:pt>
    <dgm:pt modelId="{0B30D99E-5D54-469B-B339-F2E262C46E42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Своевременное</a:t>
          </a:r>
          <a:r>
            <a:rPr lang="ru-RU" sz="24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признание НГЗ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E047E8-31C0-4148-A3F4-D5314AC62572}" type="parTrans" cxnId="{C1BA7382-F79A-47FE-905F-D31483A7A53D}">
      <dgm:prSet/>
      <dgm:spPr/>
      <dgm:t>
        <a:bodyPr/>
        <a:lstStyle/>
        <a:p>
          <a:endParaRPr lang="ru-RU"/>
        </a:p>
      </dgm:t>
    </dgm:pt>
    <dgm:pt modelId="{8BFFDEB6-979B-4D56-AF6A-C627EF12D980}" type="sibTrans" cxnId="{C1BA7382-F79A-47FE-905F-D31483A7A53D}">
      <dgm:prSet/>
      <dgm:spPr/>
      <dgm:t>
        <a:bodyPr/>
        <a:lstStyle/>
        <a:p>
          <a:endParaRPr lang="ru-RU"/>
        </a:p>
      </dgm:t>
    </dgm:pt>
    <dgm:pt modelId="{6659E71B-84A2-4ED3-937A-D385706936BB}">
      <dgm:prSet phldrT="[Текст]" custT="1"/>
      <dgm:spPr/>
      <dgm:t>
        <a:bodyPr/>
        <a:lstStyle/>
        <a:p>
          <a:r>
            <a:rPr lang="ru-RU" sz="2300" dirty="0">
              <a:latin typeface="Times New Roman" panose="02020603050405020304" pitchFamily="18" charset="0"/>
              <a:cs typeface="Times New Roman" panose="02020603050405020304" pitchFamily="18" charset="0"/>
            </a:rPr>
            <a:t>Одновременное признание СОП и НГЗ</a:t>
          </a:r>
        </a:p>
      </dgm:t>
    </dgm:pt>
    <dgm:pt modelId="{340E9C37-FDB8-4488-89DA-54CF6293CAD5}" type="sibTrans" cxnId="{1F7912F5-331D-47DC-935D-1C0B6E8D54B1}">
      <dgm:prSet/>
      <dgm:spPr/>
      <dgm:t>
        <a:bodyPr/>
        <a:lstStyle/>
        <a:p>
          <a:endParaRPr lang="ru-RU"/>
        </a:p>
      </dgm:t>
    </dgm:pt>
    <dgm:pt modelId="{2B781D05-D43D-404F-BB0D-71A89D391206}" type="parTrans" cxnId="{1F7912F5-331D-47DC-935D-1C0B6E8D54B1}">
      <dgm:prSet/>
      <dgm:spPr/>
      <dgm:t>
        <a:bodyPr/>
        <a:lstStyle/>
        <a:p>
          <a:endParaRPr lang="ru-RU"/>
        </a:p>
      </dgm:t>
    </dgm:pt>
    <dgm:pt modelId="{BE1E88EB-AE47-4A06-BEE7-513796DD2A1A}" type="pres">
      <dgm:prSet presAssocID="{AAF2E0AC-65BB-4BFB-9300-8AD71D8E1291}" presName="Name0" presStyleCnt="0">
        <dgm:presLayoutVars>
          <dgm:dir/>
          <dgm:resizeHandles val="exact"/>
        </dgm:presLayoutVars>
      </dgm:prSet>
      <dgm:spPr/>
    </dgm:pt>
    <dgm:pt modelId="{B28D877C-E47B-4665-A138-6F1D83A190B0}" type="pres">
      <dgm:prSet presAssocID="{4BDC5AAA-CEBD-4D3D-A9F1-10216F1A109F}" presName="node" presStyleLbl="node1" presStyleIdx="0" presStyleCnt="3" custLinFactNeighborX="21348" custLinFactNeighborY="1083">
        <dgm:presLayoutVars>
          <dgm:bulletEnabled val="1"/>
        </dgm:presLayoutVars>
      </dgm:prSet>
      <dgm:spPr/>
    </dgm:pt>
    <dgm:pt modelId="{5600EEBD-441C-4637-91D3-B3173EF699E3}" type="pres">
      <dgm:prSet presAssocID="{6624B7A3-66D5-4CD4-96E4-F74C976F9088}" presName="sibTrans" presStyleCnt="0"/>
      <dgm:spPr/>
    </dgm:pt>
    <dgm:pt modelId="{B55990C1-B9F2-48D7-9DCD-6DF41086EB68}" type="pres">
      <dgm:prSet presAssocID="{0B30D99E-5D54-469B-B339-F2E262C46E42}" presName="node" presStyleLbl="node1" presStyleIdx="1" presStyleCnt="3">
        <dgm:presLayoutVars>
          <dgm:bulletEnabled val="1"/>
        </dgm:presLayoutVars>
      </dgm:prSet>
      <dgm:spPr/>
    </dgm:pt>
    <dgm:pt modelId="{C1779F4C-F5C5-480D-AA81-C43D75217F4C}" type="pres">
      <dgm:prSet presAssocID="{8BFFDEB6-979B-4D56-AF6A-C627EF12D980}" presName="sibTrans" presStyleCnt="0"/>
      <dgm:spPr/>
    </dgm:pt>
    <dgm:pt modelId="{C4881D5B-7580-4340-81E4-3942FDB223F7}" type="pres">
      <dgm:prSet presAssocID="{6659E71B-84A2-4ED3-937A-D385706936BB}" presName="node" presStyleLbl="node1" presStyleIdx="2" presStyleCnt="3" custLinFactX="96854" custLinFactNeighborX="100000" custLinFactNeighborY="3735">
        <dgm:presLayoutVars>
          <dgm:bulletEnabled val="1"/>
        </dgm:presLayoutVars>
      </dgm:prSet>
      <dgm:spPr/>
    </dgm:pt>
  </dgm:ptLst>
  <dgm:cxnLst>
    <dgm:cxn modelId="{B671A60E-9DD4-4156-B8DE-CBF2D6194D29}" type="presOf" srcId="{6659E71B-84A2-4ED3-937A-D385706936BB}" destId="{C4881D5B-7580-4340-81E4-3942FDB223F7}" srcOrd="0" destOrd="0" presId="urn:microsoft.com/office/officeart/2005/8/layout/hList6"/>
    <dgm:cxn modelId="{C00D816B-953E-45E3-B2F6-F7DA89B9B1BE}" type="presOf" srcId="{0B30D99E-5D54-469B-B339-F2E262C46E42}" destId="{B55990C1-B9F2-48D7-9DCD-6DF41086EB68}" srcOrd="0" destOrd="0" presId="urn:microsoft.com/office/officeart/2005/8/layout/hList6"/>
    <dgm:cxn modelId="{C1BA7382-F79A-47FE-905F-D31483A7A53D}" srcId="{AAF2E0AC-65BB-4BFB-9300-8AD71D8E1291}" destId="{0B30D99E-5D54-469B-B339-F2E262C46E42}" srcOrd="1" destOrd="0" parTransId="{E3E047E8-31C0-4148-A3F4-D5314AC62572}" sibTransId="{8BFFDEB6-979B-4D56-AF6A-C627EF12D980}"/>
    <dgm:cxn modelId="{F16C28B1-2DA6-4819-B501-25FF8E28F105}" type="presOf" srcId="{AAF2E0AC-65BB-4BFB-9300-8AD71D8E1291}" destId="{BE1E88EB-AE47-4A06-BEE7-513796DD2A1A}" srcOrd="0" destOrd="0" presId="urn:microsoft.com/office/officeart/2005/8/layout/hList6"/>
    <dgm:cxn modelId="{255EB5B2-497D-4D3C-A039-23A6F29975A5}" type="presOf" srcId="{4BDC5AAA-CEBD-4D3D-A9F1-10216F1A109F}" destId="{B28D877C-E47B-4665-A138-6F1D83A190B0}" srcOrd="0" destOrd="0" presId="urn:microsoft.com/office/officeart/2005/8/layout/hList6"/>
    <dgm:cxn modelId="{D45995C3-F6A1-4773-A40D-19E76AE33E67}" srcId="{AAF2E0AC-65BB-4BFB-9300-8AD71D8E1291}" destId="{4BDC5AAA-CEBD-4D3D-A9F1-10216F1A109F}" srcOrd="0" destOrd="0" parTransId="{F99A8A83-6193-4FF0-B3A2-1823FAD3346A}" sibTransId="{6624B7A3-66D5-4CD4-96E4-F74C976F9088}"/>
    <dgm:cxn modelId="{1F7912F5-331D-47DC-935D-1C0B6E8D54B1}" srcId="{AAF2E0AC-65BB-4BFB-9300-8AD71D8E1291}" destId="{6659E71B-84A2-4ED3-937A-D385706936BB}" srcOrd="2" destOrd="0" parTransId="{2B781D05-D43D-404F-BB0D-71A89D391206}" sibTransId="{340E9C37-FDB8-4488-89DA-54CF6293CAD5}"/>
    <dgm:cxn modelId="{211EBB62-50BF-46B1-B55E-C74069D2F5A7}" type="presParOf" srcId="{BE1E88EB-AE47-4A06-BEE7-513796DD2A1A}" destId="{B28D877C-E47B-4665-A138-6F1D83A190B0}" srcOrd="0" destOrd="0" presId="urn:microsoft.com/office/officeart/2005/8/layout/hList6"/>
    <dgm:cxn modelId="{3C91C632-D349-43C4-92F9-0B237FE82D4B}" type="presParOf" srcId="{BE1E88EB-AE47-4A06-BEE7-513796DD2A1A}" destId="{5600EEBD-441C-4637-91D3-B3173EF699E3}" srcOrd="1" destOrd="0" presId="urn:microsoft.com/office/officeart/2005/8/layout/hList6"/>
    <dgm:cxn modelId="{60404196-E60A-4744-8C8D-15CD21E51DE7}" type="presParOf" srcId="{BE1E88EB-AE47-4A06-BEE7-513796DD2A1A}" destId="{B55990C1-B9F2-48D7-9DCD-6DF41086EB68}" srcOrd="2" destOrd="0" presId="urn:microsoft.com/office/officeart/2005/8/layout/hList6"/>
    <dgm:cxn modelId="{34E6331D-2F47-48F5-885C-E4FB02C28DB2}" type="presParOf" srcId="{BE1E88EB-AE47-4A06-BEE7-513796DD2A1A}" destId="{C1779F4C-F5C5-480D-AA81-C43D75217F4C}" srcOrd="3" destOrd="0" presId="urn:microsoft.com/office/officeart/2005/8/layout/hList6"/>
    <dgm:cxn modelId="{E131EE59-8A7E-4487-9FD1-87546BA0A152}" type="presParOf" srcId="{BE1E88EB-AE47-4A06-BEE7-513796DD2A1A}" destId="{C4881D5B-7580-4340-81E4-3942FDB223F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D877C-E47B-4665-A138-6F1D83A190B0}">
      <dsp:nvSpPr>
        <dsp:cNvPr id="0" name=""/>
        <dsp:cNvSpPr/>
      </dsp:nvSpPr>
      <dsp:spPr>
        <a:xfrm rot="16200000">
          <a:off x="-627801" y="670901"/>
          <a:ext cx="3970546" cy="262874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Раннее выявление критериев нахождения детей в  СОП</a:t>
          </a:r>
        </a:p>
      </dsp:txBody>
      <dsp:txXfrm rot="5400000">
        <a:off x="43101" y="794108"/>
        <a:ext cx="2628742" cy="2382328"/>
      </dsp:txXfrm>
    </dsp:sp>
    <dsp:sp modelId="{B55990C1-B9F2-48D7-9DCD-6DF41086EB68}">
      <dsp:nvSpPr>
        <dsp:cNvPr id="0" name=""/>
        <dsp:cNvSpPr/>
      </dsp:nvSpPr>
      <dsp:spPr>
        <a:xfrm rot="16200000">
          <a:off x="2156008" y="670901"/>
          <a:ext cx="3970546" cy="262874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Своевременное</a:t>
          </a:r>
          <a:r>
            <a:rPr lang="ru-RU" sz="24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признание НГЗ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826910" y="794108"/>
        <a:ext cx="2628742" cy="2382328"/>
      </dsp:txXfrm>
    </dsp:sp>
    <dsp:sp modelId="{C4881D5B-7580-4340-81E4-3942FDB223F7}">
      <dsp:nvSpPr>
        <dsp:cNvPr id="0" name=""/>
        <dsp:cNvSpPr/>
      </dsp:nvSpPr>
      <dsp:spPr>
        <a:xfrm rot="16200000">
          <a:off x="4982917" y="670901"/>
          <a:ext cx="3970546" cy="262874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605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Одновременное признание СОП и НГЗ</a:t>
          </a:r>
        </a:p>
      </dsp:txBody>
      <dsp:txXfrm rot="5400000">
        <a:off x="5653819" y="794108"/>
        <a:ext cx="2628742" cy="2382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BY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18776-07A8-42A2-900F-9AB6F3DA0915}" type="datetimeFigureOut">
              <a:rPr lang="ru-BY" smtClean="0"/>
              <a:t>12.08.2026</a:t>
            </a:fld>
            <a:endParaRPr lang="ru-BY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BY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3D0D6-32E8-45FE-A169-323A9F0C6CF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97767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8EBD8A3-9001-4F95-B435-9636711AACA8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337EE-1DDC-4612-9D24-EEE03BC7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C441D7-3C7C-447A-BBE1-5FA9C7B50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7225"/>
            <a:ext cx="10515600" cy="4351338"/>
          </a:xfrm>
        </p:spPr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  <a:lvl2pPr>
              <a:defRPr b="0">
                <a:solidFill>
                  <a:schemeClr val="accent1"/>
                </a:solidFill>
              </a:defRPr>
            </a:lvl2pPr>
            <a:lvl3pPr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4DD3DF-47D2-4244-9792-12CE4D37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5090-8527-4D87-8E10-ADB15139999E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5E88ED-267A-406F-8814-D64DEA1F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5C3D36-61B4-4111-AC83-C3795B4B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49CBE03-2ADF-450F-9675-03EC256F65AF}"/>
              </a:ext>
            </a:extLst>
          </p:cNvPr>
          <p:cNvSpPr/>
          <p:nvPr userDrawn="1"/>
        </p:nvSpPr>
        <p:spPr>
          <a:xfrm>
            <a:off x="11031794" y="-707923"/>
            <a:ext cx="1710812" cy="8554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5FEC3FF-D2E9-481A-ACBC-53AC48521444}"/>
              </a:ext>
            </a:extLst>
          </p:cNvPr>
          <p:cNvSpPr/>
          <p:nvPr userDrawn="1"/>
        </p:nvSpPr>
        <p:spPr>
          <a:xfrm rot="16200000">
            <a:off x="4231790" y="-2496651"/>
            <a:ext cx="90486" cy="8554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44DC8E-DBB1-4521-B17B-AD7A7C576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F991ED-D009-4F33-823F-3A146B79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4A8B54-1575-4378-A084-65830E2A9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068A-DEDC-4FCA-8408-C56BE4732999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A3AF89-A79E-4632-89EC-9A4B3535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42F16A-CC16-411F-AB10-DD5D1159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3BFB7-AD9E-4B17-8C07-30311A61C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3FC502-3C58-4FB7-A240-20F2F601E7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668DC9-1C80-4FD5-B117-BAF6A7C3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56CD4-56BE-4958-8E38-F4174689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579147-E44E-4D40-A112-17CBCE4D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19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7987F-C5EA-438F-BD7E-8D303911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5F1006-7188-498C-ABBF-80587A3CC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CAAA22-0748-44B2-95C1-E3606572E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2FBB-5006-46C2-B0B4-C728D1FE6A20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774E4D-3F92-4FAA-8349-F6D45C08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6F7DFC-34D2-47BD-A449-1F12C2D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41A6785-23BF-4FE0-B9C7-4E3C5F7F6B19}"/>
              </a:ext>
            </a:extLst>
          </p:cNvPr>
          <p:cNvSpPr/>
          <p:nvPr userDrawn="1"/>
        </p:nvSpPr>
        <p:spPr>
          <a:xfrm>
            <a:off x="8966200" y="-707923"/>
            <a:ext cx="3225800" cy="8554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394F0B6-9856-44D2-9805-66B694DE2C26}"/>
              </a:ext>
            </a:extLst>
          </p:cNvPr>
          <p:cNvSpPr/>
          <p:nvPr userDrawn="1"/>
        </p:nvSpPr>
        <p:spPr>
          <a:xfrm>
            <a:off x="-368300" y="4686300"/>
            <a:ext cx="2578100" cy="25781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70D0A806-BB3B-4E85-8C57-B9B390906F6A}"/>
              </a:ext>
            </a:extLst>
          </p:cNvPr>
          <p:cNvSpPr/>
          <p:nvPr userDrawn="1"/>
        </p:nvSpPr>
        <p:spPr>
          <a:xfrm>
            <a:off x="-187326" y="5659437"/>
            <a:ext cx="1381125" cy="13811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E49146E-E334-4E17-96BB-AEB6B0141397}"/>
              </a:ext>
            </a:extLst>
          </p:cNvPr>
          <p:cNvSpPr/>
          <p:nvPr userDrawn="1"/>
        </p:nvSpPr>
        <p:spPr>
          <a:xfrm>
            <a:off x="9118600" y="-555523"/>
            <a:ext cx="3225800" cy="85540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9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4A3671-D70D-4846-A00D-D451CC45D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78F876-D852-4E29-A439-4A96013AA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3E4988-A050-44F9-8CDD-B99FEE1FC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29F515-61FC-4696-9DBE-C3EE88BB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3870-79A6-4CBD-9FD4-12B22594D2BE}" type="datetime1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23E599-4964-4661-B895-F15D49D3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44141B-6E20-42C1-A083-D0371C7F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32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5B16F-47D8-43EB-9F03-B3ACD863D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D8F048-D987-4AFF-A795-6F700E92B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A324EF-75CB-4183-A85B-AD7BDD2D7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0D5C6B-EB08-465F-984C-82BB28644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F6BF5B3-E575-4778-951F-B85DDAFB1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580A43-90A9-4F74-9CEA-78DC09149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C795-988D-4213-9DE7-EB8A5E67E1A6}" type="datetime1">
              <a:rPr lang="ru-RU" smtClean="0"/>
              <a:t>12.08.2026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82B72D-A421-4731-A1B3-4B3F7B150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E7E0AB1-8C34-4787-A417-D80244859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65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638900-AEB2-4230-9726-FC3E1A82B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5A991F4-A55E-4763-85B2-BCF817E0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20531-D5B9-4EF4-A1E5-80AAC8266A8D}" type="datetime1">
              <a:rPr lang="ru-RU" smtClean="0"/>
              <a:t>12.08.2026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418399-BB26-4B5F-AE06-073556FF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00C12F-25DD-409F-A773-01449550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20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8D4BDE5-0371-459D-9B04-EC35D079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61A9-2393-4B5D-B058-9B35D0AF3186}" type="datetime1">
              <a:rPr lang="ru-RU" smtClean="0"/>
              <a:t>12.08.2026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AD7312-632A-48EA-9CD9-4C1F9B3E5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9392F6-5A18-4C8F-94AC-EE4481D76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902DB-6786-4EC8-841C-442CE7C5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D0E0AD-9CDE-4B68-B397-28CF6A3BB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FB86FE-73E5-4676-9540-C4530EC06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BF0736-3C77-4656-9517-532D8B4F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180-9DF1-4DFB-90F4-839A3E84EF56}" type="datetime1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69D685-6A52-4572-A0D6-C0059AC9E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A8EB1A-AC6D-428E-B0D1-CF9A7622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8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B2F2F-88ED-4374-94A7-62F66BCD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E968185-D0D5-4204-98C8-EE5D53385A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E72D50-BFF9-4173-ABD2-4EC13B94B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3727AD-9A27-4C72-9887-E950A1F3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03DBE-FF2D-4F3F-9A18-B94EEFBE30F8}" type="datetime1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C7B91B-1762-407F-A127-DE1DCC62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9B9FBD-B522-4123-A0F9-BFF6E77F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0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666AC-8030-4AC8-BD2D-177E2E60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4D5522-45B7-4992-826F-6AF937AAF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30567A-7DA1-430D-84F6-D7275133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20232-D141-4898-B455-381469CEED26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18EBEF-8A21-4561-832D-24C58134F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0DEFF5-DC16-4E1D-99A4-EA87D703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6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8E9D2-AC3C-4712-9A37-752F16DB0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3DA045-D354-445D-BE18-3E16A1484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148A85-0285-419E-9BCD-D8E30563A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DC365-6E77-45D0-80CD-813E82AA93CB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AA4832-14D7-456F-8D8A-08F55C3370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65C6DE-1236-408E-A547-97410DDD6D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A3D3FC47-1965-4ADE-8DCB-5A97BFA1FA8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3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3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15.png"/><Relationship Id="rId5" Type="http://schemas.microsoft.com/office/2007/relationships/hdphoto" Target="../media/hdphoto4.wdp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7.svg"/><Relationship Id="rId7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png"/><Relationship Id="rId7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10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342B6-92C8-4F2C-9F6D-B8ACADD0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969" y="2349857"/>
            <a:ext cx="8431791" cy="21600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67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подход по выявлению семейного неблагополучия и защите прав детей в учреждениях образования</a:t>
            </a:r>
            <a:br>
              <a:rPr lang="ru-RU" sz="4000" b="1" dirty="0">
                <a:solidFill>
                  <a:srgbClr val="0067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500257" y="5437795"/>
            <a:ext cx="8615306" cy="13740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000" b="1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Симакова </a:t>
            </a:r>
            <a:r>
              <a:rPr lang="en-US" sz="2000" b="1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Елена</a:t>
            </a:r>
            <a:r>
              <a:rPr lang="en-US" sz="2000" b="1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Фёдоровна</a:t>
            </a:r>
            <a:r>
              <a:rPr lang="ru-RU" sz="2000" b="1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</a:t>
            </a:r>
          </a:p>
          <a:p>
            <a:pPr algn="ctr">
              <a:lnSpc>
                <a:spcPct val="114000"/>
              </a:lnSpc>
            </a:pPr>
            <a:r>
              <a:rPr lang="ru-RU" sz="2000" b="1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з</a:t>
            </a:r>
            <a:r>
              <a:rPr lang="en-US" sz="2000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аместитель</a:t>
            </a:r>
            <a:r>
              <a:rPr lang="en-US" sz="20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начальника </a:t>
            </a:r>
            <a:r>
              <a:rPr lang="en-US" sz="2000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управления</a:t>
            </a:r>
            <a:r>
              <a:rPr lang="en-US" sz="20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воспитательной</a:t>
            </a:r>
            <a:r>
              <a:rPr lang="en-US" sz="20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и </a:t>
            </a:r>
            <a:r>
              <a:rPr lang="ru-RU" sz="20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социальной</a:t>
            </a:r>
            <a:r>
              <a:rPr lang="en-US" sz="20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работы</a:t>
            </a:r>
            <a:r>
              <a:rPr lang="ru-RU" sz="20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Главного управления идеологической, воспитательной работы и молодежной политики</a:t>
            </a:r>
            <a:endParaRPr lang="en-US" sz="2000" b="1" i="1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9" name="Picture 9" descr="Рамка из листьев и цветов василька | Бесплатный векто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3469" y1="92245" x2="13469" y2="92245"/>
                        <a14:foregroundMark x1="3537" y1="77347" x2="13741" y2="94898"/>
                        <a14:foregroundMark x1="25442" y1="55102" x2="25442" y2="55102"/>
                        <a14:foregroundMark x1="25714" y1="54490" x2="30884" y2="46735"/>
                        <a14:foregroundMark x1="32925" y1="43878" x2="32925" y2="43878"/>
                        <a14:foregroundMark x1="32925" y1="43878" x2="32925" y2="43878"/>
                        <a14:foregroundMark x1="29660" y1="90816" x2="29660" y2="90816"/>
                        <a14:foregroundMark x1="38776" y1="93673" x2="38776" y2="93673"/>
                        <a14:foregroundMark x1="43265" y1="91224" x2="43265" y2="91224"/>
                        <a14:foregroundMark x1="57687" y1="96735" x2="57687" y2="96735"/>
                        <a14:foregroundMark x1="64626" y1="90816" x2="64626" y2="90816"/>
                        <a14:foregroundMark x1="92517" y1="83061" x2="92517" y2="83061"/>
                        <a14:foregroundMark x1="16871" y1="68163" x2="13197" y2="97347"/>
                        <a14:foregroundMark x1="16463" y1="96939" x2="25986" y2="76531"/>
                        <a14:backgroundMark x1="20000" y1="39184" x2="20000" y2="39184"/>
                        <a14:backgroundMark x1="69524" y1="95918" x2="69524" y2="95918"/>
                        <a14:backgroundMark x1="71156" y1="81429" x2="71156" y2="81429"/>
                        <a14:backgroundMark x1="66939" y1="94286" x2="66939" y2="94286"/>
                        <a14:backgroundMark x1="17279" y1="28367" x2="17279" y2="28367"/>
                        <a14:backgroundMark x1="14830" y1="22041" x2="14830" y2="22041"/>
                        <a14:backgroundMark x1="16190" y1="17959" x2="16190" y2="17959"/>
                        <a14:backgroundMark x1="23401" y1="13878" x2="23401" y2="13878"/>
                        <a14:backgroundMark x1="34558" y1="70204" x2="28435" y2="97347"/>
                        <a14:backgroundMark x1="42857" y1="73061" x2="42857" y2="83265"/>
                        <a14:backgroundMark x1="42857" y1="83265" x2="43537" y2="84898"/>
                        <a14:backgroundMark x1="18776" y1="57755" x2="18776" y2="57755"/>
                        <a14:backgroundMark x1="14694" y1="57347" x2="14694" y2="57347"/>
                        <a14:backgroundMark x1="12925" y1="43673" x2="9660" y2="42041"/>
                        <a14:backgroundMark x1="21633" y1="46327" x2="24490" y2="45510"/>
                        <a14:backgroundMark x1="43265" y1="97755" x2="43265" y2="977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715"/>
          <a:stretch/>
        </p:blipFill>
        <p:spPr bwMode="auto">
          <a:xfrm>
            <a:off x="9872331" y="624076"/>
            <a:ext cx="1694031" cy="216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Рамка из листьев и цветов василька | Бесплатный векто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3469" y1="92245" x2="13469" y2="92245"/>
                        <a14:foregroundMark x1="3537" y1="77347" x2="13741" y2="94898"/>
                        <a14:foregroundMark x1="25442" y1="55102" x2="25442" y2="55102"/>
                        <a14:foregroundMark x1="25714" y1="54490" x2="30884" y2="46735"/>
                        <a14:foregroundMark x1="32925" y1="43878" x2="32925" y2="43878"/>
                        <a14:foregroundMark x1="32925" y1="43878" x2="32925" y2="43878"/>
                        <a14:foregroundMark x1="29660" y1="90816" x2="29660" y2="90816"/>
                        <a14:foregroundMark x1="38776" y1="93673" x2="38776" y2="93673"/>
                        <a14:foregroundMark x1="43265" y1="91224" x2="43265" y2="91224"/>
                        <a14:foregroundMark x1="57687" y1="96735" x2="57687" y2="96735"/>
                        <a14:foregroundMark x1="64626" y1="90816" x2="64626" y2="90816"/>
                        <a14:foregroundMark x1="92517" y1="83061" x2="92517" y2="83061"/>
                        <a14:foregroundMark x1="16871" y1="68163" x2="13197" y2="97347"/>
                        <a14:foregroundMark x1="16463" y1="96939" x2="25986" y2="76531"/>
                        <a14:backgroundMark x1="20000" y1="39184" x2="20000" y2="39184"/>
                        <a14:backgroundMark x1="69524" y1="95918" x2="69524" y2="95918"/>
                        <a14:backgroundMark x1="71156" y1="81429" x2="71156" y2="81429"/>
                        <a14:backgroundMark x1="66939" y1="94286" x2="66939" y2="94286"/>
                        <a14:backgroundMark x1="17279" y1="28367" x2="17279" y2="28367"/>
                        <a14:backgroundMark x1="14830" y1="22041" x2="14830" y2="22041"/>
                        <a14:backgroundMark x1="16190" y1="17959" x2="16190" y2="17959"/>
                        <a14:backgroundMark x1="23401" y1="13878" x2="23401" y2="13878"/>
                        <a14:backgroundMark x1="34558" y1="70204" x2="28435" y2="97347"/>
                        <a14:backgroundMark x1="42857" y1="73061" x2="42857" y2="83265"/>
                        <a14:backgroundMark x1="42857" y1="83265" x2="43537" y2="84898"/>
                        <a14:backgroundMark x1="18776" y1="57755" x2="18776" y2="57755"/>
                        <a14:backgroundMark x1="14694" y1="57347" x2="14694" y2="57347"/>
                        <a14:backgroundMark x1="12925" y1="43673" x2="9660" y2="42041"/>
                        <a14:backgroundMark x1="21633" y1="46327" x2="24490" y2="45510"/>
                        <a14:backgroundMark x1="43265" y1="97755" x2="43265" y2="977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715"/>
          <a:stretch/>
        </p:blipFill>
        <p:spPr bwMode="auto">
          <a:xfrm flipH="1">
            <a:off x="9286149" y="2109068"/>
            <a:ext cx="1694031" cy="216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Рамка из листьев и цветов василька | Бесплатный векто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3469" y1="92245" x2="13469" y2="92245"/>
                        <a14:foregroundMark x1="3537" y1="77347" x2="13741" y2="94898"/>
                        <a14:foregroundMark x1="25442" y1="55102" x2="25442" y2="55102"/>
                        <a14:foregroundMark x1="25714" y1="54490" x2="30884" y2="46735"/>
                        <a14:foregroundMark x1="32925" y1="43878" x2="32925" y2="43878"/>
                        <a14:foregroundMark x1="32925" y1="43878" x2="32925" y2="43878"/>
                        <a14:foregroundMark x1="29660" y1="90816" x2="29660" y2="90816"/>
                        <a14:foregroundMark x1="38776" y1="93673" x2="38776" y2="93673"/>
                        <a14:foregroundMark x1="43265" y1="91224" x2="43265" y2="91224"/>
                        <a14:foregroundMark x1="57687" y1="96735" x2="57687" y2="96735"/>
                        <a14:foregroundMark x1="64626" y1="90816" x2="64626" y2="90816"/>
                        <a14:foregroundMark x1="92517" y1="83061" x2="92517" y2="83061"/>
                        <a14:foregroundMark x1="16871" y1="68163" x2="13197" y2="97347"/>
                        <a14:foregroundMark x1="16463" y1="96939" x2="25986" y2="76531"/>
                        <a14:backgroundMark x1="20000" y1="39184" x2="20000" y2="39184"/>
                        <a14:backgroundMark x1="69524" y1="95918" x2="69524" y2="95918"/>
                        <a14:backgroundMark x1="71156" y1="81429" x2="71156" y2="81429"/>
                        <a14:backgroundMark x1="66939" y1="94286" x2="66939" y2="94286"/>
                        <a14:backgroundMark x1="17279" y1="28367" x2="17279" y2="28367"/>
                        <a14:backgroundMark x1="14830" y1="22041" x2="14830" y2="22041"/>
                        <a14:backgroundMark x1="16190" y1="17959" x2="16190" y2="17959"/>
                        <a14:backgroundMark x1="23401" y1="13878" x2="23401" y2="13878"/>
                        <a14:backgroundMark x1="34558" y1="70204" x2="28435" y2="97347"/>
                        <a14:backgroundMark x1="42857" y1="73061" x2="42857" y2="83265"/>
                        <a14:backgroundMark x1="42857" y1="83265" x2="43537" y2="84898"/>
                        <a14:backgroundMark x1="18776" y1="57755" x2="18776" y2="57755"/>
                        <a14:backgroundMark x1="14694" y1="57347" x2="14694" y2="57347"/>
                        <a14:backgroundMark x1="12925" y1="43673" x2="9660" y2="42041"/>
                        <a14:backgroundMark x1="21633" y1="46327" x2="24490" y2="45510"/>
                        <a14:backgroundMark x1="43265" y1="97755" x2="43265" y2="977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715"/>
          <a:stretch/>
        </p:blipFill>
        <p:spPr bwMode="auto">
          <a:xfrm>
            <a:off x="10108821" y="3349065"/>
            <a:ext cx="1694031" cy="216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248001" y="299545"/>
            <a:ext cx="7005217" cy="31531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16167" y="451945"/>
            <a:ext cx="7005217" cy="31531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55927" y="330012"/>
            <a:ext cx="1" cy="432000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92561" y="482412"/>
            <a:ext cx="1" cy="432000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5CCFDC-279F-4778-9A3E-DD75D851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6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27225"/>
            <a:ext cx="10008476" cy="4351338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 случаях, когда в ходе социального расследования не установлены факты подтверждающие, что родители не контролируют поведение и место нахождения ребенка (детей), вследствие чего ребенок (дети) совершил попытку суицида (самоповреждение), решение о признании в семье несовершеннолетнего критериев и показателей СОП не принимается, работа с ребенком проводится на основании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совместных индивидуальных планов помощи, утвержденных руководителями учреждений образования и организаций здравоохранения</a:t>
            </a:r>
          </a:p>
        </p:txBody>
      </p:sp>
      <p:pic>
        <p:nvPicPr>
          <p:cNvPr id="4" name="Picture 18" descr="G:\19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1138" y="6425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7407" y="1031326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0058" y="1992843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4783940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287849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3813769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84809" y="5697195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Рамка из листьев и цветов василька | Бесплатный вектор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3469" y1="92245" x2="13469" y2="92245"/>
                        <a14:foregroundMark x1="3537" y1="77347" x2="13741" y2="94898"/>
                        <a14:foregroundMark x1="25442" y1="55102" x2="25442" y2="55102"/>
                        <a14:foregroundMark x1="25714" y1="54490" x2="30884" y2="46735"/>
                        <a14:foregroundMark x1="32925" y1="43878" x2="32925" y2="43878"/>
                        <a14:foregroundMark x1="32925" y1="43878" x2="32925" y2="43878"/>
                        <a14:foregroundMark x1="29660" y1="90816" x2="29660" y2="90816"/>
                        <a14:foregroundMark x1="38776" y1="93673" x2="38776" y2="93673"/>
                        <a14:foregroundMark x1="43265" y1="91224" x2="43265" y2="91224"/>
                        <a14:foregroundMark x1="57687" y1="96735" x2="57687" y2="96735"/>
                        <a14:foregroundMark x1="64626" y1="90816" x2="64626" y2="90816"/>
                        <a14:foregroundMark x1="92517" y1="83061" x2="92517" y2="83061"/>
                        <a14:backgroundMark x1="20000" y1="39184" x2="20000" y2="39184"/>
                        <a14:backgroundMark x1="69524" y1="95918" x2="69524" y2="95918"/>
                        <a14:backgroundMark x1="71156" y1="81429" x2="71156" y2="81429"/>
                        <a14:backgroundMark x1="66939" y1="94286" x2="66939" y2="94286"/>
                        <a14:backgroundMark x1="17279" y1="28367" x2="17279" y2="28367"/>
                        <a14:backgroundMark x1="14830" y1="22041" x2="14830" y2="22041"/>
                        <a14:backgroundMark x1="16190" y1="17959" x2="16190" y2="17959"/>
                        <a14:backgroundMark x1="23401" y1="13878" x2="23401" y2="13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58372"/>
            <a:ext cx="2699999" cy="18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83" y="71148"/>
            <a:ext cx="2271194" cy="16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233" y="81794"/>
            <a:ext cx="2430000" cy="16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929" y="71148"/>
            <a:ext cx="2454759" cy="16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33" y="66028"/>
            <a:ext cx="2426967" cy="16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17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519E"/>
          </a:solidFill>
          <a:ln>
            <a:solidFill>
              <a:srgbClr val="00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Министерство образования Республики Беларусь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567052-9F96-EAEB-07F4-0C88C79B895A}"/>
              </a:ext>
            </a:extLst>
          </p:cNvPr>
          <p:cNvSpPr txBox="1"/>
          <p:nvPr/>
        </p:nvSpPr>
        <p:spPr>
          <a:xfrm>
            <a:off x="1659839" y="1349406"/>
            <a:ext cx="975684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</a:rPr>
              <a:t>	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Times New Roman" panose="02020603050405020304" pitchFamily="18" charset="0"/>
                <a:ea typeface="Aptos"/>
              </a:rPr>
              <a:t>не 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выделяется финансирование на государственное обеспечение детей-сирот, при этом с родителей осуществляется взыскание расходов в полном объеме</a:t>
            </a:r>
            <a:endParaRPr lang="ru-BY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1800" dirty="0">
              <a:effectLst/>
              <a:latin typeface="Times New Roman" panose="02020603050405020304" pitchFamily="18" charset="0"/>
              <a:ea typeface="Aptos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BY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окончании социальных расследований на заседании совета по профилактике решения принимаются без ответов от заинтересованных служб, информация переда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BY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тся</a:t>
            </a:r>
            <a:r>
              <a:rPr lang="ru-BY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КДН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 полной оценки ситуации в семье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период пребывания детей в </a:t>
            </a:r>
            <a:r>
              <a:rPr lang="ru-BY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СПЦ не провод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ится</a:t>
            </a:r>
            <a:r>
              <a:rPr lang="ru-BY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психолого-</a:t>
            </a:r>
            <a:r>
              <a:rPr lang="ru-BY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педагогическ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ая</a:t>
            </a:r>
            <a:r>
              <a:rPr lang="ru-BY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диагностик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BY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детско-родительских отношений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в</a:t>
            </a:r>
            <a:r>
              <a:rPr lang="ru-BY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период</a:t>
            </a:r>
            <a:r>
              <a:rPr lang="ru-BY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НГЗ недостаточно отрабатываются родственные связи детей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для последующей передачи детей в семьи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большинстве проверенных учреждениях образования специалисты, оказывающие социально-педагогическую поддержку и психологическую помощь,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недостаточно владеют нормативной документацией</a:t>
            </a:r>
            <a:endParaRPr lang="ru-BY" sz="18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4363B7-961C-5ECF-2E82-A7AAD4C9C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89" y="1160595"/>
            <a:ext cx="1428750" cy="14287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5548F0-E6F5-4F62-8C1E-608B4FCD680E}"/>
              </a:ext>
            </a:extLst>
          </p:cNvPr>
          <p:cNvSpPr/>
          <p:nvPr/>
        </p:nvSpPr>
        <p:spPr>
          <a:xfrm>
            <a:off x="0" y="-3101"/>
            <a:ext cx="12192000" cy="809024"/>
          </a:xfrm>
          <a:prstGeom prst="rect">
            <a:avLst/>
          </a:prstGeom>
          <a:solidFill>
            <a:srgbClr val="00519E"/>
          </a:solidFill>
          <a:ln>
            <a:solidFill>
              <a:srgbClr val="00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Цель работы - своевременное обеспечение государственной защиты детей в неблагополучных семьях, </a:t>
            </a:r>
          </a:p>
          <a:p>
            <a:pPr algn="ctr"/>
            <a:r>
              <a:rPr lang="ru-RU" dirty="0">
                <a:latin typeface="Georgia" panose="02040502050405020303" pitchFamily="18" charset="0"/>
              </a:rPr>
              <a:t>раннее выявление причин, послуживших семейному неблагополучию</a:t>
            </a:r>
          </a:p>
        </p:txBody>
      </p:sp>
    </p:spTree>
    <p:extLst>
      <p:ext uri="{BB962C8B-B14F-4D97-AF65-F5344CB8AC3E}">
        <p14:creationId xmlns:p14="http://schemas.microsoft.com/office/powerpoint/2010/main" val="353616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F37179-30C9-47D5-A54B-F5E5766F65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83323" y="2242617"/>
            <a:ext cx="3952875" cy="3952875"/>
          </a:xfrm>
          <a:prstGeom prst="rect">
            <a:avLst/>
          </a:prstGeom>
        </p:spPr>
      </p:pic>
      <p:pic>
        <p:nvPicPr>
          <p:cNvPr id="6" name="Picture 9" descr="Рамка из листьев и цветов василька | Бесплатный вектор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3469" y1="92245" x2="13469" y2="92245"/>
                        <a14:foregroundMark x1="3537" y1="77347" x2="13741" y2="94898"/>
                        <a14:foregroundMark x1="25442" y1="55102" x2="25442" y2="55102"/>
                        <a14:foregroundMark x1="25714" y1="54490" x2="30884" y2="46735"/>
                        <a14:foregroundMark x1="32925" y1="43878" x2="32925" y2="43878"/>
                        <a14:foregroundMark x1="32925" y1="43878" x2="32925" y2="43878"/>
                        <a14:foregroundMark x1="29660" y1="90816" x2="29660" y2="90816"/>
                        <a14:foregroundMark x1="38776" y1="93673" x2="38776" y2="93673"/>
                        <a14:foregroundMark x1="43265" y1="91224" x2="43265" y2="91224"/>
                        <a14:foregroundMark x1="57687" y1="96735" x2="57687" y2="96735"/>
                        <a14:foregroundMark x1="64626" y1="90816" x2="64626" y2="90816"/>
                        <a14:foregroundMark x1="92517" y1="83061" x2="92517" y2="83061"/>
                        <a14:foregroundMark x1="16871" y1="68163" x2="13197" y2="97347"/>
                        <a14:foregroundMark x1="16463" y1="96939" x2="25986" y2="76531"/>
                        <a14:backgroundMark x1="20000" y1="39184" x2="20000" y2="39184"/>
                        <a14:backgroundMark x1="69524" y1="95918" x2="69524" y2="95918"/>
                        <a14:backgroundMark x1="71156" y1="81429" x2="71156" y2="81429"/>
                        <a14:backgroundMark x1="66939" y1="94286" x2="66939" y2="94286"/>
                        <a14:backgroundMark x1="17279" y1="28367" x2="17279" y2="28367"/>
                        <a14:backgroundMark x1="14830" y1="22041" x2="14830" y2="22041"/>
                        <a14:backgroundMark x1="16190" y1="17959" x2="16190" y2="17959"/>
                        <a14:backgroundMark x1="23401" y1="13878" x2="23401" y2="13878"/>
                        <a14:backgroundMark x1="34558" y1="70204" x2="28435" y2="97347"/>
                        <a14:backgroundMark x1="42857" y1="73061" x2="42857" y2="83265"/>
                        <a14:backgroundMark x1="42857" y1="83265" x2="43537" y2="84898"/>
                        <a14:backgroundMark x1="18776" y1="57755" x2="18776" y2="57755"/>
                        <a14:backgroundMark x1="14694" y1="57347" x2="14694" y2="57347"/>
                        <a14:backgroundMark x1="12925" y1="43673" x2="9660" y2="42041"/>
                        <a14:backgroundMark x1="21633" y1="46327" x2="24490" y2="45510"/>
                        <a14:backgroundMark x1="43265" y1="97755" x2="43265" y2="977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715"/>
          <a:stretch/>
        </p:blipFill>
        <p:spPr bwMode="auto">
          <a:xfrm>
            <a:off x="1293565" y="2841560"/>
            <a:ext cx="2430033" cy="30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G:\19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1138" y="6425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G:\192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7407" y="1031326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G:\192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0058" y="1992843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G:\192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4783940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G:\192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287849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G:\192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3813769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G:\192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84809" y="5697195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9">
            <a:extLst>
              <a:ext uri="{FF2B5EF4-FFF2-40B4-BE49-F238E27FC236}">
                <a16:creationId xmlns:a16="http://schemas.microsoft.com/office/drawing/2014/main" id="{8ACC097E-7BAB-43B9-8156-DCDC262B60E8}"/>
              </a:ext>
            </a:extLst>
          </p:cNvPr>
          <p:cNvSpPr txBox="1">
            <a:spLocks/>
          </p:cNvSpPr>
          <p:nvPr/>
        </p:nvSpPr>
        <p:spPr>
          <a:xfrm>
            <a:off x="307974" y="634790"/>
            <a:ext cx="10598603" cy="9735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  <a:ea typeface="Cambria" pitchFamily="18" charset="0"/>
              </a:rPr>
              <a:t>БЛАГОДАРЮ ЗА ВНИМАНИЕ!</a:t>
            </a:r>
          </a:p>
        </p:txBody>
      </p:sp>
      <p:sp>
        <p:nvSpPr>
          <p:cNvPr id="16" name="AutoShape 2" descr="Семья в поле — Стоковое фото © hetmanstock #20741247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86D0B-87BA-42FB-84B4-1FE726AE641A}"/>
              </a:ext>
            </a:extLst>
          </p:cNvPr>
          <p:cNvSpPr txBox="1"/>
          <p:nvPr/>
        </p:nvSpPr>
        <p:spPr>
          <a:xfrm>
            <a:off x="5874123" y="3994092"/>
            <a:ext cx="4259656" cy="1960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800" b="1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Симакова </a:t>
            </a:r>
            <a:r>
              <a:rPr lang="en-US" sz="1800" b="1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Елена</a:t>
            </a:r>
            <a:r>
              <a:rPr lang="en-US" sz="1800" b="1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Фёдоровна</a:t>
            </a:r>
            <a:r>
              <a:rPr lang="ru-RU" sz="1800" b="1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</a:t>
            </a:r>
          </a:p>
          <a:p>
            <a:pPr algn="ctr">
              <a:lnSpc>
                <a:spcPct val="114000"/>
              </a:lnSpc>
            </a:pPr>
            <a:r>
              <a:rPr lang="ru-RU" sz="1800" b="1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з</a:t>
            </a:r>
            <a:r>
              <a:rPr lang="en-US" sz="1800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аместитель</a:t>
            </a:r>
            <a:r>
              <a:rPr lang="en-US" sz="18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начальника</a:t>
            </a:r>
            <a:r>
              <a:rPr lang="en-US" sz="18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управления</a:t>
            </a:r>
            <a:r>
              <a:rPr lang="en-US" sz="18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воспитательной</a:t>
            </a:r>
            <a:r>
              <a:rPr lang="en-US" sz="18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и </a:t>
            </a:r>
            <a:r>
              <a:rPr lang="ru-RU" sz="18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социальной</a:t>
            </a:r>
            <a:r>
              <a:rPr lang="en-US" sz="18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работы</a:t>
            </a:r>
            <a:r>
              <a:rPr lang="ru-RU" sz="1800" i="1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Главного управления идеологической, воспитательной работы и молодежной политики</a:t>
            </a:r>
            <a:endParaRPr lang="en-US" sz="1800" b="1" i="1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17732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C7DC2-12CF-4928-A4E4-8D979EAE3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  <a:ea typeface="Cambria" pitchFamily="18" charset="0"/>
              </a:rPr>
              <a:t>Социальное, психологическое, материальное благополучие ребенка – обязательное условие успешного обучения и воспитания</a:t>
            </a:r>
          </a:p>
        </p:txBody>
      </p:sp>
      <p:pic>
        <p:nvPicPr>
          <p:cNvPr id="2057" name="Picture 9" descr="Рамка из листьев и цветов василька | Бесплатный векто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3469" y1="92245" x2="13469" y2="92245"/>
                        <a14:foregroundMark x1="3537" y1="77347" x2="13741" y2="94898"/>
                        <a14:foregroundMark x1="25442" y1="55102" x2="25442" y2="55102"/>
                        <a14:foregroundMark x1="25714" y1="54490" x2="30884" y2="46735"/>
                        <a14:foregroundMark x1="32925" y1="43878" x2="32925" y2="43878"/>
                        <a14:foregroundMark x1="32925" y1="43878" x2="32925" y2="43878"/>
                        <a14:foregroundMark x1="29660" y1="90816" x2="29660" y2="90816"/>
                        <a14:foregroundMark x1="38776" y1="93673" x2="38776" y2="93673"/>
                        <a14:foregroundMark x1="43265" y1="91224" x2="43265" y2="91224"/>
                        <a14:foregroundMark x1="57687" y1="96735" x2="57687" y2="96735"/>
                        <a14:foregroundMark x1="64626" y1="90816" x2="64626" y2="90816"/>
                        <a14:foregroundMark x1="92517" y1="83061" x2="92517" y2="83061"/>
                        <a14:backgroundMark x1="20000" y1="39184" x2="20000" y2="39184"/>
                        <a14:backgroundMark x1="69524" y1="95918" x2="69524" y2="95918"/>
                        <a14:backgroundMark x1="71156" y1="81429" x2="71156" y2="81429"/>
                        <a14:backgroundMark x1="66939" y1="94286" x2="66939" y2="94286"/>
                        <a14:backgroundMark x1="17279" y1="28367" x2="17279" y2="28367"/>
                        <a14:backgroundMark x1="14830" y1="22041" x2="14830" y2="22041"/>
                        <a14:backgroundMark x1="16190" y1="17959" x2="16190" y2="17959"/>
                        <a14:backgroundMark x1="23401" y1="13878" x2="23401" y2="13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42606"/>
            <a:ext cx="2699999" cy="18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F7CC7DC2-12CF-4928-A4E4-8D979EAE3E6D}"/>
              </a:ext>
            </a:extLst>
          </p:cNvPr>
          <p:cNvSpPr txBox="1">
            <a:spLocks/>
          </p:cNvSpPr>
          <p:nvPr/>
        </p:nvSpPr>
        <p:spPr>
          <a:xfrm>
            <a:off x="3006878" y="5025546"/>
            <a:ext cx="78696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Главное – вовремя увидеть проблемного ребенка.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До сути его проблемы должны «докопаться» педагоги-психологи и педагоги социальные. </a:t>
            </a:r>
          </a:p>
        </p:txBody>
      </p:sp>
      <p:pic>
        <p:nvPicPr>
          <p:cNvPr id="2063" name="Picture 15" descr="Если ребенок не хочет учиться? Пять причин потери интереса в учеб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71" y="2015506"/>
            <a:ext cx="5481132" cy="288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G:\192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1138" y="6425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8" descr="G:\192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7407" y="1031326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8" descr="G:\192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0058" y="1992843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G:\192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4783940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8" descr="G:\192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287849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8" descr="G:\192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3813769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 descr="G:\192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84809" y="5697195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50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774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  <a:ea typeface="Cambria" pitchFamily="18" charset="0"/>
              </a:rPr>
              <a:t>Чек-листы по распознаванию признаков кризисного состояния у обучающихся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"/>
          <a:stretch/>
        </p:blipFill>
        <p:spPr bwMode="auto">
          <a:xfrm rot="21212656">
            <a:off x="736672" y="2082982"/>
            <a:ext cx="3283200" cy="43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6932">
            <a:off x="7321394" y="2036231"/>
            <a:ext cx="3283200" cy="43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1138" y="6425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G:\19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7407" y="1031326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G:\19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0058" y="1992843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G:\19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4783940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G:\19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287849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G:\19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3813769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G:\19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84809" y="5697195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1248" y="3252033"/>
            <a:ext cx="35104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Повторно ознакомить педагогов, довести до родителей </a:t>
            </a:r>
          </a:p>
        </p:txBody>
      </p:sp>
      <p:pic>
        <p:nvPicPr>
          <p:cNvPr id="14" name="Picture 9" descr="Рамка из листьев и цветов василька | Бесплатный вектор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3469" y1="92245" x2="13469" y2="92245"/>
                        <a14:foregroundMark x1="3537" y1="77347" x2="13741" y2="94898"/>
                        <a14:foregroundMark x1="25442" y1="55102" x2="25442" y2="55102"/>
                        <a14:foregroundMark x1="25714" y1="54490" x2="30884" y2="46735"/>
                        <a14:foregroundMark x1="32925" y1="43878" x2="32925" y2="43878"/>
                        <a14:foregroundMark x1="32925" y1="43878" x2="32925" y2="43878"/>
                        <a14:foregroundMark x1="29660" y1="90816" x2="29660" y2="90816"/>
                        <a14:foregroundMark x1="38776" y1="93673" x2="38776" y2="93673"/>
                        <a14:foregroundMark x1="43265" y1="91224" x2="43265" y2="91224"/>
                        <a14:foregroundMark x1="57687" y1="96735" x2="57687" y2="96735"/>
                        <a14:foregroundMark x1="64626" y1="90816" x2="64626" y2="90816"/>
                        <a14:foregroundMark x1="92517" y1="83061" x2="92517" y2="83061"/>
                        <a14:foregroundMark x1="16871" y1="68163" x2="13197" y2="97347"/>
                        <a14:foregroundMark x1="16463" y1="96939" x2="25986" y2="76531"/>
                        <a14:backgroundMark x1="20000" y1="39184" x2="20000" y2="39184"/>
                        <a14:backgroundMark x1="69524" y1="95918" x2="69524" y2="95918"/>
                        <a14:backgroundMark x1="71156" y1="81429" x2="71156" y2="81429"/>
                        <a14:backgroundMark x1="66939" y1="94286" x2="66939" y2="94286"/>
                        <a14:backgroundMark x1="17279" y1="28367" x2="17279" y2="28367"/>
                        <a14:backgroundMark x1="14830" y1="22041" x2="14830" y2="22041"/>
                        <a14:backgroundMark x1="16190" y1="17959" x2="16190" y2="17959"/>
                        <a14:backgroundMark x1="23401" y1="13878" x2="23401" y2="13878"/>
                        <a14:backgroundMark x1="34558" y1="70204" x2="28435" y2="97347"/>
                        <a14:backgroundMark x1="42857" y1="73061" x2="42857" y2="83265"/>
                        <a14:backgroundMark x1="42857" y1="83265" x2="43537" y2="84898"/>
                        <a14:backgroundMark x1="18776" y1="57755" x2="18776" y2="57755"/>
                        <a14:backgroundMark x1="14694" y1="57347" x2="14694" y2="57347"/>
                        <a14:backgroundMark x1="12925" y1="43673" x2="9660" y2="42041"/>
                        <a14:backgroundMark x1="21633" y1="46327" x2="24490" y2="45510"/>
                        <a14:backgroundMark x1="43265" y1="97755" x2="43265" y2="977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715"/>
          <a:stretch/>
        </p:blipFill>
        <p:spPr bwMode="auto">
          <a:xfrm>
            <a:off x="5032323" y="4681305"/>
            <a:ext cx="1694031" cy="216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54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FEA663-ED93-415C-AE74-0ADE94E3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  <a:ea typeface="Cambria" pitchFamily="18" charset="0"/>
              </a:rPr>
              <a:t>В отношении неблагополучия в семье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026BF4-A034-404D-AD35-7E4C7D7B757F}"/>
              </a:ext>
            </a:extLst>
          </p:cNvPr>
          <p:cNvSpPr/>
          <p:nvPr/>
        </p:nvSpPr>
        <p:spPr>
          <a:xfrm>
            <a:off x="518396" y="4042907"/>
            <a:ext cx="3240000" cy="216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126C2D0C-4B22-445D-AD47-D1F785C3E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524" y="4481057"/>
            <a:ext cx="2809876" cy="1123710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ПРИЗНАКИ НАСИЛИЯ В СЕМЬЕ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B43B730-3D99-466E-BB4C-1D55530A8067}"/>
              </a:ext>
            </a:extLst>
          </p:cNvPr>
          <p:cNvSpPr/>
          <p:nvPr/>
        </p:nvSpPr>
        <p:spPr>
          <a:xfrm>
            <a:off x="1711325" y="3670073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57E85F-B8D6-4B95-ADE5-810EDE668FD0}"/>
              </a:ext>
            </a:extLst>
          </p:cNvPr>
          <p:cNvSpPr txBox="1"/>
          <p:nvPr/>
        </p:nvSpPr>
        <p:spPr>
          <a:xfrm>
            <a:off x="1711325" y="364014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  <a:latin typeface="Cambria" pitchFamily="18" charset="0"/>
                <a:ea typeface="Cambria" pitchFamily="18" charset="0"/>
              </a:rPr>
              <a:t>1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579748B-1286-4938-BCC6-0B51CC2876E6}"/>
              </a:ext>
            </a:extLst>
          </p:cNvPr>
          <p:cNvSpPr/>
          <p:nvPr/>
        </p:nvSpPr>
        <p:spPr>
          <a:xfrm>
            <a:off x="4017961" y="4042907"/>
            <a:ext cx="3240000" cy="216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35FE64AD-A261-47C2-AC13-22BCF899EF9F}"/>
              </a:ext>
            </a:extLst>
          </p:cNvPr>
          <p:cNvSpPr txBox="1">
            <a:spLocks/>
          </p:cNvSpPr>
          <p:nvPr/>
        </p:nvSpPr>
        <p:spPr>
          <a:xfrm>
            <a:off x="4017961" y="4481057"/>
            <a:ext cx="3240000" cy="166229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НЕУДОВЛЕТВОРЕНИЕ РОДИТЕЛЯМИ МИНИМАЛЬНЫХ ЖИЗНЕННЫХ ПОТРЕБНОСТЕЙ РЕБЕНКА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C66C8AB-16F5-437B-9631-FA3568821788}"/>
              </a:ext>
            </a:extLst>
          </p:cNvPr>
          <p:cNvSpPr/>
          <p:nvPr/>
        </p:nvSpPr>
        <p:spPr>
          <a:xfrm>
            <a:off x="5195124" y="3685839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6D88AA-5360-45DB-97B7-B4F3FFD54231}"/>
              </a:ext>
            </a:extLst>
          </p:cNvPr>
          <p:cNvSpPr txBox="1"/>
          <p:nvPr/>
        </p:nvSpPr>
        <p:spPr>
          <a:xfrm>
            <a:off x="5195124" y="3711677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mbria" pitchFamily="18" charset="0"/>
                <a:ea typeface="Cambria" pitchFamily="18" charset="0"/>
              </a:rPr>
              <a:t>2</a:t>
            </a:r>
            <a:endParaRPr lang="ru-RU" sz="4000" b="1" dirty="0">
              <a:solidFill>
                <a:schemeClr val="accent1">
                  <a:lumMod val="60000"/>
                  <a:lumOff val="4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98E3F1-E7EE-440E-AB40-FF7D82B8F184}"/>
              </a:ext>
            </a:extLst>
          </p:cNvPr>
          <p:cNvSpPr/>
          <p:nvPr/>
        </p:nvSpPr>
        <p:spPr>
          <a:xfrm>
            <a:off x="7521030" y="4042907"/>
            <a:ext cx="3240000" cy="216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A0B4285-7792-45A3-8808-E7EBDBAF587E}"/>
              </a:ext>
            </a:extLst>
          </p:cNvPr>
          <p:cNvSpPr txBox="1">
            <a:spLocks/>
          </p:cNvSpPr>
          <p:nvPr/>
        </p:nvSpPr>
        <p:spPr>
          <a:xfrm>
            <a:off x="7505264" y="4481056"/>
            <a:ext cx="3240000" cy="172185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ОТСУТСТВИЕ РОДИТЕЛЬСКОГО КОНТРОЛЯ ЗА ПОВЕДЕНИЕМ И МЕСТОНАХОЖДЕНИЕМ РЕБЕНКА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EDF6FA34-A26F-4B3B-948D-6228766FE097}"/>
              </a:ext>
            </a:extLst>
          </p:cNvPr>
          <p:cNvSpPr/>
          <p:nvPr/>
        </p:nvSpPr>
        <p:spPr>
          <a:xfrm>
            <a:off x="8774317" y="3647010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634AEC-CD67-403F-BE3B-9C0022AE00C0}"/>
              </a:ext>
            </a:extLst>
          </p:cNvPr>
          <p:cNvSpPr txBox="1"/>
          <p:nvPr/>
        </p:nvSpPr>
        <p:spPr>
          <a:xfrm>
            <a:off x="8774318" y="367262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mbria" pitchFamily="18" charset="0"/>
                <a:ea typeface="Cambria" pitchFamily="18" charset="0"/>
              </a:rPr>
              <a:t>3</a:t>
            </a:r>
            <a:endParaRPr lang="ru-RU" sz="4000" b="1" dirty="0">
              <a:solidFill>
                <a:schemeClr val="accent1">
                  <a:lumMod val="60000"/>
                  <a:lumOff val="4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8" name="Picture 18" descr="G:\19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1138" y="6425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7407" y="1031326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0058" y="1992843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4783940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287849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3813769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84809" y="5697195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35573" y="1908115"/>
            <a:ext cx="9743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Исполнение норм постановления Совета Министров Республики Беларусь от 30.12.2024 №1055, включающее обязанность отмечать и реагировать на:</a:t>
            </a:r>
          </a:p>
        </p:txBody>
      </p:sp>
      <p:sp>
        <p:nvSpPr>
          <p:cNvPr id="25" name="Стрелка вправо 24"/>
          <p:cNvSpPr/>
          <p:nvPr/>
        </p:nvSpPr>
        <p:spPr>
          <a:xfrm rot="5400000">
            <a:off x="1805332" y="3142851"/>
            <a:ext cx="540000" cy="3600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5291836" y="3177321"/>
            <a:ext cx="540000" cy="3600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8871030" y="3127085"/>
            <a:ext cx="540000" cy="3600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12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519E"/>
          </a:solidFill>
          <a:ln>
            <a:solidFill>
              <a:srgbClr val="00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Министерство образования Республики Беларусь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4363B7-961C-5ECF-2E82-A7AAD4C9C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10" y="706269"/>
            <a:ext cx="1428750" cy="14287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567052-9F96-EAEB-07F4-0C88C79B895A}"/>
              </a:ext>
            </a:extLst>
          </p:cNvPr>
          <p:cNvSpPr txBox="1"/>
          <p:nvPr/>
        </p:nvSpPr>
        <p:spPr>
          <a:xfrm>
            <a:off x="1927950" y="1133356"/>
            <a:ext cx="9747011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Совета Министров Республики Беларусь от 30.12.2024 № 1055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Совета Министров Республики Беларусь от 10 апреля 2026 г. № 181 «О нормах и порядке государственного обеспечения детей, размере и составе расходов по содержанию детей»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межведомственному взаимодействию государственных органов и иных организаций по работе с семьями, в которых дети признаны находящимися в социально опасном положении и нуждающимися в государственной защите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для педагогических работников государственных учреждений образования, в которых дети-сироты и дети, оставшиеся без попечения родителей, лица из числа детей-сирот и детей, оставшихся без попечения родителей, находятся на государственном обеспечении, по защите их прав и законных интересов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трансграничной защите детей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2400" dirty="0">
              <a:solidFill>
                <a:srgbClr val="0051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519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519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519E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744F506-AAA2-465D-A428-39EE9D64F5F7}"/>
              </a:ext>
            </a:extLst>
          </p:cNvPr>
          <p:cNvSpPr/>
          <p:nvPr/>
        </p:nvSpPr>
        <p:spPr>
          <a:xfrm>
            <a:off x="0" y="-19662"/>
            <a:ext cx="12192000" cy="614573"/>
          </a:xfrm>
          <a:prstGeom prst="rect">
            <a:avLst/>
          </a:prstGeom>
          <a:solidFill>
            <a:srgbClr val="00519E"/>
          </a:solidFill>
          <a:ln>
            <a:solidFill>
              <a:srgbClr val="00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Основные нормативные правовые документы, определяющие содержание работы по выявлению семейного неблагополучия </a:t>
            </a:r>
          </a:p>
        </p:txBody>
      </p:sp>
    </p:spTree>
    <p:extLst>
      <p:ext uri="{BB962C8B-B14F-4D97-AF65-F5344CB8AC3E}">
        <p14:creationId xmlns:p14="http://schemas.microsoft.com/office/powerpoint/2010/main" val="248226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 0"/>
          <p:cNvSpPr/>
          <p:nvPr/>
        </p:nvSpPr>
        <p:spPr>
          <a:xfrm>
            <a:off x="631800" y="630360"/>
            <a:ext cx="1092744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3700" b="1" strike="noStrike" spc="-1" dirty="0" err="1">
                <a:solidFill>
                  <a:srgbClr val="2E3C4E"/>
                </a:solidFill>
                <a:latin typeface="Barlow Bold"/>
                <a:ea typeface="Barlow Bold"/>
              </a:rPr>
              <a:t>Результаты</a:t>
            </a:r>
            <a:r>
              <a:rPr lang="en-US" sz="3700" b="1" strike="noStrike" spc="-1" dirty="0">
                <a:solidFill>
                  <a:srgbClr val="2E3C4E"/>
                </a:solidFill>
                <a:latin typeface="Barlow Bold"/>
                <a:ea typeface="Barlow Bold"/>
              </a:rPr>
              <a:t> </a:t>
            </a:r>
            <a:r>
              <a:rPr lang="en-US" sz="3700" b="1" strike="noStrike" spc="-1" dirty="0" err="1">
                <a:solidFill>
                  <a:srgbClr val="2E3C4E"/>
                </a:solidFill>
                <a:latin typeface="Barlow Bold"/>
                <a:ea typeface="Barlow Bold"/>
              </a:rPr>
              <a:t>работы</a:t>
            </a:r>
            <a:r>
              <a:rPr lang="en-US" sz="3700" b="1" strike="noStrike" spc="-1" dirty="0">
                <a:solidFill>
                  <a:srgbClr val="2E3C4E"/>
                </a:solidFill>
                <a:latin typeface="Barlow Bold"/>
                <a:ea typeface="Barlow Bold"/>
              </a:rPr>
              <a:t> в </a:t>
            </a:r>
            <a:r>
              <a:rPr lang="ru-RU" sz="3700" b="1" strike="noStrike" spc="-1" dirty="0">
                <a:solidFill>
                  <a:srgbClr val="2E3C4E"/>
                </a:solidFill>
                <a:latin typeface="Barlow Bold"/>
                <a:ea typeface="Barlow Bold"/>
              </a:rPr>
              <a:t>первом полугодии </a:t>
            </a:r>
            <a:r>
              <a:rPr lang="en-US" sz="3700" b="1" strike="noStrike" spc="-1" dirty="0">
                <a:solidFill>
                  <a:srgbClr val="2E3C4E"/>
                </a:solidFill>
                <a:latin typeface="Barlow Bold"/>
                <a:ea typeface="Barlow Bold"/>
              </a:rPr>
              <a:t>2026 </a:t>
            </a:r>
            <a:r>
              <a:rPr lang="en-US" sz="3700" b="1" strike="noStrike" spc="-1" dirty="0" err="1">
                <a:solidFill>
                  <a:srgbClr val="2E3C4E"/>
                </a:solidFill>
                <a:latin typeface="Barlow Bold"/>
                <a:ea typeface="Barlow Bold"/>
              </a:rPr>
              <a:t>год</a:t>
            </a:r>
            <a:r>
              <a:rPr lang="ru-RU" sz="3700" b="1" strike="noStrike" spc="-1" dirty="0">
                <a:solidFill>
                  <a:srgbClr val="2E3C4E"/>
                </a:solidFill>
                <a:latin typeface="Barlow Bold"/>
                <a:ea typeface="Barlow Bold"/>
              </a:rPr>
              <a:t>а</a:t>
            </a:r>
            <a:endParaRPr lang="ru-RU" sz="37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" name="Text 1"/>
          <p:cNvSpPr/>
          <p:nvPr/>
        </p:nvSpPr>
        <p:spPr>
          <a:xfrm>
            <a:off x="631800" y="1585440"/>
            <a:ext cx="10927440" cy="72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33000"/>
              </a:lnSpc>
              <a:tabLst>
                <a:tab pos="0" algn="l"/>
              </a:tabLst>
            </a:pPr>
            <a:r>
              <a:rPr lang="en-US" sz="1750" b="0" strike="noStrike" spc="-1">
                <a:solidFill>
                  <a:srgbClr val="384653"/>
                </a:solidFill>
                <a:latin typeface="Montserrat"/>
                <a:ea typeface="Montserrat"/>
              </a:rPr>
              <a:t>Дополнительные меры дали ощутимый результат — положительная динамика по всем ключевым показателям</a:t>
            </a:r>
            <a:endParaRPr lang="ru-RU" sz="175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" name="Text 2"/>
          <p:cNvSpPr/>
          <p:nvPr/>
        </p:nvSpPr>
        <p:spPr>
          <a:xfrm>
            <a:off x="631800" y="2601000"/>
            <a:ext cx="5350680" cy="59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83000"/>
              </a:lnSpc>
              <a:tabLst>
                <a:tab pos="0" algn="l"/>
              </a:tabLst>
            </a:pPr>
            <a:r>
              <a:rPr lang="en-US" sz="4650" b="1" strike="noStrike" spc="-1" dirty="0">
                <a:solidFill>
                  <a:srgbClr val="384653"/>
                </a:solidFill>
                <a:latin typeface="Barlow Bold"/>
                <a:ea typeface="Barlow Bold"/>
              </a:rPr>
              <a:t>10 345</a:t>
            </a:r>
            <a:endParaRPr lang="ru-RU" sz="465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Text 3"/>
          <p:cNvSpPr/>
          <p:nvPr/>
        </p:nvSpPr>
        <p:spPr>
          <a:xfrm>
            <a:off x="631800" y="3422520"/>
            <a:ext cx="5350680" cy="29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104000"/>
              </a:lnSpc>
              <a:tabLst>
                <a:tab pos="0" algn="l"/>
              </a:tabLst>
            </a:pPr>
            <a:r>
              <a:rPr lang="ru-RU" sz="1850" b="1" spc="-1" dirty="0">
                <a:solidFill>
                  <a:srgbClr val="384653"/>
                </a:solidFill>
                <a:latin typeface="Barlow Bold"/>
              </a:rPr>
              <a:t>нормализована обстановка в семье</a:t>
            </a:r>
            <a:endParaRPr lang="ru-RU" sz="185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Text 4"/>
          <p:cNvSpPr/>
          <p:nvPr/>
        </p:nvSpPr>
        <p:spPr>
          <a:xfrm>
            <a:off x="631800" y="3827520"/>
            <a:ext cx="5350680" cy="36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133000"/>
              </a:lnSpc>
              <a:tabLst>
                <a:tab pos="0" algn="l"/>
              </a:tabLst>
            </a:pPr>
            <a:r>
              <a:rPr lang="en-US" sz="175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79% </a:t>
            </a:r>
            <a:r>
              <a:rPr lang="en-US" sz="1750" b="0" strike="noStrike" spc="-1" dirty="0" err="1">
                <a:solidFill>
                  <a:srgbClr val="384653"/>
                </a:solidFill>
                <a:latin typeface="Montserrat"/>
                <a:ea typeface="Montserrat"/>
              </a:rPr>
              <a:t>от</a:t>
            </a:r>
            <a:r>
              <a:rPr lang="en-US" sz="175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 </a:t>
            </a:r>
            <a:r>
              <a:rPr lang="en-US" sz="1750" b="0" strike="noStrike" spc="-1" dirty="0" err="1">
                <a:solidFill>
                  <a:srgbClr val="384653"/>
                </a:solidFill>
                <a:latin typeface="Montserrat"/>
                <a:ea typeface="Montserrat"/>
              </a:rPr>
              <a:t>общего</a:t>
            </a:r>
            <a:r>
              <a:rPr lang="en-US" sz="175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 </a:t>
            </a:r>
            <a:r>
              <a:rPr lang="en-US" sz="1750" b="0" strike="noStrike" spc="-1" dirty="0" err="1">
                <a:solidFill>
                  <a:srgbClr val="384653"/>
                </a:solidFill>
                <a:latin typeface="Montserrat"/>
                <a:ea typeface="Montserrat"/>
              </a:rPr>
              <a:t>числа</a:t>
            </a:r>
            <a:r>
              <a:rPr lang="ru-RU" sz="175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 снятых с учета СОП</a:t>
            </a:r>
            <a:endParaRPr lang="ru-RU" sz="175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Text 5"/>
          <p:cNvSpPr/>
          <p:nvPr/>
        </p:nvSpPr>
        <p:spPr>
          <a:xfrm>
            <a:off x="6208560" y="2601000"/>
            <a:ext cx="5350680" cy="59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83000"/>
              </a:lnSpc>
              <a:tabLst>
                <a:tab pos="0" algn="l"/>
              </a:tabLst>
            </a:pPr>
            <a:r>
              <a:rPr lang="en-US" sz="4650" b="1" strike="noStrike" spc="-1">
                <a:solidFill>
                  <a:srgbClr val="384653"/>
                </a:solidFill>
                <a:latin typeface="Barlow Bold"/>
                <a:ea typeface="Barlow Bold"/>
              </a:rPr>
              <a:t>766</a:t>
            </a:r>
            <a:endParaRPr lang="ru-RU" sz="465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" name="Text 6"/>
          <p:cNvSpPr/>
          <p:nvPr/>
        </p:nvSpPr>
        <p:spPr>
          <a:xfrm>
            <a:off x="6208560" y="3422520"/>
            <a:ext cx="5350680" cy="29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104000"/>
              </a:lnSpc>
              <a:tabLst>
                <a:tab pos="0" algn="l"/>
              </a:tabLst>
            </a:pPr>
            <a:r>
              <a:rPr lang="ru-RU" sz="1850" b="1" strike="noStrike" spc="-1" dirty="0">
                <a:solidFill>
                  <a:srgbClr val="384653"/>
                </a:solidFill>
                <a:latin typeface="Barlow Bold"/>
                <a:ea typeface="Barlow Bold"/>
              </a:rPr>
              <a:t>в</a:t>
            </a:r>
            <a:r>
              <a:rPr lang="en-US" sz="1850" b="1" strike="noStrike" spc="-1" dirty="0" err="1">
                <a:solidFill>
                  <a:srgbClr val="384653"/>
                </a:solidFill>
                <a:latin typeface="Barlow Bold"/>
                <a:ea typeface="Barlow Bold"/>
              </a:rPr>
              <a:t>озвращен</a:t>
            </a:r>
            <a:r>
              <a:rPr lang="ru-RU" sz="1850" b="1" strike="noStrike" spc="-1" dirty="0">
                <a:solidFill>
                  <a:srgbClr val="384653"/>
                </a:solidFill>
                <a:latin typeface="Barlow Bold"/>
                <a:ea typeface="Barlow Bold"/>
              </a:rPr>
              <a:t>ы</a:t>
            </a:r>
            <a:r>
              <a:rPr lang="en-US" sz="1850" b="1" strike="noStrike" spc="-1" dirty="0">
                <a:solidFill>
                  <a:srgbClr val="384653"/>
                </a:solidFill>
                <a:latin typeface="Barlow Bold"/>
                <a:ea typeface="Barlow Bold"/>
              </a:rPr>
              <a:t> </a:t>
            </a:r>
            <a:r>
              <a:rPr lang="en-US" sz="1850" b="1" strike="noStrike" spc="-1" dirty="0" err="1">
                <a:solidFill>
                  <a:srgbClr val="384653"/>
                </a:solidFill>
                <a:latin typeface="Barlow Bold"/>
                <a:ea typeface="Barlow Bold"/>
              </a:rPr>
              <a:t>родителям</a:t>
            </a:r>
            <a:endParaRPr lang="ru-RU" sz="185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Text 7"/>
          <p:cNvSpPr/>
          <p:nvPr/>
        </p:nvSpPr>
        <p:spPr>
          <a:xfrm>
            <a:off x="6208560" y="3827520"/>
            <a:ext cx="5350680" cy="36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133000"/>
              </a:lnSpc>
              <a:tabLst>
                <a:tab pos="0" algn="l"/>
              </a:tabLst>
            </a:pPr>
            <a:r>
              <a:rPr lang="en-US" sz="175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49% </a:t>
            </a:r>
            <a:r>
              <a:rPr lang="en-US" sz="1750" b="0" strike="noStrike" spc="-1" dirty="0" err="1">
                <a:solidFill>
                  <a:srgbClr val="384653"/>
                </a:solidFill>
                <a:latin typeface="Montserrat"/>
                <a:ea typeface="Montserrat"/>
              </a:rPr>
              <a:t>от</a:t>
            </a:r>
            <a:r>
              <a:rPr lang="en-US" sz="175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 </a:t>
            </a:r>
            <a:r>
              <a:rPr lang="en-US" sz="1750" b="0" strike="noStrike" spc="-1" dirty="0" err="1">
                <a:solidFill>
                  <a:srgbClr val="384653"/>
                </a:solidFill>
                <a:latin typeface="Montserrat"/>
                <a:ea typeface="Montserrat"/>
              </a:rPr>
              <a:t>числа</a:t>
            </a:r>
            <a:r>
              <a:rPr lang="en-US" sz="175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 </a:t>
            </a:r>
            <a:r>
              <a:rPr lang="ru-RU" sz="1750" spc="-1" dirty="0">
                <a:solidFill>
                  <a:srgbClr val="384653"/>
                </a:solidFill>
                <a:latin typeface="Montserrat"/>
                <a:ea typeface="Montserrat"/>
              </a:rPr>
              <a:t>снятых с учета НГЗ</a:t>
            </a:r>
            <a:endParaRPr lang="ru-RU" sz="175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Text 8"/>
          <p:cNvSpPr/>
          <p:nvPr/>
        </p:nvSpPr>
        <p:spPr>
          <a:xfrm>
            <a:off x="631800" y="4640040"/>
            <a:ext cx="5350680" cy="59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83000"/>
              </a:lnSpc>
              <a:tabLst>
                <a:tab pos="0" algn="l"/>
              </a:tabLst>
            </a:pPr>
            <a:r>
              <a:rPr lang="en-US" sz="4650" b="1" strike="noStrike" spc="-1">
                <a:solidFill>
                  <a:srgbClr val="384653"/>
                </a:solidFill>
                <a:latin typeface="Barlow Bold"/>
                <a:ea typeface="Barlow Bold"/>
              </a:rPr>
              <a:t>1 076</a:t>
            </a:r>
            <a:endParaRPr lang="ru-RU" sz="465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Text 9"/>
          <p:cNvSpPr/>
          <p:nvPr/>
        </p:nvSpPr>
        <p:spPr>
          <a:xfrm>
            <a:off x="631800" y="5461200"/>
            <a:ext cx="5350680" cy="29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850" b="1" strike="noStrike" spc="-1">
                <a:solidFill>
                  <a:srgbClr val="384653"/>
                </a:solidFill>
                <a:latin typeface="Barlow Bold"/>
                <a:ea typeface="Barlow Bold"/>
              </a:rPr>
              <a:t>Остались без попечения</a:t>
            </a:r>
            <a:endParaRPr lang="ru-RU" sz="185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Text 10"/>
          <p:cNvSpPr/>
          <p:nvPr/>
        </p:nvSpPr>
        <p:spPr>
          <a:xfrm>
            <a:off x="631800" y="5866200"/>
            <a:ext cx="5350680" cy="36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133000"/>
              </a:lnSpc>
              <a:tabLst>
                <a:tab pos="0" algn="l"/>
              </a:tabLst>
            </a:pPr>
            <a:r>
              <a:rPr lang="ru-RU" sz="1750" spc="-1" dirty="0">
                <a:solidFill>
                  <a:srgbClr val="384653"/>
                </a:solidFill>
                <a:latin typeface="Montserrat"/>
                <a:ea typeface="Montserrat"/>
              </a:rPr>
              <a:t>нуждаются в</a:t>
            </a:r>
            <a:r>
              <a:rPr lang="en-US" sz="175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 </a:t>
            </a:r>
            <a:r>
              <a:rPr lang="ru-RU" sz="1750" spc="-1" dirty="0">
                <a:solidFill>
                  <a:srgbClr val="384653"/>
                </a:solidFill>
                <a:latin typeface="Montserrat"/>
                <a:ea typeface="Montserrat"/>
              </a:rPr>
              <a:t>устройстве в семью</a:t>
            </a:r>
            <a:endParaRPr lang="ru-RU" sz="175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" name="Text 11"/>
          <p:cNvSpPr/>
          <p:nvPr/>
        </p:nvSpPr>
        <p:spPr>
          <a:xfrm>
            <a:off x="6208560" y="4640040"/>
            <a:ext cx="5350680" cy="59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83000"/>
              </a:lnSpc>
              <a:tabLst>
                <a:tab pos="0" algn="l"/>
              </a:tabLst>
            </a:pPr>
            <a:r>
              <a:rPr lang="en-US" sz="4650" b="1" strike="noStrike" spc="-1">
                <a:solidFill>
                  <a:srgbClr val="384653"/>
                </a:solidFill>
                <a:latin typeface="Barlow Bold"/>
                <a:ea typeface="Barlow Bold"/>
              </a:rPr>
              <a:t>0,87</a:t>
            </a:r>
            <a:endParaRPr lang="ru-RU" sz="465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Text 12"/>
          <p:cNvSpPr/>
          <p:nvPr/>
        </p:nvSpPr>
        <p:spPr>
          <a:xfrm>
            <a:off x="6208560" y="5461200"/>
            <a:ext cx="5350680" cy="29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850" b="1" strike="noStrike" spc="-1" dirty="0" err="1">
                <a:solidFill>
                  <a:srgbClr val="384653"/>
                </a:solidFill>
                <a:latin typeface="Barlow Bold"/>
                <a:ea typeface="Barlow Bold"/>
              </a:rPr>
              <a:t>Удельный</a:t>
            </a:r>
            <a:r>
              <a:rPr lang="en-US" sz="1850" b="1" strike="noStrike" spc="-1" dirty="0">
                <a:solidFill>
                  <a:srgbClr val="384653"/>
                </a:solidFill>
                <a:latin typeface="Barlow Bold"/>
                <a:ea typeface="Barlow Bold"/>
              </a:rPr>
              <a:t> </a:t>
            </a:r>
            <a:r>
              <a:rPr lang="en-US" sz="1850" b="1" strike="noStrike" spc="-1" dirty="0" err="1">
                <a:solidFill>
                  <a:srgbClr val="384653"/>
                </a:solidFill>
                <a:latin typeface="Barlow Bold"/>
                <a:ea typeface="Barlow Bold"/>
              </a:rPr>
              <a:t>вес</a:t>
            </a:r>
            <a:r>
              <a:rPr lang="en-US" sz="1850" b="1" strike="noStrike" spc="-1" dirty="0">
                <a:solidFill>
                  <a:srgbClr val="384653"/>
                </a:solidFill>
                <a:latin typeface="Barlow Bold"/>
                <a:ea typeface="Barlow Bold"/>
              </a:rPr>
              <a:t> </a:t>
            </a:r>
            <a:r>
              <a:rPr lang="en-US" sz="1850" b="1" strike="noStrike" spc="-1" dirty="0" err="1">
                <a:solidFill>
                  <a:srgbClr val="384653"/>
                </a:solidFill>
                <a:latin typeface="Barlow Bold"/>
                <a:ea typeface="Barlow Bold"/>
              </a:rPr>
              <a:t>сирот</a:t>
            </a:r>
            <a:endParaRPr lang="ru-RU" sz="185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Text 13"/>
          <p:cNvSpPr/>
          <p:nvPr/>
        </p:nvSpPr>
        <p:spPr>
          <a:xfrm>
            <a:off x="6208560" y="5866200"/>
            <a:ext cx="5350680" cy="36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ctr" defTabSz="914400">
              <a:lnSpc>
                <a:spcPct val="133000"/>
              </a:lnSpc>
              <a:tabLst>
                <a:tab pos="0" algn="l"/>
              </a:tabLst>
            </a:pPr>
            <a:r>
              <a:rPr lang="en-US" sz="1750" b="0" strike="noStrike" spc="-1">
                <a:solidFill>
                  <a:srgbClr val="384653"/>
                </a:solidFill>
                <a:latin typeface="Montserrat"/>
                <a:ea typeface="Montserrat"/>
              </a:rPr>
              <a:t>Снижение с 1,56 в 2007 году</a:t>
            </a:r>
            <a:endParaRPr lang="ru-RU" sz="175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7A7531C-FE04-40FB-9714-074CF2657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519E"/>
          </a:solidFill>
          <a:ln>
            <a:solidFill>
              <a:srgbClr val="00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Министерство образования Республики Беларусь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4363B7-961C-5ECF-2E82-A7AAD4C9C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47" y="617214"/>
            <a:ext cx="1428750" cy="142875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414D08B-34E4-63F7-FA85-68925D562BF5}"/>
              </a:ext>
            </a:extLst>
          </p:cNvPr>
          <p:cNvGraphicFramePr/>
          <p:nvPr/>
        </p:nvGraphicFramePr>
        <p:xfrm>
          <a:off x="2384211" y="2270146"/>
          <a:ext cx="8282562" cy="3970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58D90F-4025-4767-883F-1433C3E3D924}"/>
              </a:ext>
            </a:extLst>
          </p:cNvPr>
          <p:cNvSpPr/>
          <p:nvPr/>
        </p:nvSpPr>
        <p:spPr>
          <a:xfrm>
            <a:off x="0" y="-94"/>
            <a:ext cx="12192000" cy="289819"/>
          </a:xfrm>
          <a:prstGeom prst="rect">
            <a:avLst/>
          </a:prstGeom>
          <a:solidFill>
            <a:srgbClr val="00519E"/>
          </a:solidFill>
          <a:ln>
            <a:solidFill>
              <a:srgbClr val="00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Этапы профилактики семейного неблагополучия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F8994-9796-4777-AA3C-9463D33F2226}"/>
              </a:ext>
            </a:extLst>
          </p:cNvPr>
          <p:cNvSpPr txBox="1"/>
          <p:nvPr/>
        </p:nvSpPr>
        <p:spPr>
          <a:xfrm>
            <a:off x="3428814" y="1022809"/>
            <a:ext cx="5334371" cy="707886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519E"/>
                </a:solidFill>
              </a:rPr>
              <a:t>       </a:t>
            </a:r>
            <a:r>
              <a:rPr lang="ru-RU" sz="20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Трехэтапная система профилактики семейного неблагополучия</a:t>
            </a:r>
          </a:p>
        </p:txBody>
      </p:sp>
    </p:spTree>
    <p:extLst>
      <p:ext uri="{BB962C8B-B14F-4D97-AF65-F5344CB8AC3E}">
        <p14:creationId xmlns:p14="http://schemas.microsoft.com/office/powerpoint/2010/main" val="178293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519E"/>
          </a:solidFill>
          <a:ln>
            <a:solidFill>
              <a:srgbClr val="00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Министерство образования Республики Беларусь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567052-9F96-EAEB-07F4-0C88C79B895A}"/>
              </a:ext>
            </a:extLst>
          </p:cNvPr>
          <p:cNvSpPr txBox="1"/>
          <p:nvPr/>
        </p:nvSpPr>
        <p:spPr>
          <a:xfrm>
            <a:off x="1659839" y="1349406"/>
            <a:ext cx="97568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</a:rPr>
              <a:t>	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Aptos"/>
              </a:rPr>
              <a:t>управлениями по образованию</a:t>
            </a:r>
            <a:r>
              <a:rPr lang="ru-RU" sz="1800" dirty="0">
                <a:effectLst/>
                <a:latin typeface="Times New Roman" panose="02020603050405020304" pitchFamily="18" charset="0"/>
                <a:ea typeface="Aptos"/>
              </a:rPr>
              <a:t> не контролируется вопрос эффективности работы учреждений образования по проведению социальных расследований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Aptos"/>
              </a:rPr>
              <a:t>в</a:t>
            </a:r>
            <a:r>
              <a:rPr lang="ru-BY" sz="1800" dirty="0">
                <a:effectLst/>
                <a:latin typeface="Times New Roman" panose="02020603050405020304" pitchFamily="18" charset="0"/>
                <a:ea typeface="Aptos"/>
              </a:rPr>
              <a:t> рамках работы с семьями не изучается </a:t>
            </a:r>
            <a:r>
              <a:rPr lang="ru-BY" sz="1800" b="1" dirty="0">
                <a:effectLst/>
                <a:latin typeface="Times New Roman" panose="02020603050405020304" pitchFamily="18" charset="0"/>
                <a:ea typeface="Aptos"/>
              </a:rPr>
              <a:t>психологическое благополучие </a:t>
            </a:r>
            <a:r>
              <a:rPr lang="ru-BY" sz="1800" dirty="0">
                <a:effectLst/>
                <a:latin typeface="Times New Roman" panose="02020603050405020304" pitchFamily="18" charset="0"/>
                <a:ea typeface="Aptos"/>
              </a:rPr>
              <a:t>детей, проживающих в неблагополучных семьях, либо несовершеннолетних, в отношении которых проводится индивидуальная профилактическая работа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непринципиальная оценка на местах рисков ребенка при проживании в семье;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несвоевременное принятие решения КДН об изъятии из семьи и признании в НГЗ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н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е осуществляется координация работы по социальному сопровождению семей после возврата в них детей после НГЗ.</a:t>
            </a:r>
            <a:endParaRPr lang="ru-BY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4363B7-961C-5ECF-2E82-A7AAD4C9C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89" y="1160595"/>
            <a:ext cx="1428750" cy="14287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5548F0-E6F5-4F62-8C1E-608B4FCD680E}"/>
              </a:ext>
            </a:extLst>
          </p:cNvPr>
          <p:cNvSpPr/>
          <p:nvPr/>
        </p:nvSpPr>
        <p:spPr>
          <a:xfrm>
            <a:off x="0" y="-3101"/>
            <a:ext cx="12192000" cy="809024"/>
          </a:xfrm>
          <a:prstGeom prst="rect">
            <a:avLst/>
          </a:prstGeom>
          <a:solidFill>
            <a:srgbClr val="00519E"/>
          </a:solidFill>
          <a:ln>
            <a:solidFill>
              <a:srgbClr val="00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Цель работы - своевременное обеспечение государственной защиты детей в неблагополучных семьях, </a:t>
            </a:r>
          </a:p>
          <a:p>
            <a:pPr algn="ctr"/>
            <a:r>
              <a:rPr lang="ru-RU" dirty="0">
                <a:latin typeface="Georgia" panose="02040502050405020303" pitchFamily="18" charset="0"/>
              </a:rPr>
              <a:t>раннее выявление причин, послуживших семейному неблагополучию</a:t>
            </a:r>
          </a:p>
        </p:txBody>
      </p:sp>
    </p:spTree>
    <p:extLst>
      <p:ext uri="{BB962C8B-B14F-4D97-AF65-F5344CB8AC3E}">
        <p14:creationId xmlns:p14="http://schemas.microsoft.com/office/powerpoint/2010/main" val="105735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Для внедрения единых подходов к получению информации о несовершеннолетних с суицидальным поведением при проведении в отношении них социальных расследований Министерством образования по согласованию с Министерством здравоохранения разработана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форма запроса учреждения образования в организацию здравоохранения о наличии в семье несовершеннолетнего, совершившего попытку суицида (самоповреждения)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, критериев и показателей СОП 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форма ответа организации здравоохранения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, содержащей сведения о том, как родителями выполняются рекомендации медицинских работников</a:t>
            </a:r>
          </a:p>
        </p:txBody>
      </p:sp>
      <p:pic>
        <p:nvPicPr>
          <p:cNvPr id="4" name="Picture 18" descr="G:\19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1138" y="6425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7407" y="1031326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90058" y="1992843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4783940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2878491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74292" y="3813769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G:\19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61" b="20350" l="87335" r="98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28" b="77389"/>
          <a:stretch/>
        </p:blipFill>
        <p:spPr bwMode="auto">
          <a:xfrm rot="16200000">
            <a:off x="11084809" y="5697195"/>
            <a:ext cx="1077171" cy="11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76" y="257862"/>
            <a:ext cx="5026354" cy="126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154" y="257862"/>
            <a:ext cx="5040000" cy="12430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Рамка из листьев и цветов василька | Бесплатный вектор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3469" y1="92245" x2="13469" y2="92245"/>
                        <a14:foregroundMark x1="3537" y1="77347" x2="13741" y2="94898"/>
                        <a14:foregroundMark x1="25442" y1="55102" x2="25442" y2="55102"/>
                        <a14:foregroundMark x1="25714" y1="54490" x2="30884" y2="46735"/>
                        <a14:foregroundMark x1="32925" y1="43878" x2="32925" y2="43878"/>
                        <a14:foregroundMark x1="32925" y1="43878" x2="32925" y2="43878"/>
                        <a14:foregroundMark x1="29660" y1="90816" x2="29660" y2="90816"/>
                        <a14:foregroundMark x1="38776" y1="93673" x2="38776" y2="93673"/>
                        <a14:foregroundMark x1="43265" y1="91224" x2="43265" y2="91224"/>
                        <a14:foregroundMark x1="57687" y1="96735" x2="57687" y2="96735"/>
                        <a14:foregroundMark x1="64626" y1="90816" x2="64626" y2="90816"/>
                        <a14:foregroundMark x1="92517" y1="83061" x2="92517" y2="83061"/>
                        <a14:backgroundMark x1="20000" y1="39184" x2="20000" y2="39184"/>
                        <a14:backgroundMark x1="69524" y1="95918" x2="69524" y2="95918"/>
                        <a14:backgroundMark x1="71156" y1="81429" x2="71156" y2="81429"/>
                        <a14:backgroundMark x1="66939" y1="94286" x2="66939" y2="94286"/>
                        <a14:backgroundMark x1="17279" y1="28367" x2="17279" y2="28367"/>
                        <a14:backgroundMark x1="14830" y1="22041" x2="14830" y2="22041"/>
                        <a14:backgroundMark x1="16190" y1="17959" x2="16190" y2="17959"/>
                        <a14:backgroundMark x1="23401" y1="13878" x2="23401" y2="13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58372"/>
            <a:ext cx="2699999" cy="18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29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745</Words>
  <Application>Microsoft Office PowerPoint</Application>
  <PresentationFormat>Широкоэкранный</PresentationFormat>
  <Paragraphs>74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Aptos</vt:lpstr>
      <vt:lpstr>Arial</vt:lpstr>
      <vt:lpstr>Barlow Bold</vt:lpstr>
      <vt:lpstr>Calibri</vt:lpstr>
      <vt:lpstr>Calibri Light</vt:lpstr>
      <vt:lpstr>Cambria</vt:lpstr>
      <vt:lpstr>Georgia</vt:lpstr>
      <vt:lpstr>Montserrat</vt:lpstr>
      <vt:lpstr>Times New Roman</vt:lpstr>
      <vt:lpstr>Wingdings</vt:lpstr>
      <vt:lpstr>Тема Office</vt:lpstr>
      <vt:lpstr>Системный подход по выявлению семейного неблагополучия и защите прав детей в учреждениях образования </vt:lpstr>
      <vt:lpstr>Социальное, психологическое, материальное благополучие ребенка – обязательное условие успешного обучения и воспитания</vt:lpstr>
      <vt:lpstr>Чек-листы по распознаванию признаков кризисного состояния у обучающихся</vt:lpstr>
      <vt:lpstr>В отношении неблагополучия в семье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Минимализм</dc:title>
  <dc:creator>User Obstinate</dc:creator>
  <cp:lastModifiedBy>Симакова Е.Ф.</cp:lastModifiedBy>
  <cp:revision>46</cp:revision>
  <dcterms:created xsi:type="dcterms:W3CDTF">2021-05-04T06:37:33Z</dcterms:created>
  <dcterms:modified xsi:type="dcterms:W3CDTF">2026-08-12T16:07:42Z</dcterms:modified>
</cp:coreProperties>
</file>