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7" r:id="rId6"/>
    <p:sldId id="260" r:id="rId7"/>
    <p:sldId id="261" r:id="rId8"/>
    <p:sldId id="262" r:id="rId9"/>
    <p:sldId id="270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9" r:id="rId18"/>
    <p:sldId id="271" r:id="rId19"/>
    <p:sldId id="272" r:id="rId20"/>
    <p:sldId id="273" r:id="rId21"/>
    <p:sldId id="274" r:id="rId22"/>
    <p:sldId id="275" r:id="rId23"/>
    <p:sldId id="276" r:id="rId24"/>
    <p:sldId id="280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6"/>
  </p:normalViewPr>
  <p:slideViewPr>
    <p:cSldViewPr>
      <p:cViewPr>
        <p:scale>
          <a:sx n="158" d="100"/>
          <a:sy n="158" d="100"/>
        </p:scale>
        <p:origin x="-2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B60151-1900-4C49-820D-170DD3160AE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BC72CCD-2620-42BF-95AE-BE2ADF92DB35}">
      <dgm:prSet/>
      <dgm:spPr/>
      <dgm:t>
        <a:bodyPr/>
        <a:lstStyle/>
        <a:p>
          <a:r>
            <a:rPr lang="ru-RU"/>
            <a:t>Структура интервью:</a:t>
          </a:r>
          <a:endParaRPr lang="en-US"/>
        </a:p>
      </dgm:t>
    </dgm:pt>
    <dgm:pt modelId="{5AD2B5BD-43E5-480E-8E49-D475609E5A71}" type="parTrans" cxnId="{1AEFADEE-6837-4B6B-8985-1A54FCEE3E0E}">
      <dgm:prSet/>
      <dgm:spPr/>
      <dgm:t>
        <a:bodyPr/>
        <a:lstStyle/>
        <a:p>
          <a:endParaRPr lang="en-US"/>
        </a:p>
      </dgm:t>
    </dgm:pt>
    <dgm:pt modelId="{85AD55F3-F884-4E77-8989-F864307D12AC}" type="sibTrans" cxnId="{1AEFADEE-6837-4B6B-8985-1A54FCEE3E0E}">
      <dgm:prSet/>
      <dgm:spPr/>
      <dgm:t>
        <a:bodyPr/>
        <a:lstStyle/>
        <a:p>
          <a:endParaRPr lang="en-US"/>
        </a:p>
      </dgm:t>
    </dgm:pt>
    <dgm:pt modelId="{1CC78F47-1387-4E3E-91AB-D2339D0D56B0}">
      <dgm:prSet/>
      <dgm:spPr/>
      <dgm:t>
        <a:bodyPr/>
        <a:lstStyle/>
        <a:p>
          <a:r>
            <a:rPr lang="ru-RU"/>
            <a:t>Вводная часть интервью (5-10 минут):</a:t>
          </a:r>
          <a:endParaRPr lang="en-US"/>
        </a:p>
      </dgm:t>
    </dgm:pt>
    <dgm:pt modelId="{B1C21535-31DE-44B5-B415-1E2CF45FC504}" type="parTrans" cxnId="{8761BCA9-D260-4EAE-9F20-DADFD6145337}">
      <dgm:prSet/>
      <dgm:spPr/>
      <dgm:t>
        <a:bodyPr/>
        <a:lstStyle/>
        <a:p>
          <a:endParaRPr lang="en-US"/>
        </a:p>
      </dgm:t>
    </dgm:pt>
    <dgm:pt modelId="{F286E035-96F3-43F1-98CC-0A514DE43A63}" type="sibTrans" cxnId="{8761BCA9-D260-4EAE-9F20-DADFD6145337}">
      <dgm:prSet/>
      <dgm:spPr/>
      <dgm:t>
        <a:bodyPr/>
        <a:lstStyle/>
        <a:p>
          <a:endParaRPr lang="en-US"/>
        </a:p>
      </dgm:t>
    </dgm:pt>
    <dgm:pt modelId="{545219ED-BC18-48D6-B162-4A142899E7E2}">
      <dgm:prSet/>
      <dgm:spPr/>
      <dgm:t>
        <a:bodyPr/>
        <a:lstStyle/>
        <a:p>
          <a:r>
            <a:rPr lang="ru-RU"/>
            <a:t>знакомство, разъяснение цели собеседования; информирование о конфиденциальности и статусе заключения по итогам собеседования.</a:t>
          </a:r>
          <a:endParaRPr lang="en-US"/>
        </a:p>
      </dgm:t>
    </dgm:pt>
    <dgm:pt modelId="{9692F475-311E-4C0A-9A98-0371E956BCB1}" type="parTrans" cxnId="{690E9D64-46F2-4905-B1EE-58CB558397C8}">
      <dgm:prSet/>
      <dgm:spPr/>
      <dgm:t>
        <a:bodyPr/>
        <a:lstStyle/>
        <a:p>
          <a:endParaRPr lang="en-US"/>
        </a:p>
      </dgm:t>
    </dgm:pt>
    <dgm:pt modelId="{7914955A-818F-4ECD-9A1E-D86530D3798F}" type="sibTrans" cxnId="{690E9D64-46F2-4905-B1EE-58CB558397C8}">
      <dgm:prSet/>
      <dgm:spPr/>
      <dgm:t>
        <a:bodyPr/>
        <a:lstStyle/>
        <a:p>
          <a:endParaRPr lang="en-US"/>
        </a:p>
      </dgm:t>
    </dgm:pt>
    <dgm:pt modelId="{0D0FE264-606C-493F-B1F2-B87DBA35C6E3}">
      <dgm:prSet/>
      <dgm:spPr/>
      <dgm:t>
        <a:bodyPr/>
        <a:lstStyle/>
        <a:p>
          <a:r>
            <a:rPr lang="ru-RU"/>
            <a:t>Основная часть интервью (30-50 минут)</a:t>
          </a:r>
          <a:endParaRPr lang="en-US"/>
        </a:p>
      </dgm:t>
    </dgm:pt>
    <dgm:pt modelId="{3A0DDD9B-58A4-453A-AF0F-4F69917A6067}" type="parTrans" cxnId="{289A7572-15B2-4ED5-8901-68361EF4C61E}">
      <dgm:prSet/>
      <dgm:spPr/>
      <dgm:t>
        <a:bodyPr/>
        <a:lstStyle/>
        <a:p>
          <a:endParaRPr lang="en-US"/>
        </a:p>
      </dgm:t>
    </dgm:pt>
    <dgm:pt modelId="{B53608BF-8B7D-4A77-B3E8-5D36BC81A3CE}" type="sibTrans" cxnId="{289A7572-15B2-4ED5-8901-68361EF4C61E}">
      <dgm:prSet/>
      <dgm:spPr/>
      <dgm:t>
        <a:bodyPr/>
        <a:lstStyle/>
        <a:p>
          <a:endParaRPr lang="en-US"/>
        </a:p>
      </dgm:t>
    </dgm:pt>
    <dgm:pt modelId="{501F1F38-64B2-4711-A079-5811BBD451C2}" type="pres">
      <dgm:prSet presAssocID="{4FB60151-1900-4C49-820D-170DD3160AE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34A019-69A6-43FD-A699-CD6FF7F30B97}" type="pres">
      <dgm:prSet presAssocID="{9BC72CCD-2620-42BF-95AE-BE2ADF92DB35}" presName="compNode" presStyleCnt="0"/>
      <dgm:spPr/>
    </dgm:pt>
    <dgm:pt modelId="{77DDF94A-A1D7-401F-A79A-E4385395BF3B}" type="pres">
      <dgm:prSet presAssocID="{9BC72CCD-2620-42BF-95AE-BE2ADF92DB35}" presName="bgRect" presStyleLbl="bgShp" presStyleIdx="0" presStyleCnt="4"/>
      <dgm:spPr/>
    </dgm:pt>
    <dgm:pt modelId="{253C6CE4-C17D-4A06-907D-1CBDD3794794}" type="pres">
      <dgm:prSet presAssocID="{9BC72CCD-2620-42BF-95AE-BE2ADF92DB35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Чат"/>
        </a:ext>
      </dgm:extLst>
    </dgm:pt>
    <dgm:pt modelId="{EAF38B16-4E44-4069-8E7E-35ED063E6706}" type="pres">
      <dgm:prSet presAssocID="{9BC72CCD-2620-42BF-95AE-BE2ADF92DB35}" presName="spaceRect" presStyleCnt="0"/>
      <dgm:spPr/>
    </dgm:pt>
    <dgm:pt modelId="{967B39F1-2616-439C-975F-8F70E9E484C1}" type="pres">
      <dgm:prSet presAssocID="{9BC72CCD-2620-42BF-95AE-BE2ADF92DB35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AA9CEEF-FAE8-4F49-BB8E-EF651D969DC7}" type="pres">
      <dgm:prSet presAssocID="{85AD55F3-F884-4E77-8989-F864307D12AC}" presName="sibTrans" presStyleCnt="0"/>
      <dgm:spPr/>
    </dgm:pt>
    <dgm:pt modelId="{CDFF0B66-5E29-4B2A-B0F8-ADBA62137F8D}" type="pres">
      <dgm:prSet presAssocID="{1CC78F47-1387-4E3E-91AB-D2339D0D56B0}" presName="compNode" presStyleCnt="0"/>
      <dgm:spPr/>
    </dgm:pt>
    <dgm:pt modelId="{1171178F-6447-4FA5-962D-390292359E8F}" type="pres">
      <dgm:prSet presAssocID="{1CC78F47-1387-4E3E-91AB-D2339D0D56B0}" presName="bgRect" presStyleLbl="bgShp" presStyleIdx="1" presStyleCnt="4"/>
      <dgm:spPr/>
    </dgm:pt>
    <dgm:pt modelId="{CB726FD3-3956-49DB-B531-21C13436B2E2}" type="pres">
      <dgm:prSet presAssocID="{1CC78F47-1387-4E3E-91AB-D2339D0D56B0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A734CF39-2591-413A-9606-631AD783F7BA}" type="pres">
      <dgm:prSet presAssocID="{1CC78F47-1387-4E3E-91AB-D2339D0D56B0}" presName="spaceRect" presStyleCnt="0"/>
      <dgm:spPr/>
    </dgm:pt>
    <dgm:pt modelId="{0D584867-5C4C-4520-B432-7ECDA2BF3DAE}" type="pres">
      <dgm:prSet presAssocID="{1CC78F47-1387-4E3E-91AB-D2339D0D56B0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ECC2EA5D-252A-4F70-813D-CBD4590FFA37}" type="pres">
      <dgm:prSet presAssocID="{F286E035-96F3-43F1-98CC-0A514DE43A63}" presName="sibTrans" presStyleCnt="0"/>
      <dgm:spPr/>
    </dgm:pt>
    <dgm:pt modelId="{E5F2E17E-07C7-435A-AA8C-E05060333322}" type="pres">
      <dgm:prSet presAssocID="{545219ED-BC18-48D6-B162-4A142899E7E2}" presName="compNode" presStyleCnt="0"/>
      <dgm:spPr/>
    </dgm:pt>
    <dgm:pt modelId="{C4254A6C-55C6-4269-BFD0-1C0565680DA1}" type="pres">
      <dgm:prSet presAssocID="{545219ED-BC18-48D6-B162-4A142899E7E2}" presName="bgRect" presStyleLbl="bgShp" presStyleIdx="2" presStyleCnt="4"/>
      <dgm:spPr/>
    </dgm:pt>
    <dgm:pt modelId="{ACC94F09-3BD2-4515-86D4-F3E2E621DEB2}" type="pres">
      <dgm:prSet presAssocID="{545219ED-BC18-48D6-B162-4A142899E7E2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1F3EC114-7015-470A-969F-1371FA854396}" type="pres">
      <dgm:prSet presAssocID="{545219ED-BC18-48D6-B162-4A142899E7E2}" presName="spaceRect" presStyleCnt="0"/>
      <dgm:spPr/>
    </dgm:pt>
    <dgm:pt modelId="{A336B772-E8F3-433B-85AC-6AD5383DADCF}" type="pres">
      <dgm:prSet presAssocID="{545219ED-BC18-48D6-B162-4A142899E7E2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0B92205E-49CC-423B-AD4B-79BFFDF09060}" type="pres">
      <dgm:prSet presAssocID="{7914955A-818F-4ECD-9A1E-D86530D3798F}" presName="sibTrans" presStyleCnt="0"/>
      <dgm:spPr/>
    </dgm:pt>
    <dgm:pt modelId="{4D991B65-DD92-44E9-BB57-BAAD15D7696E}" type="pres">
      <dgm:prSet presAssocID="{0D0FE264-606C-493F-B1F2-B87DBA35C6E3}" presName="compNode" presStyleCnt="0"/>
      <dgm:spPr/>
    </dgm:pt>
    <dgm:pt modelId="{941D37FA-2F79-4DDD-AFDE-CD4C35D1EA7D}" type="pres">
      <dgm:prSet presAssocID="{0D0FE264-606C-493F-B1F2-B87DBA35C6E3}" presName="bgRect" presStyleLbl="bgShp" presStyleIdx="3" presStyleCnt="4"/>
      <dgm:spPr/>
    </dgm:pt>
    <dgm:pt modelId="{44AEF97E-85E8-418F-B75B-ABD9DFCE9965}" type="pres">
      <dgm:prSet presAssocID="{0D0FE264-606C-493F-B1F2-B87DBA35C6E3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8D7D0100-AF81-4BEF-ADB3-8CEE6F75903C}" type="pres">
      <dgm:prSet presAssocID="{0D0FE264-606C-493F-B1F2-B87DBA35C6E3}" presName="spaceRect" presStyleCnt="0"/>
      <dgm:spPr/>
    </dgm:pt>
    <dgm:pt modelId="{97247022-7202-4B8E-BF85-824C4AE94F94}" type="pres">
      <dgm:prSet presAssocID="{0D0FE264-606C-493F-B1F2-B87DBA35C6E3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289A7572-15B2-4ED5-8901-68361EF4C61E}" srcId="{4FB60151-1900-4C49-820D-170DD3160AEB}" destId="{0D0FE264-606C-493F-B1F2-B87DBA35C6E3}" srcOrd="3" destOrd="0" parTransId="{3A0DDD9B-58A4-453A-AF0F-4F69917A6067}" sibTransId="{B53608BF-8B7D-4A77-B3E8-5D36BC81A3CE}"/>
    <dgm:cxn modelId="{8761BCA9-D260-4EAE-9F20-DADFD6145337}" srcId="{4FB60151-1900-4C49-820D-170DD3160AEB}" destId="{1CC78F47-1387-4E3E-91AB-D2339D0D56B0}" srcOrd="1" destOrd="0" parTransId="{B1C21535-31DE-44B5-B415-1E2CF45FC504}" sibTransId="{F286E035-96F3-43F1-98CC-0A514DE43A63}"/>
    <dgm:cxn modelId="{B74481A6-FF33-414F-88FD-E48D6A371492}" type="presOf" srcId="{545219ED-BC18-48D6-B162-4A142899E7E2}" destId="{A336B772-E8F3-433B-85AC-6AD5383DADCF}" srcOrd="0" destOrd="0" presId="urn:microsoft.com/office/officeart/2018/2/layout/IconVerticalSolidList"/>
    <dgm:cxn modelId="{B20BC59C-25A3-4555-B252-A58FE003CA9E}" type="presOf" srcId="{9BC72CCD-2620-42BF-95AE-BE2ADF92DB35}" destId="{967B39F1-2616-439C-975F-8F70E9E484C1}" srcOrd="0" destOrd="0" presId="urn:microsoft.com/office/officeart/2018/2/layout/IconVerticalSolidList"/>
    <dgm:cxn modelId="{A228B6E5-B125-4F9A-9808-BAA1F47786CD}" type="presOf" srcId="{1CC78F47-1387-4E3E-91AB-D2339D0D56B0}" destId="{0D584867-5C4C-4520-B432-7ECDA2BF3DAE}" srcOrd="0" destOrd="0" presId="urn:microsoft.com/office/officeart/2018/2/layout/IconVerticalSolidList"/>
    <dgm:cxn modelId="{F1FF0E60-7743-4D27-9F80-05FA9238AE1D}" type="presOf" srcId="{0D0FE264-606C-493F-B1F2-B87DBA35C6E3}" destId="{97247022-7202-4B8E-BF85-824C4AE94F94}" srcOrd="0" destOrd="0" presId="urn:microsoft.com/office/officeart/2018/2/layout/IconVerticalSolidList"/>
    <dgm:cxn modelId="{690E9D64-46F2-4905-B1EE-58CB558397C8}" srcId="{4FB60151-1900-4C49-820D-170DD3160AEB}" destId="{545219ED-BC18-48D6-B162-4A142899E7E2}" srcOrd="2" destOrd="0" parTransId="{9692F475-311E-4C0A-9A98-0371E956BCB1}" sibTransId="{7914955A-818F-4ECD-9A1E-D86530D3798F}"/>
    <dgm:cxn modelId="{DA9A17DD-0C9B-4546-82DC-377C0D565C5D}" type="presOf" srcId="{4FB60151-1900-4C49-820D-170DD3160AEB}" destId="{501F1F38-64B2-4711-A079-5811BBD451C2}" srcOrd="0" destOrd="0" presId="urn:microsoft.com/office/officeart/2018/2/layout/IconVerticalSolidList"/>
    <dgm:cxn modelId="{1AEFADEE-6837-4B6B-8985-1A54FCEE3E0E}" srcId="{4FB60151-1900-4C49-820D-170DD3160AEB}" destId="{9BC72CCD-2620-42BF-95AE-BE2ADF92DB35}" srcOrd="0" destOrd="0" parTransId="{5AD2B5BD-43E5-480E-8E49-D475609E5A71}" sibTransId="{85AD55F3-F884-4E77-8989-F864307D12AC}"/>
    <dgm:cxn modelId="{7A5FF1D0-6030-4449-A250-F2ADA3D941BC}" type="presParOf" srcId="{501F1F38-64B2-4711-A079-5811BBD451C2}" destId="{4334A019-69A6-43FD-A699-CD6FF7F30B97}" srcOrd="0" destOrd="0" presId="urn:microsoft.com/office/officeart/2018/2/layout/IconVerticalSolidList"/>
    <dgm:cxn modelId="{F1A67EBA-F6D3-454E-A17B-33CDD22E37AE}" type="presParOf" srcId="{4334A019-69A6-43FD-A699-CD6FF7F30B97}" destId="{77DDF94A-A1D7-401F-A79A-E4385395BF3B}" srcOrd="0" destOrd="0" presId="urn:microsoft.com/office/officeart/2018/2/layout/IconVerticalSolidList"/>
    <dgm:cxn modelId="{1EC8A8BE-C4A8-42D0-B74C-A41DC0D908C1}" type="presParOf" srcId="{4334A019-69A6-43FD-A699-CD6FF7F30B97}" destId="{253C6CE4-C17D-4A06-907D-1CBDD3794794}" srcOrd="1" destOrd="0" presId="urn:microsoft.com/office/officeart/2018/2/layout/IconVerticalSolidList"/>
    <dgm:cxn modelId="{8F1FE3FB-5B94-41C2-8039-6D3005BBD03F}" type="presParOf" srcId="{4334A019-69A6-43FD-A699-CD6FF7F30B97}" destId="{EAF38B16-4E44-4069-8E7E-35ED063E6706}" srcOrd="2" destOrd="0" presId="urn:microsoft.com/office/officeart/2018/2/layout/IconVerticalSolidList"/>
    <dgm:cxn modelId="{62DA8A59-C74E-48FF-ADCD-78A9151AC710}" type="presParOf" srcId="{4334A019-69A6-43FD-A699-CD6FF7F30B97}" destId="{967B39F1-2616-439C-975F-8F70E9E484C1}" srcOrd="3" destOrd="0" presId="urn:microsoft.com/office/officeart/2018/2/layout/IconVerticalSolidList"/>
    <dgm:cxn modelId="{E7BF0CB9-152B-418B-BB1A-2D0B96591620}" type="presParOf" srcId="{501F1F38-64B2-4711-A079-5811BBD451C2}" destId="{5AA9CEEF-FAE8-4F49-BB8E-EF651D969DC7}" srcOrd="1" destOrd="0" presId="urn:microsoft.com/office/officeart/2018/2/layout/IconVerticalSolidList"/>
    <dgm:cxn modelId="{49AC5438-3EEE-45ED-ACA7-13E2207760B6}" type="presParOf" srcId="{501F1F38-64B2-4711-A079-5811BBD451C2}" destId="{CDFF0B66-5E29-4B2A-B0F8-ADBA62137F8D}" srcOrd="2" destOrd="0" presId="urn:microsoft.com/office/officeart/2018/2/layout/IconVerticalSolidList"/>
    <dgm:cxn modelId="{4A700565-95ED-49EC-96FE-490EEA7DFFCB}" type="presParOf" srcId="{CDFF0B66-5E29-4B2A-B0F8-ADBA62137F8D}" destId="{1171178F-6447-4FA5-962D-390292359E8F}" srcOrd="0" destOrd="0" presId="urn:microsoft.com/office/officeart/2018/2/layout/IconVerticalSolidList"/>
    <dgm:cxn modelId="{C1F348EF-7F71-4944-89F9-CAE1C036E5C5}" type="presParOf" srcId="{CDFF0B66-5E29-4B2A-B0F8-ADBA62137F8D}" destId="{CB726FD3-3956-49DB-B531-21C13436B2E2}" srcOrd="1" destOrd="0" presId="urn:microsoft.com/office/officeart/2018/2/layout/IconVerticalSolidList"/>
    <dgm:cxn modelId="{CE43727C-6E1E-4FE2-8E11-C3BD0D368957}" type="presParOf" srcId="{CDFF0B66-5E29-4B2A-B0F8-ADBA62137F8D}" destId="{A734CF39-2591-413A-9606-631AD783F7BA}" srcOrd="2" destOrd="0" presId="urn:microsoft.com/office/officeart/2018/2/layout/IconVerticalSolidList"/>
    <dgm:cxn modelId="{A21CEDD7-5E08-48A4-9DB0-B86935237CD3}" type="presParOf" srcId="{CDFF0B66-5E29-4B2A-B0F8-ADBA62137F8D}" destId="{0D584867-5C4C-4520-B432-7ECDA2BF3DAE}" srcOrd="3" destOrd="0" presId="urn:microsoft.com/office/officeart/2018/2/layout/IconVerticalSolidList"/>
    <dgm:cxn modelId="{AFD319F5-EE7D-4A8F-8B68-C2BAB1578CEF}" type="presParOf" srcId="{501F1F38-64B2-4711-A079-5811BBD451C2}" destId="{ECC2EA5D-252A-4F70-813D-CBD4590FFA37}" srcOrd="3" destOrd="0" presId="urn:microsoft.com/office/officeart/2018/2/layout/IconVerticalSolidList"/>
    <dgm:cxn modelId="{298CA9FB-3CCC-410A-94BC-C39332AB28CF}" type="presParOf" srcId="{501F1F38-64B2-4711-A079-5811BBD451C2}" destId="{E5F2E17E-07C7-435A-AA8C-E05060333322}" srcOrd="4" destOrd="0" presId="urn:microsoft.com/office/officeart/2018/2/layout/IconVerticalSolidList"/>
    <dgm:cxn modelId="{8959DF84-50B6-43FF-8E0B-9C732204FAF9}" type="presParOf" srcId="{E5F2E17E-07C7-435A-AA8C-E05060333322}" destId="{C4254A6C-55C6-4269-BFD0-1C0565680DA1}" srcOrd="0" destOrd="0" presId="urn:microsoft.com/office/officeart/2018/2/layout/IconVerticalSolidList"/>
    <dgm:cxn modelId="{EA5A70C5-B056-4825-A35A-63EC14C9E93B}" type="presParOf" srcId="{E5F2E17E-07C7-435A-AA8C-E05060333322}" destId="{ACC94F09-3BD2-4515-86D4-F3E2E621DEB2}" srcOrd="1" destOrd="0" presId="urn:microsoft.com/office/officeart/2018/2/layout/IconVerticalSolidList"/>
    <dgm:cxn modelId="{A36D40CB-A745-4E48-A181-DF9BF9750F9F}" type="presParOf" srcId="{E5F2E17E-07C7-435A-AA8C-E05060333322}" destId="{1F3EC114-7015-470A-969F-1371FA854396}" srcOrd="2" destOrd="0" presId="urn:microsoft.com/office/officeart/2018/2/layout/IconVerticalSolidList"/>
    <dgm:cxn modelId="{3EB032D2-B64F-4CE9-9AA0-9F49BC54A37C}" type="presParOf" srcId="{E5F2E17E-07C7-435A-AA8C-E05060333322}" destId="{A336B772-E8F3-433B-85AC-6AD5383DADCF}" srcOrd="3" destOrd="0" presId="urn:microsoft.com/office/officeart/2018/2/layout/IconVerticalSolidList"/>
    <dgm:cxn modelId="{2E3CC605-E04B-42E9-9FD3-9D59D07C712A}" type="presParOf" srcId="{501F1F38-64B2-4711-A079-5811BBD451C2}" destId="{0B92205E-49CC-423B-AD4B-79BFFDF09060}" srcOrd="5" destOrd="0" presId="urn:microsoft.com/office/officeart/2018/2/layout/IconVerticalSolidList"/>
    <dgm:cxn modelId="{67424687-A2B8-4744-8965-B58769F422E6}" type="presParOf" srcId="{501F1F38-64B2-4711-A079-5811BBD451C2}" destId="{4D991B65-DD92-44E9-BB57-BAAD15D7696E}" srcOrd="6" destOrd="0" presId="urn:microsoft.com/office/officeart/2018/2/layout/IconVerticalSolidList"/>
    <dgm:cxn modelId="{755D3F71-3B24-417F-BECE-74FECC0057CA}" type="presParOf" srcId="{4D991B65-DD92-44E9-BB57-BAAD15D7696E}" destId="{941D37FA-2F79-4DDD-AFDE-CD4C35D1EA7D}" srcOrd="0" destOrd="0" presId="urn:microsoft.com/office/officeart/2018/2/layout/IconVerticalSolidList"/>
    <dgm:cxn modelId="{D4666431-A605-4B62-A1D3-E9ED994C3E36}" type="presParOf" srcId="{4D991B65-DD92-44E9-BB57-BAAD15D7696E}" destId="{44AEF97E-85E8-418F-B75B-ABD9DFCE9965}" srcOrd="1" destOrd="0" presId="urn:microsoft.com/office/officeart/2018/2/layout/IconVerticalSolidList"/>
    <dgm:cxn modelId="{112982A0-263A-4E12-86FD-0F573847E02E}" type="presParOf" srcId="{4D991B65-DD92-44E9-BB57-BAAD15D7696E}" destId="{8D7D0100-AF81-4BEF-ADB3-8CEE6F75903C}" srcOrd="2" destOrd="0" presId="urn:microsoft.com/office/officeart/2018/2/layout/IconVerticalSolidList"/>
    <dgm:cxn modelId="{25D6E54E-50AB-4841-BDD3-71468BEF0BC9}" type="presParOf" srcId="{4D991B65-DD92-44E9-BB57-BAAD15D7696E}" destId="{97247022-7202-4B8E-BF85-824C4AE94F9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106AD5-E7B0-42E8-8E76-AE0D0D058021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AA97AF3-2A86-497B-BCBF-776D32CA2B45}">
      <dgm:prSet/>
      <dgm:spPr/>
      <dgm:t>
        <a:bodyPr/>
        <a:lstStyle/>
        <a:p>
          <a:r>
            <a:rPr lang="ru-RU"/>
            <a:t>«Полный цветовой тест М.Люшера» (адаптация И.И. Цыганок),</a:t>
          </a:r>
          <a:endParaRPr lang="en-US"/>
        </a:p>
      </dgm:t>
    </dgm:pt>
    <dgm:pt modelId="{BE3D0671-91D2-4DE6-BFE8-998A30773350}" type="parTrans" cxnId="{7891F6BE-1179-475E-AAC5-4A492744EA9A}">
      <dgm:prSet/>
      <dgm:spPr/>
      <dgm:t>
        <a:bodyPr/>
        <a:lstStyle/>
        <a:p>
          <a:endParaRPr lang="en-US"/>
        </a:p>
      </dgm:t>
    </dgm:pt>
    <dgm:pt modelId="{B2C34309-9831-48A8-8727-320129547E97}" type="sibTrans" cxnId="{7891F6BE-1179-475E-AAC5-4A492744EA9A}">
      <dgm:prSet/>
      <dgm:spPr/>
      <dgm:t>
        <a:bodyPr/>
        <a:lstStyle/>
        <a:p>
          <a:endParaRPr lang="en-US"/>
        </a:p>
      </dgm:t>
    </dgm:pt>
    <dgm:pt modelId="{311C51C2-89C9-4A51-8739-3FBC3BBB2011}">
      <dgm:prSet/>
      <dgm:spPr/>
      <dgm:t>
        <a:bodyPr/>
        <a:lstStyle/>
        <a:p>
          <a:r>
            <a:rPr lang="ru-RU"/>
            <a:t>«Индивидуально типологический опросник» Л.Н.Собчик, </a:t>
          </a:r>
          <a:endParaRPr lang="en-US"/>
        </a:p>
      </dgm:t>
    </dgm:pt>
    <dgm:pt modelId="{B525A1C2-9B30-4E1A-96D4-242F188A3591}" type="parTrans" cxnId="{655A97C6-E815-49BD-8D4C-447BFEA5201C}">
      <dgm:prSet/>
      <dgm:spPr/>
      <dgm:t>
        <a:bodyPr/>
        <a:lstStyle/>
        <a:p>
          <a:endParaRPr lang="en-US"/>
        </a:p>
      </dgm:t>
    </dgm:pt>
    <dgm:pt modelId="{96994146-F58F-4A84-883A-08474C106B47}" type="sibTrans" cxnId="{655A97C6-E815-49BD-8D4C-447BFEA5201C}">
      <dgm:prSet/>
      <dgm:spPr/>
      <dgm:t>
        <a:bodyPr/>
        <a:lstStyle/>
        <a:p>
          <a:endParaRPr lang="en-US"/>
        </a:p>
      </dgm:t>
    </dgm:pt>
    <dgm:pt modelId="{9CF10E8F-857A-4B28-AB84-DDEA2983B5AC}">
      <dgm:prSet/>
      <dgm:spPr/>
      <dgm:t>
        <a:bodyPr/>
        <a:lstStyle/>
        <a:p>
          <a:r>
            <a:rPr lang="ru-RU"/>
            <a:t>«Шкала тревоги Ч.Д. Спилбергера» (адаптация Ю.Л.Ханин). </a:t>
          </a:r>
          <a:endParaRPr lang="en-US"/>
        </a:p>
      </dgm:t>
    </dgm:pt>
    <dgm:pt modelId="{1CBAAAAA-9398-43E6-AA30-83D03383D9C9}" type="parTrans" cxnId="{16C38083-688C-4107-A1C2-D52FB62C8EF3}">
      <dgm:prSet/>
      <dgm:spPr/>
      <dgm:t>
        <a:bodyPr/>
        <a:lstStyle/>
        <a:p>
          <a:endParaRPr lang="en-US"/>
        </a:p>
      </dgm:t>
    </dgm:pt>
    <dgm:pt modelId="{5317B882-3762-4639-8E38-C2682BE69EE8}" type="sibTrans" cxnId="{16C38083-688C-4107-A1C2-D52FB62C8EF3}">
      <dgm:prSet/>
      <dgm:spPr/>
      <dgm:t>
        <a:bodyPr/>
        <a:lstStyle/>
        <a:p>
          <a:endParaRPr lang="en-US"/>
        </a:p>
      </dgm:t>
    </dgm:pt>
    <dgm:pt modelId="{B8D4281E-9267-45AD-A0A9-353D3A046853}">
      <dgm:prSet/>
      <dgm:spPr/>
      <dgm:t>
        <a:bodyPr/>
        <a:lstStyle/>
        <a:p>
          <a:r>
            <a:rPr lang="ru-RU" b="1" dirty="0">
              <a:solidFill>
                <a:srgbClr val="FF0000"/>
              </a:solidFill>
            </a:rPr>
            <a:t>Выбор конкретных методов и методик зависит от результатов интервью!</a:t>
          </a:r>
          <a:endParaRPr lang="en-US" b="1" dirty="0">
            <a:solidFill>
              <a:srgbClr val="FF0000"/>
            </a:solidFill>
          </a:endParaRPr>
        </a:p>
      </dgm:t>
    </dgm:pt>
    <dgm:pt modelId="{74AEB8BA-188D-47E2-90F4-30062ACF5AC8}" type="parTrans" cxnId="{1E288CFC-94A5-4F37-AC92-C13843A78131}">
      <dgm:prSet/>
      <dgm:spPr/>
      <dgm:t>
        <a:bodyPr/>
        <a:lstStyle/>
        <a:p>
          <a:endParaRPr lang="en-US"/>
        </a:p>
      </dgm:t>
    </dgm:pt>
    <dgm:pt modelId="{C0CF1362-8AEF-4A0B-8A17-63810188FEBC}" type="sibTrans" cxnId="{1E288CFC-94A5-4F37-AC92-C13843A78131}">
      <dgm:prSet/>
      <dgm:spPr/>
      <dgm:t>
        <a:bodyPr/>
        <a:lstStyle/>
        <a:p>
          <a:endParaRPr lang="en-US"/>
        </a:p>
      </dgm:t>
    </dgm:pt>
    <dgm:pt modelId="{38B2DC70-E011-D648-8708-9B20A743DD39}" type="pres">
      <dgm:prSet presAssocID="{03106AD5-E7B0-42E8-8E76-AE0D0D05802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581BD54-EB05-ED43-A353-26BA0D2873C7}" type="pres">
      <dgm:prSet presAssocID="{BAA97AF3-2A86-497B-BCBF-776D32CA2B45}" presName="thickLine" presStyleLbl="alignNode1" presStyleIdx="0" presStyleCnt="4"/>
      <dgm:spPr/>
    </dgm:pt>
    <dgm:pt modelId="{B9EAEE38-ED1F-3A42-B172-5BD7FE489DCA}" type="pres">
      <dgm:prSet presAssocID="{BAA97AF3-2A86-497B-BCBF-776D32CA2B45}" presName="horz1" presStyleCnt="0"/>
      <dgm:spPr/>
    </dgm:pt>
    <dgm:pt modelId="{F27AB27C-67AA-EE4F-8AD4-D0BC0026EF97}" type="pres">
      <dgm:prSet presAssocID="{BAA97AF3-2A86-497B-BCBF-776D32CA2B45}" presName="tx1" presStyleLbl="revTx" presStyleIdx="0" presStyleCnt="4"/>
      <dgm:spPr/>
      <dgm:t>
        <a:bodyPr/>
        <a:lstStyle/>
        <a:p>
          <a:endParaRPr lang="ru-RU"/>
        </a:p>
      </dgm:t>
    </dgm:pt>
    <dgm:pt modelId="{04E0BEEF-7CAA-8D41-9A18-3602E0117AEA}" type="pres">
      <dgm:prSet presAssocID="{BAA97AF3-2A86-497B-BCBF-776D32CA2B45}" presName="vert1" presStyleCnt="0"/>
      <dgm:spPr/>
    </dgm:pt>
    <dgm:pt modelId="{09373663-299E-D84F-866A-9B79C568F168}" type="pres">
      <dgm:prSet presAssocID="{311C51C2-89C9-4A51-8739-3FBC3BBB2011}" presName="thickLine" presStyleLbl="alignNode1" presStyleIdx="1" presStyleCnt="4"/>
      <dgm:spPr/>
    </dgm:pt>
    <dgm:pt modelId="{5DDFC7CA-79EF-5A43-96AC-52B91584875D}" type="pres">
      <dgm:prSet presAssocID="{311C51C2-89C9-4A51-8739-3FBC3BBB2011}" presName="horz1" presStyleCnt="0"/>
      <dgm:spPr/>
    </dgm:pt>
    <dgm:pt modelId="{AE7ABD18-CDA2-584D-8BF0-05F3E018DC19}" type="pres">
      <dgm:prSet presAssocID="{311C51C2-89C9-4A51-8739-3FBC3BBB2011}" presName="tx1" presStyleLbl="revTx" presStyleIdx="1" presStyleCnt="4"/>
      <dgm:spPr/>
      <dgm:t>
        <a:bodyPr/>
        <a:lstStyle/>
        <a:p>
          <a:endParaRPr lang="ru-RU"/>
        </a:p>
      </dgm:t>
    </dgm:pt>
    <dgm:pt modelId="{A039A3ED-1355-D743-93DC-72E9CA980050}" type="pres">
      <dgm:prSet presAssocID="{311C51C2-89C9-4A51-8739-3FBC3BBB2011}" presName="vert1" presStyleCnt="0"/>
      <dgm:spPr/>
    </dgm:pt>
    <dgm:pt modelId="{B6A478C8-862F-FB44-ADC9-F89408E74FCE}" type="pres">
      <dgm:prSet presAssocID="{9CF10E8F-857A-4B28-AB84-DDEA2983B5AC}" presName="thickLine" presStyleLbl="alignNode1" presStyleIdx="2" presStyleCnt="4"/>
      <dgm:spPr/>
    </dgm:pt>
    <dgm:pt modelId="{212A8033-46F8-394A-AE90-975DCFEB3D04}" type="pres">
      <dgm:prSet presAssocID="{9CF10E8F-857A-4B28-AB84-DDEA2983B5AC}" presName="horz1" presStyleCnt="0"/>
      <dgm:spPr/>
    </dgm:pt>
    <dgm:pt modelId="{4DF47031-2AE9-B447-9407-78D693E8C27E}" type="pres">
      <dgm:prSet presAssocID="{9CF10E8F-857A-4B28-AB84-DDEA2983B5AC}" presName="tx1" presStyleLbl="revTx" presStyleIdx="2" presStyleCnt="4"/>
      <dgm:spPr/>
      <dgm:t>
        <a:bodyPr/>
        <a:lstStyle/>
        <a:p>
          <a:endParaRPr lang="ru-RU"/>
        </a:p>
      </dgm:t>
    </dgm:pt>
    <dgm:pt modelId="{AA292CCD-FC23-344B-8469-641A4D986BF2}" type="pres">
      <dgm:prSet presAssocID="{9CF10E8F-857A-4B28-AB84-DDEA2983B5AC}" presName="vert1" presStyleCnt="0"/>
      <dgm:spPr/>
    </dgm:pt>
    <dgm:pt modelId="{C1D79118-9FB0-EF42-A3B7-BC6C6C4004C8}" type="pres">
      <dgm:prSet presAssocID="{B8D4281E-9267-45AD-A0A9-353D3A046853}" presName="thickLine" presStyleLbl="alignNode1" presStyleIdx="3" presStyleCnt="4"/>
      <dgm:spPr/>
    </dgm:pt>
    <dgm:pt modelId="{0DF8C472-E20C-D543-B06E-665C79374944}" type="pres">
      <dgm:prSet presAssocID="{B8D4281E-9267-45AD-A0A9-353D3A046853}" presName="horz1" presStyleCnt="0"/>
      <dgm:spPr/>
    </dgm:pt>
    <dgm:pt modelId="{BB801337-86DA-EA4A-8DC3-FD684F9204C8}" type="pres">
      <dgm:prSet presAssocID="{B8D4281E-9267-45AD-A0A9-353D3A046853}" presName="tx1" presStyleLbl="revTx" presStyleIdx="3" presStyleCnt="4"/>
      <dgm:spPr/>
      <dgm:t>
        <a:bodyPr/>
        <a:lstStyle/>
        <a:p>
          <a:endParaRPr lang="ru-RU"/>
        </a:p>
      </dgm:t>
    </dgm:pt>
    <dgm:pt modelId="{B3BB3120-6A9D-8843-8516-9E62E9B18EF4}" type="pres">
      <dgm:prSet presAssocID="{B8D4281E-9267-45AD-A0A9-353D3A046853}" presName="vert1" presStyleCnt="0"/>
      <dgm:spPr/>
    </dgm:pt>
  </dgm:ptLst>
  <dgm:cxnLst>
    <dgm:cxn modelId="{0B03F913-4E9E-8B4A-BB26-FCDA88F49953}" type="presOf" srcId="{03106AD5-E7B0-42E8-8E76-AE0D0D058021}" destId="{38B2DC70-E011-D648-8708-9B20A743DD39}" srcOrd="0" destOrd="0" presId="urn:microsoft.com/office/officeart/2008/layout/LinedList"/>
    <dgm:cxn modelId="{16C38083-688C-4107-A1C2-D52FB62C8EF3}" srcId="{03106AD5-E7B0-42E8-8E76-AE0D0D058021}" destId="{9CF10E8F-857A-4B28-AB84-DDEA2983B5AC}" srcOrd="2" destOrd="0" parTransId="{1CBAAAAA-9398-43E6-AA30-83D03383D9C9}" sibTransId="{5317B882-3762-4639-8E38-C2682BE69EE8}"/>
    <dgm:cxn modelId="{7891F6BE-1179-475E-AAC5-4A492744EA9A}" srcId="{03106AD5-E7B0-42E8-8E76-AE0D0D058021}" destId="{BAA97AF3-2A86-497B-BCBF-776D32CA2B45}" srcOrd="0" destOrd="0" parTransId="{BE3D0671-91D2-4DE6-BFE8-998A30773350}" sibTransId="{B2C34309-9831-48A8-8727-320129547E97}"/>
    <dgm:cxn modelId="{655A97C6-E815-49BD-8D4C-447BFEA5201C}" srcId="{03106AD5-E7B0-42E8-8E76-AE0D0D058021}" destId="{311C51C2-89C9-4A51-8739-3FBC3BBB2011}" srcOrd="1" destOrd="0" parTransId="{B525A1C2-9B30-4E1A-96D4-242F188A3591}" sibTransId="{96994146-F58F-4A84-883A-08474C106B47}"/>
    <dgm:cxn modelId="{5B300C8E-BE4B-1646-855A-A1FCBDDDFA40}" type="presOf" srcId="{BAA97AF3-2A86-497B-BCBF-776D32CA2B45}" destId="{F27AB27C-67AA-EE4F-8AD4-D0BC0026EF97}" srcOrd="0" destOrd="0" presId="urn:microsoft.com/office/officeart/2008/layout/LinedList"/>
    <dgm:cxn modelId="{2F218892-A28C-A345-9C2C-6181E7FE2E03}" type="presOf" srcId="{B8D4281E-9267-45AD-A0A9-353D3A046853}" destId="{BB801337-86DA-EA4A-8DC3-FD684F9204C8}" srcOrd="0" destOrd="0" presId="urn:microsoft.com/office/officeart/2008/layout/LinedList"/>
    <dgm:cxn modelId="{1E288CFC-94A5-4F37-AC92-C13843A78131}" srcId="{03106AD5-E7B0-42E8-8E76-AE0D0D058021}" destId="{B8D4281E-9267-45AD-A0A9-353D3A046853}" srcOrd="3" destOrd="0" parTransId="{74AEB8BA-188D-47E2-90F4-30062ACF5AC8}" sibTransId="{C0CF1362-8AEF-4A0B-8A17-63810188FEBC}"/>
    <dgm:cxn modelId="{1EC7CE19-1513-AC43-B73C-4F011317BCA6}" type="presOf" srcId="{311C51C2-89C9-4A51-8739-3FBC3BBB2011}" destId="{AE7ABD18-CDA2-584D-8BF0-05F3E018DC19}" srcOrd="0" destOrd="0" presId="urn:microsoft.com/office/officeart/2008/layout/LinedList"/>
    <dgm:cxn modelId="{8325BC46-AE6D-A043-9F60-B8CD4E7282D6}" type="presOf" srcId="{9CF10E8F-857A-4B28-AB84-DDEA2983B5AC}" destId="{4DF47031-2AE9-B447-9407-78D693E8C27E}" srcOrd="0" destOrd="0" presId="urn:microsoft.com/office/officeart/2008/layout/LinedList"/>
    <dgm:cxn modelId="{35A68176-5CAE-2849-93A2-6797ECF90CB1}" type="presParOf" srcId="{38B2DC70-E011-D648-8708-9B20A743DD39}" destId="{F581BD54-EB05-ED43-A353-26BA0D2873C7}" srcOrd="0" destOrd="0" presId="urn:microsoft.com/office/officeart/2008/layout/LinedList"/>
    <dgm:cxn modelId="{AA05A7D4-B629-3E4F-A33B-BF88338AD1EF}" type="presParOf" srcId="{38B2DC70-E011-D648-8708-9B20A743DD39}" destId="{B9EAEE38-ED1F-3A42-B172-5BD7FE489DCA}" srcOrd="1" destOrd="0" presId="urn:microsoft.com/office/officeart/2008/layout/LinedList"/>
    <dgm:cxn modelId="{FF386B25-2492-7D45-8DE8-B34773CBA64F}" type="presParOf" srcId="{B9EAEE38-ED1F-3A42-B172-5BD7FE489DCA}" destId="{F27AB27C-67AA-EE4F-8AD4-D0BC0026EF97}" srcOrd="0" destOrd="0" presId="urn:microsoft.com/office/officeart/2008/layout/LinedList"/>
    <dgm:cxn modelId="{C8262B60-E9FC-4949-816C-631AACF25775}" type="presParOf" srcId="{B9EAEE38-ED1F-3A42-B172-5BD7FE489DCA}" destId="{04E0BEEF-7CAA-8D41-9A18-3602E0117AEA}" srcOrd="1" destOrd="0" presId="urn:microsoft.com/office/officeart/2008/layout/LinedList"/>
    <dgm:cxn modelId="{021B8437-DF68-3349-B0A7-E1456024FC40}" type="presParOf" srcId="{38B2DC70-E011-D648-8708-9B20A743DD39}" destId="{09373663-299E-D84F-866A-9B79C568F168}" srcOrd="2" destOrd="0" presId="urn:microsoft.com/office/officeart/2008/layout/LinedList"/>
    <dgm:cxn modelId="{68DE470E-8787-F04E-A755-62D15911485F}" type="presParOf" srcId="{38B2DC70-E011-D648-8708-9B20A743DD39}" destId="{5DDFC7CA-79EF-5A43-96AC-52B91584875D}" srcOrd="3" destOrd="0" presId="urn:microsoft.com/office/officeart/2008/layout/LinedList"/>
    <dgm:cxn modelId="{69F8FB14-DFA7-6F4C-A423-1FD8600D56F0}" type="presParOf" srcId="{5DDFC7CA-79EF-5A43-96AC-52B91584875D}" destId="{AE7ABD18-CDA2-584D-8BF0-05F3E018DC19}" srcOrd="0" destOrd="0" presId="urn:microsoft.com/office/officeart/2008/layout/LinedList"/>
    <dgm:cxn modelId="{BF231C85-423D-334C-A105-65C313298AA9}" type="presParOf" srcId="{5DDFC7CA-79EF-5A43-96AC-52B91584875D}" destId="{A039A3ED-1355-D743-93DC-72E9CA980050}" srcOrd="1" destOrd="0" presId="urn:microsoft.com/office/officeart/2008/layout/LinedList"/>
    <dgm:cxn modelId="{956EA275-97A3-D344-80AE-FD414CA92220}" type="presParOf" srcId="{38B2DC70-E011-D648-8708-9B20A743DD39}" destId="{B6A478C8-862F-FB44-ADC9-F89408E74FCE}" srcOrd="4" destOrd="0" presId="urn:microsoft.com/office/officeart/2008/layout/LinedList"/>
    <dgm:cxn modelId="{93C9E79F-2CD1-EC45-AF0D-28B2D13C5546}" type="presParOf" srcId="{38B2DC70-E011-D648-8708-9B20A743DD39}" destId="{212A8033-46F8-394A-AE90-975DCFEB3D04}" srcOrd="5" destOrd="0" presId="urn:microsoft.com/office/officeart/2008/layout/LinedList"/>
    <dgm:cxn modelId="{2ABEF117-A19C-9646-81E4-2D5C6CD5418F}" type="presParOf" srcId="{212A8033-46F8-394A-AE90-975DCFEB3D04}" destId="{4DF47031-2AE9-B447-9407-78D693E8C27E}" srcOrd="0" destOrd="0" presId="urn:microsoft.com/office/officeart/2008/layout/LinedList"/>
    <dgm:cxn modelId="{55063B94-237F-304C-910C-FBCF98157B93}" type="presParOf" srcId="{212A8033-46F8-394A-AE90-975DCFEB3D04}" destId="{AA292CCD-FC23-344B-8469-641A4D986BF2}" srcOrd="1" destOrd="0" presId="urn:microsoft.com/office/officeart/2008/layout/LinedList"/>
    <dgm:cxn modelId="{A8F0333A-995F-1D4E-8BAD-A5CEF8458378}" type="presParOf" srcId="{38B2DC70-E011-D648-8708-9B20A743DD39}" destId="{C1D79118-9FB0-EF42-A3B7-BC6C6C4004C8}" srcOrd="6" destOrd="0" presId="urn:microsoft.com/office/officeart/2008/layout/LinedList"/>
    <dgm:cxn modelId="{EC2FCC71-06FF-4C4F-9843-C5880FE68A4B}" type="presParOf" srcId="{38B2DC70-E011-D648-8708-9B20A743DD39}" destId="{0DF8C472-E20C-D543-B06E-665C79374944}" srcOrd="7" destOrd="0" presId="urn:microsoft.com/office/officeart/2008/layout/LinedList"/>
    <dgm:cxn modelId="{9325B08B-2053-9A42-8802-7338E1E58E6F}" type="presParOf" srcId="{0DF8C472-E20C-D543-B06E-665C79374944}" destId="{BB801337-86DA-EA4A-8DC3-FD684F9204C8}" srcOrd="0" destOrd="0" presId="urn:microsoft.com/office/officeart/2008/layout/LinedList"/>
    <dgm:cxn modelId="{AF21A165-B07E-1E40-8051-538B4FEEEC8E}" type="presParOf" srcId="{0DF8C472-E20C-D543-B06E-665C79374944}" destId="{B3BB3120-6A9D-8843-8516-9E62E9B18EF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DF94A-A1D7-401F-A79A-E4385395BF3B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3C6CE4-C17D-4A06-907D-1CBDD3794794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7B39F1-2616-439C-975F-8F70E9E484C1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Структура интервью:</a:t>
          </a:r>
          <a:endParaRPr lang="en-US" sz="1800" kern="1200"/>
        </a:p>
      </dsp:txBody>
      <dsp:txXfrm>
        <a:off x="1099610" y="1878"/>
        <a:ext cx="7129989" cy="952043"/>
      </dsp:txXfrm>
    </dsp:sp>
    <dsp:sp modelId="{1171178F-6447-4FA5-962D-390292359E8F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726FD3-3956-49DB-B531-21C13436B2E2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584867-5C4C-4520-B432-7ECDA2BF3DAE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Вводная часть интервью (5-10 минут):</a:t>
          </a:r>
          <a:endParaRPr lang="en-US" sz="1800" kern="1200"/>
        </a:p>
      </dsp:txBody>
      <dsp:txXfrm>
        <a:off x="1099610" y="1191932"/>
        <a:ext cx="7129989" cy="952043"/>
      </dsp:txXfrm>
    </dsp:sp>
    <dsp:sp modelId="{C4254A6C-55C6-4269-BFD0-1C0565680DA1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C94F09-3BD2-4515-86D4-F3E2E621DEB2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36B772-E8F3-433B-85AC-6AD5383DADCF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знакомство, разъяснение цели собеседования; информирование о конфиденциальности и статусе заключения по итогам собеседования.</a:t>
          </a:r>
          <a:endParaRPr lang="en-US" sz="1800" kern="1200"/>
        </a:p>
      </dsp:txBody>
      <dsp:txXfrm>
        <a:off x="1099610" y="2381986"/>
        <a:ext cx="7129989" cy="952043"/>
      </dsp:txXfrm>
    </dsp:sp>
    <dsp:sp modelId="{941D37FA-2F79-4DDD-AFDE-CD4C35D1EA7D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EF97E-85E8-418F-B75B-ABD9DFCE9965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47022-7202-4B8E-BF85-824C4AE94F94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Основная часть интервью (30-50 минут)</a:t>
          </a:r>
          <a:endParaRPr lang="en-US" sz="1800" kern="1200"/>
        </a:p>
      </dsp:txBody>
      <dsp:txXfrm>
        <a:off x="1099610" y="3572041"/>
        <a:ext cx="7129989" cy="9520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1BD54-EB05-ED43-A353-26BA0D2873C7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AB27C-67AA-EE4F-8AD4-D0BC0026EF97}">
      <dsp:nvSpPr>
        <dsp:cNvPr id="0" name=""/>
        <dsp:cNvSpPr/>
      </dsp:nvSpPr>
      <dsp:spPr>
        <a:xfrm>
          <a:off x="0" y="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/>
            <a:t>«Полный цветовой тест М.Люшера» (адаптация И.И. Цыганок),</a:t>
          </a:r>
          <a:endParaRPr lang="en-US" sz="3100" kern="1200"/>
        </a:p>
      </dsp:txBody>
      <dsp:txXfrm>
        <a:off x="0" y="0"/>
        <a:ext cx="8229600" cy="1131490"/>
      </dsp:txXfrm>
    </dsp:sp>
    <dsp:sp modelId="{09373663-299E-D84F-866A-9B79C568F168}">
      <dsp:nvSpPr>
        <dsp:cNvPr id="0" name=""/>
        <dsp:cNvSpPr/>
      </dsp:nvSpPr>
      <dsp:spPr>
        <a:xfrm>
          <a:off x="0" y="1131490"/>
          <a:ext cx="8229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7ABD18-CDA2-584D-8BF0-05F3E018DC19}">
      <dsp:nvSpPr>
        <dsp:cNvPr id="0" name=""/>
        <dsp:cNvSpPr/>
      </dsp:nvSpPr>
      <dsp:spPr>
        <a:xfrm>
          <a:off x="0" y="113149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/>
            <a:t>«Индивидуально типологический опросник» Л.Н.Собчик, </a:t>
          </a:r>
          <a:endParaRPr lang="en-US" sz="3100" kern="1200"/>
        </a:p>
      </dsp:txBody>
      <dsp:txXfrm>
        <a:off x="0" y="1131490"/>
        <a:ext cx="8229600" cy="1131490"/>
      </dsp:txXfrm>
    </dsp:sp>
    <dsp:sp modelId="{B6A478C8-862F-FB44-ADC9-F89408E74FCE}">
      <dsp:nvSpPr>
        <dsp:cNvPr id="0" name=""/>
        <dsp:cNvSpPr/>
      </dsp:nvSpPr>
      <dsp:spPr>
        <a:xfrm>
          <a:off x="0" y="2262981"/>
          <a:ext cx="8229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47031-2AE9-B447-9407-78D693E8C27E}">
      <dsp:nvSpPr>
        <dsp:cNvPr id="0" name=""/>
        <dsp:cNvSpPr/>
      </dsp:nvSpPr>
      <dsp:spPr>
        <a:xfrm>
          <a:off x="0" y="2262981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/>
            <a:t>«Шкала тревоги Ч.Д. Спилбергера» (адаптация Ю.Л.Ханин). </a:t>
          </a:r>
          <a:endParaRPr lang="en-US" sz="3100" kern="1200"/>
        </a:p>
      </dsp:txBody>
      <dsp:txXfrm>
        <a:off x="0" y="2262981"/>
        <a:ext cx="8229600" cy="1131490"/>
      </dsp:txXfrm>
    </dsp:sp>
    <dsp:sp modelId="{C1D79118-9FB0-EF42-A3B7-BC6C6C4004C8}">
      <dsp:nvSpPr>
        <dsp:cNvPr id="0" name=""/>
        <dsp:cNvSpPr/>
      </dsp:nvSpPr>
      <dsp:spPr>
        <a:xfrm>
          <a:off x="0" y="3394472"/>
          <a:ext cx="8229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01337-86DA-EA4A-8DC3-FD684F9204C8}">
      <dsp:nvSpPr>
        <dsp:cNvPr id="0" name=""/>
        <dsp:cNvSpPr/>
      </dsp:nvSpPr>
      <dsp:spPr>
        <a:xfrm>
          <a:off x="0" y="3394472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>
              <a:solidFill>
                <a:srgbClr val="FF0000"/>
              </a:solidFill>
            </a:rPr>
            <a:t>Выбор конкретных методов и методик зависит от результатов интервью!</a:t>
          </a:r>
          <a:endParaRPr lang="en-US" sz="3100" b="1" kern="1200" dirty="0">
            <a:solidFill>
              <a:srgbClr val="FF0000"/>
            </a:solidFill>
          </a:endParaRPr>
        </a:p>
      </dsp:txBody>
      <dsp:txXfrm>
        <a:off x="0" y="3394472"/>
        <a:ext cx="8229600" cy="1131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sz="4100"/>
              <a:t>О психологическом собеседовании</a:t>
            </a:r>
          </a:p>
        </p:txBody>
      </p:sp>
      <p:pic>
        <p:nvPicPr>
          <p:cNvPr id="1026" name="Picture 2" descr="Психологическое собеседование для педагогов введут в следующем году">
            <a:extLst>
              <a:ext uri="{FF2B5EF4-FFF2-40B4-BE49-F238E27FC236}">
                <a16:creationId xmlns:a16="http://schemas.microsoft.com/office/drawing/2014/main" xmlns="" id="{C072859E-C532-E94E-AF0E-4F057BFFA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194" y="1600200"/>
            <a:ext cx="7419611" cy="452596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09954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 Субъекты психологического собеседования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Психологическое собеседование проводится с физическими лицами, </a:t>
            </a:r>
            <a:r>
              <a:rPr lang="ru-RU" b="1" dirty="0">
                <a:solidFill>
                  <a:srgbClr val="FF0000"/>
                </a:solidFill>
              </a:rPr>
              <a:t>планирующими осуществлять или осуществляющими педагогическую деятельность</a:t>
            </a:r>
            <a:r>
              <a:rPr lang="ru-RU" dirty="0"/>
              <a:t>, педагогическую деятельность в сфере физической культуры и спорта, а также претендующими на занятие должностей служащих, связанных с выполнением воспитательных функций, других должностей служащих, профессий рабочих, </a:t>
            </a:r>
            <a:r>
              <a:rPr lang="ru-RU" b="1" dirty="0">
                <a:solidFill>
                  <a:srgbClr val="FF0000"/>
                </a:solidFill>
              </a:rPr>
              <a:t>связанных с постоянной работой с детьми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/>
              <a:t>или занимающими такие должности.</a:t>
            </a:r>
          </a:p>
        </p:txBody>
      </p:sp>
    </p:spTree>
    <p:extLst>
      <p:ext uri="{BB962C8B-B14F-4D97-AF65-F5344CB8AC3E}">
        <p14:creationId xmlns:p14="http://schemas.microsoft.com/office/powerpoint/2010/main" val="422202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r>
              <a:rPr lang="ru-RU" sz="3200" dirty="0"/>
              <a:t>Наниматель вправе принять решение </a:t>
            </a:r>
            <a:br>
              <a:rPr lang="ru-RU" sz="3200" dirty="0"/>
            </a:br>
            <a:r>
              <a:rPr lang="ru-RU" sz="3200" dirty="0"/>
              <a:t>об организации собеседования</a:t>
            </a:r>
            <a:br>
              <a:rPr lang="ru-RU" sz="3200" dirty="0"/>
            </a:br>
            <a:r>
              <a:rPr lang="ru-RU" sz="3200" dirty="0"/>
              <a:t> </a:t>
            </a:r>
            <a:r>
              <a:rPr lang="ru-RU" sz="3200" b="1" dirty="0">
                <a:solidFill>
                  <a:srgbClr val="FF0000"/>
                </a:solidFill>
              </a:rPr>
              <a:t>в течение одного рабочего дня 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/>
              <a:t>в 4 (четырёх) случаях: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09046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1.	поступления </a:t>
            </a:r>
            <a:r>
              <a:rPr lang="ru-RU" b="1" dirty="0">
                <a:solidFill>
                  <a:srgbClr val="FF0000"/>
                </a:solidFill>
              </a:rPr>
              <a:t>характеристики</a:t>
            </a:r>
            <a:r>
              <a:rPr lang="ru-RU" dirty="0"/>
              <a:t> с предыдущего места работы (учебы) с отрицательной информацией;</a:t>
            </a:r>
          </a:p>
          <a:p>
            <a:pPr marL="0" indent="0" algn="just">
              <a:buNone/>
            </a:pPr>
            <a:r>
              <a:rPr lang="ru-RU" dirty="0"/>
              <a:t>2.	получения </a:t>
            </a:r>
            <a:r>
              <a:rPr lang="ru-RU" b="1" dirty="0">
                <a:solidFill>
                  <a:srgbClr val="FF0000"/>
                </a:solidFill>
              </a:rPr>
              <a:t>информации</a:t>
            </a:r>
            <a:r>
              <a:rPr lang="ru-RU" dirty="0"/>
              <a:t> от граждан, государственных органов и организаций, отрицательно характеризующей работника;</a:t>
            </a:r>
          </a:p>
          <a:p>
            <a:pPr marL="0" indent="0" algn="just">
              <a:buNone/>
            </a:pPr>
            <a:r>
              <a:rPr lang="ru-RU" dirty="0"/>
              <a:t>3.	проведения </a:t>
            </a:r>
            <a:r>
              <a:rPr lang="ru-RU" b="1" dirty="0">
                <a:solidFill>
                  <a:srgbClr val="FF0000"/>
                </a:solidFill>
              </a:rPr>
              <a:t>социального расследования </a:t>
            </a:r>
            <a:r>
              <a:rPr lang="ru-RU" dirty="0"/>
              <a:t>в отношении семьи работника;</a:t>
            </a:r>
          </a:p>
          <a:p>
            <a:pPr marL="0" indent="0" algn="just">
              <a:buNone/>
            </a:pPr>
            <a:r>
              <a:rPr lang="ru-RU" dirty="0"/>
              <a:t>4.	наличия рекомендации о </a:t>
            </a:r>
            <a:r>
              <a:rPr lang="ru-RU" b="1" dirty="0">
                <a:solidFill>
                  <a:srgbClr val="FF0000"/>
                </a:solidFill>
              </a:rPr>
              <a:t>повторном собеседовании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85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Назначение психологов и педагогов-психологов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Для проведения собеседования привлекаются психологи или педагоги-психологи государственных организаций, </a:t>
            </a:r>
            <a:r>
              <a:rPr lang="ru-RU" b="1" dirty="0">
                <a:solidFill>
                  <a:srgbClr val="FF0000"/>
                </a:solidFill>
              </a:rPr>
              <a:t>в которых предусмотрены такие должности.</a:t>
            </a:r>
          </a:p>
          <a:p>
            <a:pPr algn="just"/>
            <a:r>
              <a:rPr lang="ru-RU" dirty="0"/>
              <a:t>Перечень организаций определяется местными исполнительными и распорядительными органами. Актуальная информация размещается на официальных сайтах организаций и органов власти в сети Интернет.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94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Порядок привлечения специалистов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Наниматель направляет запрос в соответствующую организацию (или сам себе) </a:t>
            </a:r>
            <a:r>
              <a:rPr lang="ru-RU" b="1" dirty="0">
                <a:solidFill>
                  <a:srgbClr val="FF0000"/>
                </a:solidFill>
              </a:rPr>
              <a:t>не позднее одного рабочего дня</a:t>
            </a:r>
            <a:r>
              <a:rPr lang="ru-RU" dirty="0"/>
              <a:t> после принятия решения о проведении собеседования.</a:t>
            </a:r>
          </a:p>
          <a:p>
            <a:pPr algn="just"/>
            <a:r>
              <a:rPr lang="ru-RU" dirty="0"/>
              <a:t>В течение </a:t>
            </a:r>
            <a:r>
              <a:rPr lang="ru-RU" b="1" dirty="0">
                <a:solidFill>
                  <a:srgbClr val="FF0000"/>
                </a:solidFill>
              </a:rPr>
              <a:t>трех рабочих дней организация </a:t>
            </a:r>
            <a:r>
              <a:rPr lang="ru-RU" dirty="0"/>
              <a:t>сообщает дату проведения собеседования и не позднее </a:t>
            </a:r>
            <a:r>
              <a:rPr lang="ru-RU" b="1" dirty="0">
                <a:solidFill>
                  <a:srgbClr val="FF0000"/>
                </a:solidFill>
              </a:rPr>
              <a:t>десяти рабочих дней </a:t>
            </a:r>
            <a:r>
              <a:rPr lang="ru-RU" dirty="0"/>
              <a:t>направляет специалиста к нанимателю.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573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 Организация собеседования у нанимателя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Наниматель уведомляет кандидата или работника о дате, времени и месте проведения собеседования любыми средствами связи с фиксацией получения уведомления.</a:t>
            </a:r>
          </a:p>
          <a:p>
            <a:pPr algn="just"/>
            <a:r>
              <a:rPr lang="ru-RU" dirty="0"/>
              <a:t>Предоставляется отдельное помещение </a:t>
            </a:r>
            <a:r>
              <a:rPr lang="ru-RU" dirty="0">
                <a:solidFill>
                  <a:srgbClr val="FF0000"/>
                </a:solidFill>
              </a:rPr>
              <a:t>с </a:t>
            </a:r>
            <a:r>
              <a:rPr lang="ru-RU" b="1" dirty="0">
                <a:solidFill>
                  <a:srgbClr val="FF0000"/>
                </a:solidFill>
              </a:rPr>
              <a:t>компьютерной техникой.</a:t>
            </a:r>
          </a:p>
          <a:p>
            <a:pPr algn="just"/>
            <a:r>
              <a:rPr lang="ru-RU" dirty="0"/>
              <a:t>Отказ от прохождения оформляется </a:t>
            </a:r>
            <a:r>
              <a:rPr lang="ru-RU" b="1" dirty="0">
                <a:solidFill>
                  <a:srgbClr val="FF0000"/>
                </a:solidFill>
              </a:rPr>
              <a:t>актом.</a:t>
            </a:r>
          </a:p>
          <a:p>
            <a:pPr algn="just"/>
            <a:r>
              <a:rPr lang="ru-RU" dirty="0"/>
              <a:t>В случае уважительной причины неявки обеспечивается проведение собеседования в </a:t>
            </a:r>
            <a:r>
              <a:rPr lang="ru-RU" b="1" dirty="0">
                <a:solidFill>
                  <a:srgbClr val="FF0000"/>
                </a:solidFill>
              </a:rPr>
              <a:t>иные сроки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08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5. Проведение психологического собеседования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Собеседование проводится с использованием тестов и методик.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Заключение оформляется в день проведения</a:t>
            </a:r>
            <a:r>
              <a:rPr lang="ru-RU" dirty="0"/>
              <a:t>, предоставляется кандидату под подпись и передается нанимателю.</a:t>
            </a:r>
          </a:p>
          <a:p>
            <a:pPr algn="just"/>
            <a:r>
              <a:rPr lang="ru-RU" dirty="0"/>
              <a:t>Заключение носит рекомендательный характер, однако учитывается при принятии кадровых решений.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10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6. Сроки хранения заключений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Заключения хранятся нанимателем:</a:t>
            </a:r>
          </a:p>
          <a:p>
            <a:pPr marL="0" indent="0" algn="just">
              <a:buNone/>
            </a:pPr>
            <a:r>
              <a:rPr lang="ru-RU" dirty="0"/>
              <a:t>•в отношении кандидата — 1 год;</a:t>
            </a:r>
          </a:p>
          <a:p>
            <a:pPr marL="0" indent="0" algn="just">
              <a:buNone/>
            </a:pPr>
            <a:r>
              <a:rPr lang="ru-RU" dirty="0"/>
              <a:t>•в отношении работника — весь период работы с детьми;</a:t>
            </a:r>
          </a:p>
          <a:p>
            <a:pPr marL="0" indent="0" algn="just">
              <a:buNone/>
            </a:pPr>
            <a:r>
              <a:rPr lang="ru-RU" dirty="0"/>
              <a:t>•после прекращения деятельности — 1 год.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0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498ADD-123C-1944-A8FD-03C2D2FAE70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3528" y="1794030"/>
            <a:ext cx="8496944" cy="4659306"/>
          </a:xfrm>
        </p:spPr>
        <p:txBody>
          <a:bodyPr>
            <a:normAutofit fontScale="85000" lnSpcReduction="10000"/>
          </a:bodyPr>
          <a:lstStyle/>
          <a:p>
            <a:r>
              <a:rPr lang="ru-BY" dirty="0"/>
              <a:t>МЕТОДОЛОГИЧЕСКИЕ УКАЗАНИЯ ПО ПРОВЕДЕНИЮ ПСИХОЛОГИЧЕСКОГО СОБЕСЕДОВАНИЯ С ФИЗИЧЕСКИМИ ЛИЦАМИ, ПЛАНИРУЮЩИМИ ОСУЩЕСТВЛЯТЬ ИЛИ ОСУЩЕСТВЛЯЮЩИМИ ПЕДАГОГИЧЕСКУЮ ДЕЯТЕЛЬНОСТЬ, ПЕДАГОГИЧЕСКУЮ ДЕЯТЕЛЬНОСТЬ В СФЕРЕ ФИЗИЧЕСКОЙ КУЛЬТУРЫ И СПОРТА, А ТАКЖЕ ПРЕТЕНДУЮЩИМИ НА ЗАНЯТИЕ ДОЛЖНОСТЕЙ СЛУЖАЩИХ, СВЯЗАННЫХ С ВЫПОЛНЕНИЕМ ВОСПИТАТЕЛЬНЫХ ФУНКЦИЙ, ДРУГИХ ДОЛЖНОСТЕЙ СЛУЖАЩИХ, ПРОФЕССИЙ РАБОЧИХ, СВЯЗАННЫХ С ПОСТЯННОЙ  РАБОТОЙ С ДЕТЬМИ, ИЛИ ЗАНИМАЮЩИМИ ТАКИЕ ДОЛЖНОСТИ</a:t>
            </a:r>
          </a:p>
        </p:txBody>
      </p:sp>
      <p:pic>
        <p:nvPicPr>
          <p:cNvPr id="1026" name="Picture 2" descr="Печать &quot;УТВЕРЖДЕНО&quot;">
            <a:extLst>
              <a:ext uri="{FF2B5EF4-FFF2-40B4-BE49-F238E27FC236}">
                <a16:creationId xmlns:a16="http://schemas.microsoft.com/office/drawing/2014/main" xmlns="" id="{7A555914-8B8B-304E-A664-52D1A0C0B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0"/>
            <a:ext cx="2392040" cy="179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94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dirty="0"/>
              <a:t>Этапы работы психолога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dirty="0"/>
              <a:t>1. Ознакомление с документами</a:t>
            </a:r>
            <a:endParaRPr lang="ru-RU"/>
          </a:p>
          <a:p>
            <a:pPr marL="0" indent="0">
              <a:lnSpc>
                <a:spcPct val="90000"/>
              </a:lnSpc>
              <a:buNone/>
            </a:pPr>
            <a:r>
              <a:rPr lang="ru-RU" dirty="0"/>
              <a:t>2. Проведение устного интервью</a:t>
            </a:r>
            <a:endParaRPr lang="ru-RU"/>
          </a:p>
          <a:p>
            <a:pPr marL="0" indent="0">
              <a:lnSpc>
                <a:spcPct val="90000"/>
              </a:lnSpc>
              <a:buNone/>
            </a:pPr>
            <a:r>
              <a:rPr lang="ru-RU" dirty="0"/>
              <a:t>3. Тестирование с помощью рекомендованных методов и методик</a:t>
            </a:r>
            <a:endParaRPr lang="ru-RU"/>
          </a:p>
          <a:p>
            <a:pPr marL="0" indent="0">
              <a:lnSpc>
                <a:spcPct val="90000"/>
              </a:lnSpc>
              <a:buNone/>
            </a:pPr>
            <a:r>
              <a:rPr lang="ru-RU" dirty="0"/>
              <a:t>4. Оформление результатов</a:t>
            </a:r>
            <a:endParaRPr lang="ru-RU"/>
          </a:p>
        </p:txBody>
      </p:sp>
      <p:pic>
        <p:nvPicPr>
          <p:cNvPr id="4" name="Picture 2" descr="Этапы создания сайта">
            <a:extLst>
              <a:ext uri="{FF2B5EF4-FFF2-40B4-BE49-F238E27FC236}">
                <a16:creationId xmlns:a16="http://schemas.microsoft.com/office/drawing/2014/main" xmlns="" id="{2C67765C-2CA2-A04D-8394-CB0F13D7C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266526"/>
            <a:ext cx="4038600" cy="319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18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Ознакомление с документами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Психолог прибывает к месту проведения собеседования заблаговременно и </a:t>
            </a:r>
            <a:r>
              <a:rPr lang="ru-RU" b="1" dirty="0"/>
              <a:t>до начала интервью</a:t>
            </a:r>
            <a:r>
              <a:rPr lang="ru-RU" dirty="0"/>
              <a:t> изучает документы, представленные нанимателем </a:t>
            </a:r>
            <a:r>
              <a:rPr lang="ru-RU" dirty="0">
                <a:solidFill>
                  <a:srgbClr val="FF0000"/>
                </a:solidFill>
              </a:rPr>
              <a:t>с целью выделения ключевых тем собеседования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83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dirty="0"/>
              <a:t>Общие положения</a:t>
            </a:r>
          </a:p>
        </p:txBody>
      </p:sp>
      <p:pic>
        <p:nvPicPr>
          <p:cNvPr id="1026" name="Picture 2" descr="Международный день защиты детей">
            <a:extLst>
              <a:ext uri="{FF2B5EF4-FFF2-40B4-BE49-F238E27FC236}">
                <a16:creationId xmlns:a16="http://schemas.microsoft.com/office/drawing/2014/main" xmlns="" id="{5BC033E2-5756-634F-8ACE-62DC5D25A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7" r="25124" b="1"/>
          <a:stretch>
            <a:fillRect/>
          </a:stretch>
        </p:blipFill>
        <p:spPr bwMode="auto">
          <a:xfrm>
            <a:off x="457200" y="1600200"/>
            <a:ext cx="4038600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С 17 января 2026 г. вступили в силу </a:t>
            </a:r>
            <a:r>
              <a:rPr lang="ru-RU" sz="2400" dirty="0">
                <a:solidFill>
                  <a:srgbClr val="FF0000"/>
                </a:solidFill>
              </a:rPr>
              <a:t>изменения</a:t>
            </a:r>
            <a:r>
              <a:rPr lang="ru-RU" sz="2400" dirty="0"/>
              <a:t> в Закон Республики Беларусь от 19.11.1993 № 2570-XII </a:t>
            </a:r>
            <a:r>
              <a:rPr lang="ru-RU" sz="2400" dirty="0">
                <a:solidFill>
                  <a:srgbClr val="FF0000"/>
                </a:solidFill>
              </a:rPr>
              <a:t>«О правах ребенка»</a:t>
            </a:r>
            <a:r>
              <a:rPr lang="ru-RU" sz="2400" dirty="0"/>
              <a:t>.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Статья 27-1 дополнена положениями, регулирующими </a:t>
            </a:r>
            <a:r>
              <a:rPr lang="ru-RU" sz="2400" dirty="0">
                <a:solidFill>
                  <a:srgbClr val="FF0000"/>
                </a:solidFill>
              </a:rPr>
              <a:t>порядок реализации ограничений на работу с детьми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34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/>
              <a:t>1. Ознакомление с документами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712968" cy="5832648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/>
              <a:t>характеристику с предыдущего места работы (учебы) </a:t>
            </a:r>
            <a:r>
              <a:rPr lang="ru-RU" sz="2000" dirty="0"/>
              <a:t>физического лица, планирующего осуществлять педагогическую деятельность, педагогическую деятельность в сфере физической культуры и спорта или претендующего на занятие должности служащего, связанной с выполнением воспитательных функций, другой должности служащего, профессии рабочего, связанных с постоянной работой с детьми (далее - кандидат);</a:t>
            </a:r>
          </a:p>
          <a:p>
            <a:pPr algn="just"/>
            <a:r>
              <a:rPr lang="ru-RU" sz="2000" dirty="0"/>
              <a:t>обращения, </a:t>
            </a:r>
            <a:r>
              <a:rPr lang="ru-RU" sz="2000" b="1" dirty="0"/>
              <a:t>информацию</a:t>
            </a:r>
            <a:r>
              <a:rPr lang="ru-RU" sz="2000" dirty="0"/>
              <a:t>, характеризующие профессиональные, деловые, моральные качества физического лица, осуществляющего педагогическую деятельность, педагогическую деятельность в сфере физической культуры и спорта, занимающего должность служащего, связанную с выполнением воспитательных функций, другую должность служащего, профессию рабочего, связанные с постоянной работой с детьми (далее - работник);</a:t>
            </a:r>
          </a:p>
          <a:p>
            <a:pPr algn="just"/>
            <a:r>
              <a:rPr lang="ru-RU" sz="2000" dirty="0"/>
              <a:t>запрос о </a:t>
            </a:r>
            <a:r>
              <a:rPr lang="ru-RU" sz="2000" b="1" dirty="0"/>
              <a:t>социальном расследовании </a:t>
            </a:r>
            <a:r>
              <a:rPr lang="ru-RU" sz="2000" dirty="0"/>
              <a:t>в отношении семьи работника;</a:t>
            </a:r>
          </a:p>
          <a:p>
            <a:pPr algn="just"/>
            <a:r>
              <a:rPr lang="ru-RU" sz="2000" b="1" dirty="0"/>
              <a:t>предыдущее заключение психолога </a:t>
            </a:r>
            <a:r>
              <a:rPr lang="ru-RU" sz="2000" dirty="0"/>
              <a:t>или педагога-психолога о результатах психологического собеседования работника (при повторном собеседовании).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6428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dirty="0"/>
              <a:t>2. Проведение устного интервью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416E2BBB-85EF-CCF3-9567-4FC45580C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47266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995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dirty="0"/>
              <a:t>3. Тестирование</a:t>
            </a:r>
            <a:endParaRPr lang="ru-RU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0E55E9DF-B8AA-D6D9-9FF6-DDF9C5A01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6053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16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 Оформление результатов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Оформление результатов (рекомендации по интерпретации ответов приложение 2). Психолог оформляет заключение по установленной форме и знакомит кандидата или работника. Предлагает задать вопросы (при необходимости).</a:t>
            </a:r>
          </a:p>
          <a:p>
            <a:pPr algn="just"/>
            <a:r>
              <a:rPr lang="ru-RU" dirty="0"/>
              <a:t>Заключение передается нанимателю.</a:t>
            </a:r>
          </a:p>
        </p:txBody>
      </p:sp>
    </p:spTree>
    <p:extLst>
      <p:ext uri="{BB962C8B-B14F-4D97-AF65-F5344CB8AC3E}">
        <p14:creationId xmlns:p14="http://schemas.microsoft.com/office/powerpoint/2010/main" val="393858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69100E1-3064-3747-AFE8-858D14F16B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88" y="0"/>
            <a:ext cx="4722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5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00E58DB-20D0-8841-8AF2-9F18FF425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BY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0925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положения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Так, редакция от 12.07.2025 Закона дополнена нормами, предусматривающими обязанность нанимателя </a:t>
            </a:r>
            <a:r>
              <a:rPr lang="ru-RU" dirty="0">
                <a:solidFill>
                  <a:srgbClr val="FF0000"/>
                </a:solidFill>
              </a:rPr>
              <a:t>до заключения </a:t>
            </a:r>
            <a:r>
              <a:rPr lang="ru-RU" dirty="0"/>
              <a:t>гражданско-правового договора с физическими лицами, планирующими осуществлять педагогическую деятельность, педагогическую деятельность в сфере физической культуры и спорта (далее – педагогические работники), </a:t>
            </a:r>
            <a:r>
              <a:rPr lang="ru-RU" b="1" dirty="0"/>
              <a:t>разъяснить таким лицам нормы законодательства </a:t>
            </a:r>
            <a:r>
              <a:rPr lang="ru-RU" dirty="0">
                <a:solidFill>
                  <a:srgbClr val="FF0000"/>
                </a:solidFill>
              </a:rPr>
              <a:t>о правах ребенка</a:t>
            </a:r>
            <a:r>
              <a:rPr lang="ru-RU" dirty="0"/>
              <a:t>, касающиеся защиты прав детей на неприкосновенность личности, защиту от эксплуатации, насилия и жестокого обращения, а также последствия их несоблюдения.</a:t>
            </a:r>
          </a:p>
        </p:txBody>
      </p:sp>
    </p:spTree>
    <p:extLst>
      <p:ext uri="{BB962C8B-B14F-4D97-AF65-F5344CB8AC3E}">
        <p14:creationId xmlns:p14="http://schemas.microsoft.com/office/powerpoint/2010/main" val="414258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положения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Такие лица подписывают </a:t>
            </a:r>
            <a:r>
              <a:rPr lang="ru-RU" dirty="0">
                <a:solidFill>
                  <a:srgbClr val="FF0000"/>
                </a:solidFill>
              </a:rPr>
              <a:t>обязательство</a:t>
            </a:r>
            <a:r>
              <a:rPr lang="ru-RU" dirty="0"/>
              <a:t> о недопущении нарушения ими прав ребенка на неприкосновенность личности, защиту от эксплуатации, насилия, жестокого обращения и соблюдении ими ограничений на работу с детьми, которое оформляется соответственно нанимателем, юридическим лицом или индивидуальным предпринимателем (далее - нанимателем) </a:t>
            </a:r>
            <a:r>
              <a:rPr lang="ru-RU" dirty="0">
                <a:solidFill>
                  <a:srgbClr val="FF0000"/>
                </a:solidFill>
              </a:rPr>
              <a:t>в письменной форме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246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1image17213808">
            <a:extLst>
              <a:ext uri="{FF2B5EF4-FFF2-40B4-BE49-F238E27FC236}">
                <a16:creationId xmlns:a16="http://schemas.microsoft.com/office/drawing/2014/main" xmlns="" id="{44507271-E894-5845-A034-6C92D78F9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1493" y="68263"/>
            <a:ext cx="4621014" cy="672147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96439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dirty="0"/>
              <a:t>Общие положения</a:t>
            </a:r>
          </a:p>
        </p:txBody>
      </p:sp>
      <p:pic>
        <p:nvPicPr>
          <p:cNvPr id="3074" name="Picture 2" descr="Изображение выглядит как текст, человек, офисные принадлежности, руч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6DE66C3-DA55-EB4E-BCA9-2B13DC684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16" b="2"/>
          <a:stretch>
            <a:fillRect/>
          </a:stretch>
        </p:blipFill>
        <p:spPr bwMode="auto">
          <a:xfrm>
            <a:off x="457200" y="1600200"/>
            <a:ext cx="4038600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ru-RU" dirty="0"/>
              <a:t>Не подписание этого обязательства влечет за собой </a:t>
            </a:r>
            <a:r>
              <a:rPr lang="ru-RU" b="1" dirty="0">
                <a:solidFill>
                  <a:srgbClr val="FF0000"/>
                </a:solidFill>
              </a:rPr>
              <a:t>отказ в заключении </a:t>
            </a:r>
            <a:r>
              <a:rPr lang="ru-RU" dirty="0"/>
              <a:t>трудового договора, гражданско-правового договора с такими лицами</a:t>
            </a:r>
            <a:r>
              <a:rPr lang="en-US" dirty="0"/>
              <a:t> (</a:t>
            </a:r>
            <a:r>
              <a:rPr lang="ru-RU" dirty="0"/>
              <a:t>педагогическими работниками</a:t>
            </a:r>
            <a:r>
              <a:rPr lang="en-US" dirty="0"/>
              <a:t>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199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dirty="0"/>
              <a:t>Общие положения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solidFill>
                  <a:srgbClr val="FF0000"/>
                </a:solidFill>
              </a:rPr>
              <a:t>До принятия решения </a:t>
            </a:r>
            <a:r>
              <a:rPr lang="ru-RU" dirty="0"/>
              <a:t>о приеме на работу частью девятой ст. 27-1 Закона предоставлено </a:t>
            </a:r>
            <a:r>
              <a:rPr lang="ru-RU" b="1" dirty="0">
                <a:solidFill>
                  <a:srgbClr val="FF0000"/>
                </a:solidFill>
              </a:rPr>
              <a:t>право нанимателям </a:t>
            </a:r>
            <a:r>
              <a:rPr lang="ru-RU" dirty="0"/>
              <a:t>организовывать и проводить </a:t>
            </a:r>
            <a:r>
              <a:rPr lang="ru-RU" b="1" dirty="0">
                <a:solidFill>
                  <a:srgbClr val="FF0000"/>
                </a:solidFill>
              </a:rPr>
              <a:t>психологическое собеседование </a:t>
            </a:r>
            <a:r>
              <a:rPr lang="ru-RU" dirty="0"/>
              <a:t>с педагогическими работниками.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Ваше право. Где можно изучить законы нашей страны и как даже ребенок может стать юридически подкованным">
            <a:extLst>
              <a:ext uri="{FF2B5EF4-FFF2-40B4-BE49-F238E27FC236}">
                <a16:creationId xmlns:a16="http://schemas.microsoft.com/office/drawing/2014/main" xmlns="" id="{13BC777F-7433-EE43-B90C-49C5B4FAD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601119"/>
            <a:ext cx="4038600" cy="252412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4956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положения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Во исполнение указанной нормы Правительство Республики Беларусь приняло постановление Совета Министров Республики Беларусь от 05.12.2025 № 706 </a:t>
            </a:r>
            <a:r>
              <a:rPr lang="ru-RU" b="1" dirty="0">
                <a:solidFill>
                  <a:srgbClr val="FF0000"/>
                </a:solidFill>
              </a:rPr>
              <a:t>«О психологическом собеседовании»</a:t>
            </a:r>
            <a:r>
              <a:rPr lang="ru-RU" b="1" dirty="0"/>
              <a:t>, </a:t>
            </a:r>
            <a:r>
              <a:rPr lang="ru-RU" dirty="0"/>
              <a:t>которым утверждено Положение о психологическом собеседовании.</a:t>
            </a:r>
          </a:p>
        </p:txBody>
      </p:sp>
    </p:spTree>
    <p:extLst>
      <p:ext uri="{BB962C8B-B14F-4D97-AF65-F5344CB8AC3E}">
        <p14:creationId xmlns:p14="http://schemas.microsoft.com/office/powerpoint/2010/main" val="290161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700"/>
              <a:t>Порядок реализации ограничений на работу с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200"/>
              <a:t>1. Субъекты психологического собеседования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/>
              <a:t>2. Назначение психологов и педагогов-психологов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/>
              <a:t>3. Порядок привлечения специалистов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/>
              <a:t>4. Организация собеседования у нанимателя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/>
              <a:t>5. Проведение психологического собеседования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200"/>
              <a:t>6. Сроки хранения заключений</a:t>
            </a:r>
          </a:p>
          <a:p>
            <a:pPr>
              <a:lnSpc>
                <a:spcPct val="90000"/>
              </a:lnSpc>
            </a:pPr>
            <a:endParaRPr lang="ru-RU" sz="2200"/>
          </a:p>
          <a:p>
            <a:pPr>
              <a:lnSpc>
                <a:spcPct val="90000"/>
              </a:lnSpc>
            </a:pPr>
            <a:endParaRPr lang="ru-RU" sz="2200"/>
          </a:p>
          <a:p>
            <a:pPr>
              <a:lnSpc>
                <a:spcPct val="90000"/>
              </a:lnSpc>
            </a:pPr>
            <a:endParaRPr lang="ru-RU" sz="2200"/>
          </a:p>
        </p:txBody>
      </p:sp>
      <p:pic>
        <p:nvPicPr>
          <p:cNvPr id="5122" name="Picture 2" descr="Этапы создания сайта">
            <a:extLst>
              <a:ext uri="{FF2B5EF4-FFF2-40B4-BE49-F238E27FC236}">
                <a16:creationId xmlns:a16="http://schemas.microsoft.com/office/drawing/2014/main" xmlns="" id="{1881B126-CF7A-B54E-8361-6686F2BF9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266526"/>
            <a:ext cx="4038600" cy="319331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17905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950</Words>
  <Application>Microsoft Office PowerPoint</Application>
  <PresentationFormat>Экран (4:3)</PresentationFormat>
  <Paragraphs>76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О психологическом собеседовании</vt:lpstr>
      <vt:lpstr>Общие положения</vt:lpstr>
      <vt:lpstr>Общие положения</vt:lpstr>
      <vt:lpstr>Общие положения</vt:lpstr>
      <vt:lpstr>Презентация PowerPoint</vt:lpstr>
      <vt:lpstr>Общие положения</vt:lpstr>
      <vt:lpstr>Общие положения</vt:lpstr>
      <vt:lpstr>Общие положения</vt:lpstr>
      <vt:lpstr>Порядок реализации ограничений на работу с детьми</vt:lpstr>
      <vt:lpstr>1. Субъекты психологического собеседования</vt:lpstr>
      <vt:lpstr>Наниматель вправе принять решение  об организации собеседования  в течение одного рабочего дня  в 4 (четырёх) случаях:</vt:lpstr>
      <vt:lpstr>2. Назначение психологов и педагогов-психологов</vt:lpstr>
      <vt:lpstr>3. Порядок привлечения специалистов</vt:lpstr>
      <vt:lpstr>4. Организация собеседования у нанимателя</vt:lpstr>
      <vt:lpstr>5. Проведение психологического собеседования</vt:lpstr>
      <vt:lpstr>6. Сроки хранения заключений</vt:lpstr>
      <vt:lpstr>Презентация PowerPoint</vt:lpstr>
      <vt:lpstr>Этапы работы психолога</vt:lpstr>
      <vt:lpstr>1. Ознакомление с документами</vt:lpstr>
      <vt:lpstr>1. Ознакомление с документами</vt:lpstr>
      <vt:lpstr>2. Проведение устного интервью</vt:lpstr>
      <vt:lpstr>3. Тестирование</vt:lpstr>
      <vt:lpstr>4. Оформление результатов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2026-03-09T11:05:43Z</dcterms:created>
  <dcterms:modified xsi:type="dcterms:W3CDTF">2026-03-24T08:34:08Z</dcterms:modified>
</cp:coreProperties>
</file>