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57" r:id="rId3"/>
    <p:sldId id="259" r:id="rId4"/>
    <p:sldId id="258" r:id="rId5"/>
    <p:sldId id="261" r:id="rId6"/>
    <p:sldId id="281" r:id="rId7"/>
    <p:sldId id="282" r:id="rId8"/>
    <p:sldId id="283" r:id="rId9"/>
    <p:sldId id="284" r:id="rId10"/>
    <p:sldId id="260" r:id="rId11"/>
    <p:sldId id="286" r:id="rId12"/>
    <p:sldId id="285" r:id="rId13"/>
    <p:sldId id="292" r:id="rId14"/>
    <p:sldId id="291" r:id="rId15"/>
    <p:sldId id="264" r:id="rId16"/>
    <p:sldId id="266" r:id="rId17"/>
    <p:sldId id="267" r:id="rId18"/>
    <p:sldId id="287" r:id="rId19"/>
    <p:sldId id="288" r:id="rId20"/>
    <p:sldId id="28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7071" autoAdjust="0"/>
  </p:normalViewPr>
  <p:slideViewPr>
    <p:cSldViewPr snapToGrid="0">
      <p:cViewPr varScale="1">
        <p:scale>
          <a:sx n="70" d="100"/>
          <a:sy n="70" d="100"/>
        </p:scale>
        <p:origin x="51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7C0B0-2A39-4F4C-A815-10D0907FDE22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543F8-6588-48EA-A623-5CB892FB2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18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543F8-6588-48EA-A623-5CB892FB27A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807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543F8-6588-48EA-A623-5CB892FB27A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807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543F8-6588-48EA-A623-5CB892FB27A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807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50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00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037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35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4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34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91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09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88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55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086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7638DCA-34E1-43E6-BD72-B21955854B15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48B75DB-F202-4CCE-899F-27ACF1A1D2F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181" y="905775"/>
            <a:ext cx="10175635" cy="30192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функциях</a:t>
            </a:r>
            <a:br>
              <a:rPr lang="ru-RU" sz="5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социально-педагогических центров</a:t>
            </a:r>
            <a:br>
              <a:rPr lang="ru-RU" sz="5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решении вопросов защиты прав детей</a:t>
            </a:r>
            <a:endParaRPr lang="ru-RU" sz="5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1926" y="224287"/>
            <a:ext cx="11749176" cy="828136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совет директоров социально-педагогических центров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6660" y="4544050"/>
            <a:ext cx="1810668" cy="12863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04181" y="4796288"/>
            <a:ext cx="9032479" cy="798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6F6F74"/>
              </a:buClr>
              <a:buSzPct val="100000"/>
            </a:pPr>
            <a:r>
              <a:rPr lang="ru-RU" sz="1700" cap="all" spc="200" dirty="0" err="1" smtClean="0">
                <a:solidFill>
                  <a:srgbClr val="4646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Белевич</a:t>
            </a:r>
            <a:r>
              <a:rPr lang="ru-RU" sz="1700" cap="all" spc="200" dirty="0" smtClean="0">
                <a:solidFill>
                  <a:srgbClr val="4646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Алексеевна,                                      </a:t>
            </a:r>
            <a:r>
              <a:rPr lang="en-US" sz="1700" cap="all" spc="200" dirty="0" smtClean="0">
                <a:solidFill>
                  <a:srgbClr val="4646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700" cap="all" spc="200" dirty="0" smtClean="0">
                <a:solidFill>
                  <a:srgbClr val="4646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Учреждения </a:t>
            </a:r>
            <a:r>
              <a:rPr lang="ru-RU" sz="1700" cap="all" spc="200" dirty="0">
                <a:solidFill>
                  <a:srgbClr val="4646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«Национальный центр усыновления Министерства образования Республики Беларусь»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6597" y="6504317"/>
            <a:ext cx="10265434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6F6F74"/>
              </a:buClr>
              <a:buSzPct val="100000"/>
            </a:pPr>
            <a:r>
              <a:rPr lang="ru-RU" sz="1700" cap="all" spc="200" dirty="0" smtClean="0">
                <a:solidFill>
                  <a:srgbClr val="4646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Минск, 13 августа 2026 года</a:t>
            </a:r>
            <a:endParaRPr lang="ru-RU" sz="1700" cap="all" spc="200" dirty="0">
              <a:solidFill>
                <a:srgbClr val="4646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0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545468"/>
              </p:ext>
            </p:extLst>
          </p:nvPr>
        </p:nvGraphicFramePr>
        <p:xfrm>
          <a:off x="712179" y="861643"/>
          <a:ext cx="9715497" cy="5055582"/>
        </p:xfrm>
        <a:graphic>
          <a:graphicData uri="http://schemas.openxmlformats.org/drawingml/2006/table">
            <a:tbl>
              <a:tblPr firstRow="1" firstCol="1" bandRow="1"/>
              <a:tblGrid>
                <a:gridCol w="1526456"/>
                <a:gridCol w="625749"/>
                <a:gridCol w="625749"/>
                <a:gridCol w="831722"/>
                <a:gridCol w="693754"/>
                <a:gridCol w="806282"/>
                <a:gridCol w="858143"/>
                <a:gridCol w="831722"/>
                <a:gridCol w="832701"/>
                <a:gridCol w="693754"/>
                <a:gridCol w="557743"/>
                <a:gridCol w="831722"/>
              </a:tblGrid>
              <a:tr h="996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Длительность пребывания в семье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семей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 2-х лет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2-4 лет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 5 лет и больше 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96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Возраст  на момент отмены 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 5 лет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5-9 лет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 10 и старше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 5 лет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5-9 лет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 10 и старше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 5 лет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5-9 лет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 10 и старше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Брестская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Витебская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Гомельская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Гродненская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Минская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Могилевская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г.Минск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79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1" i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2662" y="183520"/>
            <a:ext cx="1225513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Данные об отмене усыновления (удочерения) по регионам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944" y="4820262"/>
            <a:ext cx="1565342" cy="110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90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5462" y="121422"/>
            <a:ext cx="1086729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ОКАЗАНИЕ ПРАКТИЧЕСКОЙ ПОМОЩИ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едагогами-психологами НЦУ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944" y="4820262"/>
            <a:ext cx="1565342" cy="110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256" y="976942"/>
            <a:ext cx="7251090" cy="563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87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5462" y="121422"/>
            <a:ext cx="1086729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ОКАЗАНИЕ ПРАКТИЧЕСКОЙ ПОМОЩИ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Выезды и выходы в управления (отделы), СПЦ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1316736"/>
            <a:ext cx="11100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53 выезда/выхода для оказания практической помощи специалистам </a:t>
            </a:r>
            <a:r>
              <a:rPr lang="ru-RU" sz="2400" ker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районов </a:t>
            </a:r>
            <a:r>
              <a:rPr lang="ru-RU" sz="2400" kern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в </a:t>
            </a:r>
            <a:r>
              <a:rPr lang="ru-RU" sz="24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реализации действующего законодательства по защите прав детей-сирот (отделы образования, СПЦ, учреждения образования</a:t>
            </a:r>
            <a:r>
              <a:rPr lang="ru-RU" sz="2400" kern="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indent="450215" algn="just">
              <a:spcAft>
                <a:spcPts val="0"/>
              </a:spcAft>
            </a:pPr>
            <a:endParaRPr lang="ru-RU" sz="2400" kern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kern="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Практической помощью охвачены специалисты 40 районов республики: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- 11 районов Гомельской области,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- 7 районов Могилевской области,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- 6 районов </a:t>
            </a:r>
            <a:r>
              <a:rPr lang="ru-RU" sz="2400" kern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г.Минска</a:t>
            </a:r>
            <a:r>
              <a:rPr lang="ru-RU" sz="24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 4 района Гродненской, Витебской, Брестской, Минской  областей.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004" y="5090112"/>
            <a:ext cx="1560711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для работы                          Республиканской методической площадки              на 2026/2027 учебный год (проект)</a:t>
            </a:r>
            <a:endParaRPr lang="ru-RU" sz="36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555" y="1822515"/>
            <a:ext cx="4346825" cy="43468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66554" y="6457448"/>
            <a:ext cx="5065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https://forms.gle/7dGB783wGxCHf11R7</a:t>
            </a:r>
          </a:p>
        </p:txBody>
      </p:sp>
    </p:spTree>
    <p:extLst>
      <p:ext uri="{BB962C8B-B14F-4D97-AF65-F5344CB8AC3E}">
        <p14:creationId xmlns:p14="http://schemas.microsoft.com/office/powerpoint/2010/main" val="213964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для руководителей социально-педагогических центров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456" y="1804416"/>
            <a:ext cx="4169831" cy="41698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55592" y="6397012"/>
            <a:ext cx="74000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https://forms.gle/xQDfa7sin5jHuUMK7</a:t>
            </a:r>
          </a:p>
        </p:txBody>
      </p:sp>
    </p:spTree>
    <p:extLst>
      <p:ext uri="{BB962C8B-B14F-4D97-AF65-F5344CB8AC3E}">
        <p14:creationId xmlns:p14="http://schemas.microsoft.com/office/powerpoint/2010/main" val="3966697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" y="0"/>
            <a:ext cx="112196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358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" y="2128998"/>
            <a:ext cx="6294640" cy="4166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692" y="502920"/>
            <a:ext cx="5696308" cy="4166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769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7" y="109565"/>
            <a:ext cx="4510600" cy="6019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938" y="109565"/>
            <a:ext cx="4608794" cy="582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58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520" y="0"/>
            <a:ext cx="7717536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8486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3" y="292608"/>
            <a:ext cx="5971847" cy="577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1" y="292608"/>
            <a:ext cx="5786295" cy="577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634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9839" y="714267"/>
            <a:ext cx="6492240" cy="5257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07" y="1574140"/>
            <a:ext cx="3673865" cy="3183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955" y="560717"/>
            <a:ext cx="7763773" cy="5546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579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2595"/>
            <a:ext cx="4032504" cy="620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505" y="222595"/>
            <a:ext cx="4262964" cy="620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469" y="222594"/>
            <a:ext cx="3957490" cy="6141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861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1833" y="457200"/>
            <a:ext cx="7548113" cy="5532120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воспитании в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7257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семьях граждан находится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11450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детей-сирот и детей, оставшихся без попечения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родителей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170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января 2025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года)</a:t>
            </a:r>
          </a:p>
          <a:p>
            <a:pPr indent="449580" algn="just"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 них: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− </a:t>
            </a:r>
            <a:r>
              <a:rPr lang="ru-RU" b="1" kern="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7410 </a:t>
            </a:r>
            <a:r>
              <a:rPr lang="ru-RU" b="1" kern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детей в </a:t>
            </a:r>
            <a:r>
              <a:rPr lang="ru-RU" b="1" kern="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5835 </a:t>
            </a:r>
            <a:r>
              <a:rPr lang="ru-RU" b="1" kern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опекунских </a:t>
            </a:r>
            <a:r>
              <a:rPr lang="ru-RU" b="1" kern="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семьях</a:t>
            </a:r>
            <a:endParaRPr lang="ru-RU" sz="1800" b="1" kern="100" dirty="0">
              <a:solidFill>
                <a:srgbClr val="002060"/>
              </a:solidFill>
              <a:latin typeface="Times New Roman" pitchFamily="18" charset="0"/>
              <a:ea typeface="Aptos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− </a:t>
            </a:r>
            <a:r>
              <a:rPr lang="ru-RU" b="1" kern="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2162 </a:t>
            </a:r>
            <a:r>
              <a:rPr lang="ru-RU" b="1" kern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ребенка в </a:t>
            </a:r>
            <a:r>
              <a:rPr lang="ru-RU" b="1" kern="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1226 </a:t>
            </a:r>
            <a:r>
              <a:rPr lang="ru-RU" b="1" kern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приемных </a:t>
            </a:r>
            <a:r>
              <a:rPr lang="ru-RU" b="1" kern="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семьях</a:t>
            </a:r>
            <a:endParaRPr lang="ru-RU" sz="1800" b="1" kern="100" dirty="0">
              <a:solidFill>
                <a:srgbClr val="002060"/>
              </a:solidFill>
              <a:latin typeface="Times New Roman" pitchFamily="18" charset="0"/>
              <a:ea typeface="Aptos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−  1878 детей в 283 детских домах семейного </a:t>
            </a:r>
            <a:r>
              <a:rPr lang="ru-RU" b="1" kern="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типа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800" b="1" kern="100" dirty="0" smtClean="0">
              <a:solidFill>
                <a:srgbClr val="002060"/>
              </a:solidFill>
              <a:latin typeface="Times New Roman" pitchFamily="18" charset="0"/>
              <a:ea typeface="Aptos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800" b="1" kern="100" dirty="0">
              <a:solidFill>
                <a:srgbClr val="002060"/>
              </a:solidFill>
              <a:latin typeface="Times New Roman" pitchFamily="18" charset="0"/>
              <a:ea typeface="Aptos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800" b="1" kern="100" dirty="0">
              <a:solidFill>
                <a:srgbClr val="002060"/>
              </a:solidFill>
              <a:latin typeface="Times New Roman" pitchFamily="18" charset="0"/>
              <a:ea typeface="Aptos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kern="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</a:t>
            </a:r>
            <a:r>
              <a:rPr lang="ru-RU" b="1" kern="0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6812 </a:t>
            </a:r>
            <a:r>
              <a:rPr lang="ru-RU" b="1" kern="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детей -</a:t>
            </a:r>
            <a:r>
              <a:rPr lang="ru-RU" b="1" kern="0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kern="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b="1" kern="0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4061 </a:t>
            </a:r>
            <a:r>
              <a:rPr lang="ru-RU" b="1" kern="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семьях </a:t>
            </a:r>
            <a:r>
              <a:rPr lang="ru-RU" b="1" kern="0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усыновителей</a:t>
            </a:r>
            <a:endParaRPr lang="ru-RU" sz="1800" b="1" kern="100" dirty="0">
              <a:solidFill>
                <a:srgbClr val="0070C0"/>
              </a:solidFill>
              <a:latin typeface="Times New Roman" pitchFamily="18" charset="0"/>
              <a:ea typeface="Aptos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1924" y="1225253"/>
            <a:ext cx="3562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1 января 2026 года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705" y="3489355"/>
            <a:ext cx="2511801" cy="1823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62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9728" y="5020574"/>
            <a:ext cx="10968560" cy="10869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ДДСТ Первомайского района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г.Минска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Каминские и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лицкевичи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37" y="163900"/>
            <a:ext cx="5955944" cy="422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151" y="163900"/>
            <a:ext cx="5719314" cy="422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51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472" y="1788532"/>
            <a:ext cx="4800615" cy="3232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sz="half" idx="1"/>
          </p:nvPr>
        </p:nvSpPr>
        <p:spPr>
          <a:xfrm>
            <a:off x="7253654" y="413239"/>
            <a:ext cx="3930161" cy="123092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ГУО «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Круглянский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районный социально-педагогический центр»                          Могилевская область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77" y="1766796"/>
            <a:ext cx="4641012" cy="3253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685801" y="413238"/>
            <a:ext cx="4067354" cy="9583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ГУО «Социально-педагогический центр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Ивацевичского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                        Брестская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164032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27940" cy="337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826" y="1777042"/>
            <a:ext cx="7041174" cy="508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67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211" y="3036498"/>
            <a:ext cx="4425352" cy="321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89321" y="1716658"/>
            <a:ext cx="4520242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q"/>
            </a:pPr>
            <a:r>
              <a:rPr lang="ru-RU" i="1" kern="0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Посещаемость портала -                    </a:t>
            </a:r>
            <a:r>
              <a:rPr lang="ru-RU" b="1" i="1" kern="0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более </a:t>
            </a:r>
            <a:r>
              <a:rPr lang="ru-RU" b="1" i="1" kern="0" dirty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30 тысяч </a:t>
            </a:r>
            <a:r>
              <a:rPr lang="ru-RU" b="1" i="1" kern="0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человек </a:t>
            </a:r>
            <a:r>
              <a:rPr lang="ru-RU" i="1" kern="0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за 1 полугодие 2026 года (</a:t>
            </a:r>
            <a:r>
              <a:rPr lang="ru-RU" i="1" kern="0" dirty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за 2025 год – 56 тысяч человек)</a:t>
            </a:r>
            <a:endParaRPr lang="ru-RU" sz="1400" i="1" kern="100" dirty="0">
              <a:solidFill>
                <a:srgbClr val="FF6600"/>
              </a:solidFill>
              <a:effectLst/>
              <a:latin typeface="Aptos"/>
              <a:ea typeface="Aptos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89321" y="396815"/>
            <a:ext cx="444260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ru-RU" kern="0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З</a:t>
            </a:r>
            <a:r>
              <a:rPr lang="ru-RU" b="1" i="1" kern="0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арегистрировано пользователей -  </a:t>
            </a:r>
            <a:r>
              <a:rPr lang="ru-RU" b="1" kern="0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47430 </a:t>
            </a:r>
            <a:r>
              <a:rPr lang="ru-RU" i="1" kern="0" dirty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(на 01.01.2020 – 23 556</a:t>
            </a:r>
            <a:r>
              <a:rPr lang="ru-RU" i="1" kern="0" dirty="0" smtClean="0">
                <a:solidFill>
                  <a:srgbClr val="FF6600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ru-RU" sz="1400" kern="100" dirty="0">
              <a:solidFill>
                <a:srgbClr val="FF6600"/>
              </a:solidFill>
              <a:effectLst/>
              <a:latin typeface="Aptos"/>
              <a:ea typeface="Aptos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344598"/>
              </p:ext>
            </p:extLst>
          </p:nvPr>
        </p:nvGraphicFramePr>
        <p:xfrm>
          <a:off x="802257" y="2103922"/>
          <a:ext cx="5382884" cy="3545710"/>
        </p:xfrm>
        <a:graphic>
          <a:graphicData uri="http://schemas.openxmlformats.org/drawingml/2006/table">
            <a:tbl>
              <a:tblPr firstRow="1" firstCol="1" bandRow="1"/>
              <a:tblGrid>
                <a:gridCol w="1978326"/>
                <a:gridCol w="1702279"/>
                <a:gridCol w="1702279"/>
              </a:tblGrid>
              <a:tr h="50931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300" b="1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Область</a:t>
                      </a:r>
                      <a:endParaRPr lang="ru-RU" sz="13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300" b="1" kern="0" spc="75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добавлено видеороликов      к актуальным анкетам</a:t>
                      </a:r>
                      <a:endParaRPr lang="ru-RU" sz="13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r>
                        <a:rPr lang="ru-RU" sz="13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них с</a:t>
                      </a:r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оздано          в 1 полугодии       2026 года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2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3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Брестская область</a:t>
                      </a:r>
                      <a:endParaRPr lang="ru-RU" sz="13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6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54</a:t>
                      </a:r>
                      <a:endParaRPr lang="ru-RU" sz="16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2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3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Витебская область</a:t>
                      </a:r>
                      <a:endParaRPr lang="ru-RU" sz="13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6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84</a:t>
                      </a:r>
                      <a:endParaRPr lang="ru-RU" sz="16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2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3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Гомельская область</a:t>
                      </a:r>
                      <a:endParaRPr lang="ru-RU" sz="13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6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510</a:t>
                      </a:r>
                      <a:endParaRPr lang="ru-RU" sz="16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2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3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Гродненская область</a:t>
                      </a:r>
                      <a:endParaRPr lang="ru-RU" sz="13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6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132</a:t>
                      </a:r>
                      <a:endParaRPr lang="ru-RU" sz="16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2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3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Могилевская область</a:t>
                      </a:r>
                      <a:endParaRPr lang="ru-RU" sz="13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6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129</a:t>
                      </a:r>
                      <a:endParaRPr lang="ru-RU" sz="16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2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3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Минская область</a:t>
                      </a:r>
                      <a:endParaRPr lang="ru-RU" sz="13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6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148</a:t>
                      </a:r>
                      <a:endParaRPr lang="ru-RU" sz="16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34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3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г. Минск</a:t>
                      </a:r>
                      <a:endParaRPr lang="ru-RU" sz="13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600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</a:t>
                      </a:r>
                      <a:endParaRPr lang="ru-RU" sz="16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2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300" b="1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</a:t>
                      </a:r>
                      <a:endParaRPr lang="ru-RU" sz="13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ru-RU" sz="1600" b="1" kern="0" spc="75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1099</a:t>
                      </a:r>
                      <a:endParaRPr lang="ru-RU" sz="1600" kern="1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Aptos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198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95" marR="74495" marT="37247" marB="3724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10883" y="1414732"/>
            <a:ext cx="56934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kern="0" dirty="0" smtClean="0">
                <a:solidFill>
                  <a:srgbClr val="002060"/>
                </a:solidFill>
                <a:latin typeface="Times New Roman"/>
                <a:ea typeface="Calibri"/>
              </a:rPr>
              <a:t>На 01.07.2026 размещены </a:t>
            </a:r>
            <a:r>
              <a:rPr lang="ru-RU" b="1" kern="0" dirty="0">
                <a:solidFill>
                  <a:srgbClr val="002060"/>
                </a:solidFill>
                <a:latin typeface="Times New Roman"/>
                <a:ea typeface="Calibri"/>
              </a:rPr>
              <a:t>сведения о 3 823 </a:t>
            </a:r>
            <a:r>
              <a:rPr lang="ru-RU" b="1" kern="0" dirty="0" smtClean="0">
                <a:solidFill>
                  <a:srgbClr val="002060"/>
                </a:solidFill>
                <a:latin typeface="Times New Roman"/>
                <a:ea typeface="Calibri"/>
              </a:rPr>
              <a:t>детях.</a:t>
            </a:r>
          </a:p>
          <a:p>
            <a:r>
              <a:rPr lang="ru-RU" kern="0" dirty="0" smtClean="0">
                <a:solidFill>
                  <a:srgbClr val="002060"/>
                </a:solidFill>
                <a:latin typeface="Times New Roman"/>
              </a:rPr>
              <a:t>Из них: в 1099 анкет добавлены видеоролики (28,7%)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83" y="288045"/>
            <a:ext cx="7429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1208" y="6361778"/>
            <a:ext cx="9966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1 полугодие 2026 года в новостной рубрике размещена информация о 29 детях</a:t>
            </a:r>
          </a:p>
        </p:txBody>
      </p:sp>
    </p:spTree>
    <p:extLst>
      <p:ext uri="{BB962C8B-B14F-4D97-AF65-F5344CB8AC3E}">
        <p14:creationId xmlns:p14="http://schemas.microsoft.com/office/powerpoint/2010/main" val="250073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2475" y="457201"/>
            <a:ext cx="11343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ФОРМИРОВАНИЕ РЕСПУБЛИКАНСКОГО БАНКА ДАННЫХ ОБ УСЫНОВЛЕНИИ (УДОЧЕРЕНИИ),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СОПРОВОЖДЕНИЕ СЕМЕЙ УСЫНОВИТЕЛЕЙ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55940" y="1348264"/>
            <a:ext cx="10417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Направления, требующие дополнительного внимания: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5940" y="1992702"/>
            <a:ext cx="100756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Порядок предоставления ЛКР-У и информаций об изменении места нахождения ребенка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Отработка родственных связей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У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сыновление из замещающих семей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Формирование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личных дел усыновленных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детей, их сопровождение, оказание психологической помощи</a:t>
            </a:r>
            <a:endParaRPr lang="ru-RU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marL="285750" lvl="0" indent="-285750">
              <a:buFont typeface="Wingdings" pitchFamily="2" charset="2"/>
              <a:buChar char="ü"/>
            </a:pPr>
            <a:endParaRPr lang="ru-RU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8741" y="5486400"/>
            <a:ext cx="11128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dirty="0" smtClean="0">
                <a:solidFill>
                  <a:srgbClr val="FF6600"/>
                </a:solidFill>
                <a:latin typeface="Times New Roman"/>
                <a:ea typeface="Calibri"/>
              </a:rPr>
              <a:t>Справочно: На </a:t>
            </a:r>
            <a:r>
              <a:rPr lang="ru-RU" b="1" i="1" dirty="0">
                <a:solidFill>
                  <a:srgbClr val="FF6600"/>
                </a:solidFill>
                <a:latin typeface="Times New Roman"/>
                <a:ea typeface="Calibri"/>
              </a:rPr>
              <a:t>01.07.2026 в республиканском банке данных 5788 детей, подлежащих усыновлению </a:t>
            </a:r>
            <a:endParaRPr lang="ru-RU" b="1" i="1" dirty="0">
              <a:solidFill>
                <a:srgbClr val="FF66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254" y="3429000"/>
            <a:ext cx="1811338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25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625" y="115717"/>
            <a:ext cx="1811338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39947" y="1759790"/>
            <a:ext cx="11360989" cy="1689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kern="0" dirty="0" smtClean="0">
                <a:solidFill>
                  <a:srgbClr val="002060"/>
                </a:solidFill>
                <a:latin typeface="Times New Roman"/>
                <a:ea typeface="Calibri"/>
              </a:rPr>
              <a:t>Национальным центром усыновления за 1 полугодие 2026 года </a:t>
            </a:r>
            <a:r>
              <a:rPr lang="ru-RU" b="1" u="sng" kern="0" dirty="0" smtClean="0">
                <a:solidFill>
                  <a:srgbClr val="002060"/>
                </a:solidFill>
                <a:latin typeface="Times New Roman"/>
                <a:ea typeface="Calibri"/>
              </a:rPr>
              <a:t>посещено </a:t>
            </a:r>
            <a:r>
              <a:rPr lang="ru-RU" b="1" u="sng" kern="0" dirty="0">
                <a:solidFill>
                  <a:srgbClr val="002060"/>
                </a:solidFill>
                <a:latin typeface="Times New Roman"/>
                <a:ea typeface="Calibri"/>
              </a:rPr>
              <a:t>175 семей, в них 537 детей</a:t>
            </a:r>
            <a:r>
              <a:rPr lang="ru-RU" b="1" kern="0" dirty="0">
                <a:solidFill>
                  <a:srgbClr val="002060"/>
                </a:solidFill>
                <a:latin typeface="Times New Roman"/>
                <a:ea typeface="Calibri"/>
              </a:rPr>
              <a:t>:</a:t>
            </a:r>
            <a:endParaRPr lang="ru-RU" b="1" dirty="0">
              <a:solidFill>
                <a:srgbClr val="00206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latin typeface="Times New Roman"/>
                <a:ea typeface="Calibri"/>
              </a:rPr>
              <a:t>- ДДСТ – </a:t>
            </a:r>
            <a:r>
              <a:rPr lang="ru-RU" b="1" kern="0" dirty="0" smtClean="0">
                <a:solidFill>
                  <a:srgbClr val="002060"/>
                </a:solidFill>
                <a:latin typeface="Times New Roman"/>
                <a:ea typeface="Calibri"/>
              </a:rPr>
              <a:t>42/299</a:t>
            </a:r>
            <a:endParaRPr lang="ru-RU" b="1" dirty="0">
              <a:solidFill>
                <a:srgbClr val="00206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latin typeface="Times New Roman"/>
                <a:ea typeface="Calibri"/>
              </a:rPr>
              <a:t>- приемные – </a:t>
            </a:r>
            <a:r>
              <a:rPr lang="ru-RU" b="1" kern="0" dirty="0" smtClean="0">
                <a:solidFill>
                  <a:srgbClr val="002060"/>
                </a:solidFill>
                <a:latin typeface="Times New Roman"/>
                <a:ea typeface="Calibri"/>
              </a:rPr>
              <a:t>60/152</a:t>
            </a:r>
            <a:endParaRPr lang="ru-RU" b="1" dirty="0">
              <a:solidFill>
                <a:srgbClr val="00206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latin typeface="Times New Roman"/>
                <a:ea typeface="Calibri"/>
              </a:rPr>
              <a:t>- опекунские – </a:t>
            </a:r>
            <a:r>
              <a:rPr lang="ru-RU" b="1" kern="0" dirty="0" smtClean="0">
                <a:solidFill>
                  <a:srgbClr val="002060"/>
                </a:solidFill>
                <a:latin typeface="Times New Roman"/>
                <a:ea typeface="Calibri"/>
              </a:rPr>
              <a:t>4/6</a:t>
            </a:r>
            <a:endParaRPr lang="ru-RU" b="1" dirty="0">
              <a:solidFill>
                <a:srgbClr val="00206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b="1" kern="0" dirty="0">
                <a:solidFill>
                  <a:srgbClr val="002060"/>
                </a:solidFill>
                <a:latin typeface="Times New Roman"/>
                <a:ea typeface="Calibri"/>
              </a:rPr>
              <a:t>- усыновители – </a:t>
            </a:r>
            <a:r>
              <a:rPr lang="ru-RU" b="1" kern="0" dirty="0" smtClean="0">
                <a:solidFill>
                  <a:srgbClr val="002060"/>
                </a:solidFill>
                <a:latin typeface="Times New Roman"/>
                <a:ea typeface="Calibri"/>
              </a:rPr>
              <a:t>69/80</a:t>
            </a:r>
            <a:endParaRPr lang="ru-RU" b="1" dirty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kern="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200" kern="100" dirty="0">
              <a:effectLst/>
              <a:latin typeface="Aptos"/>
              <a:ea typeface="Aptos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8906" y="467806"/>
            <a:ext cx="9989388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kern="0" dirty="0" smtClean="0">
                <a:solidFill>
                  <a:srgbClr val="002060"/>
                </a:solidFill>
                <a:latin typeface="Times New Roman"/>
              </a:rPr>
              <a:t>ОБСЛЕДОВАНИЕ УСЛОВИЙ ЖИЗНИ И ВОСПИТАНИЯ ДЕТЕЙ</a:t>
            </a:r>
            <a:endParaRPr lang="ru-RU" b="1" dirty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kern="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200" kern="100" dirty="0">
              <a:effectLst/>
              <a:latin typeface="Aptos"/>
              <a:ea typeface="Aptos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3848" y="3597214"/>
            <a:ext cx="11240323" cy="256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Самые частые рекомендации специалистам районов: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допускать превышения  количества помещенных детей в ДДСТ.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Осуществлять посещение семей специалистами опеки и попечительства совместно с педагогами-психологами СПЦ.</a:t>
            </a:r>
          </a:p>
          <a:p>
            <a:pPr marL="228600" indent="-228600" algn="just">
              <a:lnSpc>
                <a:spcPct val="115000"/>
              </a:lnSpc>
              <a:spcAft>
                <a:spcPts val="0"/>
              </a:spcAft>
              <a:buAutoNum type="arabicPeriod" startAt="3"/>
            </a:pPr>
            <a:r>
              <a:rPr lang="ru-RU" sz="1600" kern="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1600" kern="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Применять индивидуальный подход при посещении семей и составлении актов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</a:rPr>
              <a:t>обследования 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Calibri"/>
              </a:rPr>
              <a:t>условий жизни и воспитания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</a:rPr>
              <a:t>усыновленных детей.</a:t>
            </a:r>
          </a:p>
          <a:p>
            <a:pPr marL="228600" indent="-228600" algn="just">
              <a:lnSpc>
                <a:spcPct val="115000"/>
              </a:lnSpc>
              <a:spcAft>
                <a:spcPts val="0"/>
              </a:spcAft>
              <a:buAutoNum type="arabicPeriod" startAt="3"/>
            </a:pP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</a:rPr>
              <a:t>Проводить профилактические беседы с замещающими родителями об ответственности за воспитание детей, их безопасность, занятость, следить за своевременным обращением за оказанием медицинской помощи. Фиксировать  данные рекомендации в актах.</a:t>
            </a:r>
          </a:p>
          <a:p>
            <a:pPr marL="228600" indent="-228600" algn="just">
              <a:lnSpc>
                <a:spcPct val="115000"/>
              </a:lnSpc>
              <a:spcAft>
                <a:spcPts val="0"/>
              </a:spcAft>
              <a:buAutoNum type="arabicPeriod" startAt="3"/>
            </a:pPr>
            <a:r>
              <a:rPr lang="ru-RU" sz="1600" kern="100" dirty="0" smtClean="0">
                <a:solidFill>
                  <a:srgbClr val="002060"/>
                </a:solidFill>
                <a:effectLst/>
                <a:latin typeface="Times New Roman"/>
                <a:ea typeface="Aptos"/>
                <a:cs typeface="Times New Roman" pitchFamily="18" charset="0"/>
              </a:rPr>
              <a:t>Предлагать возможности для получения </a:t>
            </a:r>
            <a:r>
              <a:rPr lang="ru-RU" sz="1600" kern="100" dirty="0" smtClean="0">
                <a:solidFill>
                  <a:srgbClr val="002060"/>
                </a:solidFill>
                <a:effectLst/>
                <a:latin typeface="Times New Roman"/>
                <a:ea typeface="Aptos"/>
                <a:cs typeface="Times New Roman" pitchFamily="18" charset="0"/>
              </a:rPr>
              <a:t>психологической </a:t>
            </a:r>
            <a:r>
              <a:rPr lang="ru-RU" sz="1600" kern="100" dirty="0" smtClean="0">
                <a:solidFill>
                  <a:srgbClr val="002060"/>
                </a:solidFill>
                <a:effectLst/>
                <a:latin typeface="Times New Roman"/>
                <a:ea typeface="Aptos"/>
                <a:cs typeface="Times New Roman" pitchFamily="18" charset="0"/>
              </a:rPr>
              <a:t>помощи.</a:t>
            </a:r>
            <a:endParaRPr lang="ru-RU" sz="1600" kern="100" dirty="0">
              <a:solidFill>
                <a:srgbClr val="002060"/>
              </a:solidFill>
              <a:effectLst/>
              <a:latin typeface="Times New Roman" pitchFamily="18" charset="0"/>
              <a:ea typeface="Apto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3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568</TotalTime>
  <Words>483</Words>
  <Application>Microsoft Office PowerPoint</Application>
  <PresentationFormat>Широкоэкранный</PresentationFormat>
  <Paragraphs>206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Times New Roman</vt:lpstr>
      <vt:lpstr>Wingdings</vt:lpstr>
      <vt:lpstr>Ретро</vt:lpstr>
      <vt:lpstr> О функциях социально-педагогических центров в решении вопросов защиты прав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Тематика для работы                          Республиканской методической площадки              на 2026/2027 учебный год (проект)</vt:lpstr>
      <vt:lpstr>Анкетирование для руководителей социально-педагогических центров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Собрание трудового коллектива</dc:title>
  <dc:creator>Пользователь Windows</dc:creator>
  <cp:lastModifiedBy>User</cp:lastModifiedBy>
  <cp:revision>65</cp:revision>
  <dcterms:created xsi:type="dcterms:W3CDTF">2026-08-05T12:35:28Z</dcterms:created>
  <dcterms:modified xsi:type="dcterms:W3CDTF">2026-08-13T08:55:48Z</dcterms:modified>
</cp:coreProperties>
</file>