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850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3B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502920"/>
            <a:ext cx="1078992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 dirty="0">
                <a:solidFill>
                  <a:srgbClr val="B7D8F7"/>
                </a:solidFill>
                <a:latin typeface="Aptos"/>
              </a:rPr>
              <a:t>МОДЕЛЬ СУПЕРВИЗИИ ПСИХОЛОГОВ РЕСПУБЛИКИ БЕЛАРУСЬ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170432"/>
            <a:ext cx="10515600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1" dirty="0">
                <a:solidFill>
                  <a:srgbClr val="FFFFFF"/>
                </a:solidFill>
                <a:latin typeface="Aptos"/>
              </a:rPr>
              <a:t>СИСТЕМНАЯ ПРОФЕССИОНАЛЬНАЯ
ПОДДЕРЖКА ПСИХОЛОГА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9808" y="2606040"/>
            <a:ext cx="1005840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0" dirty="0" err="1">
                <a:solidFill>
                  <a:srgbClr val="D7E8F9"/>
                </a:solidFill>
                <a:latin typeface="Aptos"/>
              </a:rPr>
              <a:t>Интегративная</a:t>
            </a:r>
            <a:r>
              <a:rPr sz="1800" b="0" dirty="0">
                <a:solidFill>
                  <a:srgbClr val="D7E8F9"/>
                </a:solidFill>
                <a:latin typeface="Aptos"/>
              </a:rPr>
              <a:t> </a:t>
            </a:r>
            <a:r>
              <a:rPr sz="1800" b="0" dirty="0" err="1">
                <a:solidFill>
                  <a:srgbClr val="D7E8F9"/>
                </a:solidFill>
                <a:latin typeface="Aptos"/>
              </a:rPr>
              <a:t>модель</a:t>
            </a:r>
            <a:r>
              <a:rPr sz="1800" b="0" dirty="0">
                <a:solidFill>
                  <a:srgbClr val="D7E8F9"/>
                </a:solidFill>
                <a:latin typeface="Aptos"/>
              </a:rPr>
              <a:t> с </a:t>
            </a:r>
            <a:r>
              <a:rPr sz="1800" b="0" dirty="0" err="1">
                <a:solidFill>
                  <a:srgbClr val="D7E8F9"/>
                </a:solidFill>
                <a:latin typeface="Aptos"/>
              </a:rPr>
              <a:t>элементами</a:t>
            </a:r>
            <a:r>
              <a:rPr sz="1800" b="0" dirty="0">
                <a:solidFill>
                  <a:srgbClr val="D7E8F9"/>
                </a:solidFill>
                <a:latin typeface="Aptos"/>
              </a:rPr>
              <a:t> </a:t>
            </a:r>
            <a:r>
              <a:rPr sz="1800" b="0" dirty="0" err="1">
                <a:solidFill>
                  <a:srgbClr val="D7E8F9"/>
                </a:solidFill>
                <a:latin typeface="Aptos"/>
              </a:rPr>
              <a:t>системно-рефлексивного</a:t>
            </a:r>
            <a:r>
              <a:rPr sz="1800" b="0" dirty="0">
                <a:solidFill>
                  <a:srgbClr val="D7E8F9"/>
                </a:solidFill>
                <a:latin typeface="Aptos"/>
              </a:rPr>
              <a:t> </a:t>
            </a:r>
            <a:r>
              <a:rPr sz="1800" b="0" dirty="0" err="1">
                <a:solidFill>
                  <a:srgbClr val="D7E8F9"/>
                </a:solidFill>
                <a:latin typeface="Aptos"/>
              </a:rPr>
              <a:t>подхода</a:t>
            </a:r>
            <a:endParaRPr sz="1800" b="0" dirty="0">
              <a:solidFill>
                <a:srgbClr val="D7E8F9"/>
              </a:solidFill>
              <a:latin typeface="Aptos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49808" y="3657600"/>
            <a:ext cx="1371600" cy="438912"/>
          </a:xfrm>
          <a:prstGeom prst="roundRect">
            <a:avLst/>
          </a:prstGeom>
          <a:solidFill>
            <a:srgbClr val="225289"/>
          </a:solidFill>
          <a:ln>
            <a:solidFill>
              <a:srgbClr val="5B90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49808" y="3729412"/>
            <a:ext cx="1371600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КОНТРОЛЬ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40279" y="3657600"/>
            <a:ext cx="1417320" cy="438912"/>
          </a:xfrm>
          <a:prstGeom prst="roundRect">
            <a:avLst/>
          </a:prstGeom>
          <a:solidFill>
            <a:srgbClr val="225289"/>
          </a:solidFill>
          <a:ln>
            <a:solidFill>
              <a:srgbClr val="5B90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240279" y="3729411"/>
            <a:ext cx="1417320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1" dirty="0">
                <a:solidFill>
                  <a:srgbClr val="FFFFFF"/>
                </a:solidFill>
                <a:latin typeface="Aptos"/>
              </a:rPr>
              <a:t>ОБУЧЕНИЕ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776472" y="3657600"/>
            <a:ext cx="2057400" cy="438912"/>
          </a:xfrm>
          <a:prstGeom prst="roundRect">
            <a:avLst/>
          </a:prstGeom>
          <a:solidFill>
            <a:srgbClr val="225289"/>
          </a:solidFill>
          <a:ln>
            <a:solidFill>
              <a:srgbClr val="5B90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776472" y="3729411"/>
            <a:ext cx="2057400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СОПРОВОЖДЕНИЕ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52744" y="3657600"/>
            <a:ext cx="1234440" cy="438912"/>
          </a:xfrm>
          <a:prstGeom prst="roundRect">
            <a:avLst/>
          </a:prstGeom>
          <a:solidFill>
            <a:srgbClr val="225289"/>
          </a:solidFill>
          <a:ln>
            <a:solidFill>
              <a:srgbClr val="5B90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5952744" y="3729411"/>
            <a:ext cx="1234440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ПОМОЩЬ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06056" y="3657600"/>
            <a:ext cx="2331720" cy="438912"/>
          </a:xfrm>
          <a:prstGeom prst="roundRect">
            <a:avLst/>
          </a:prstGeom>
          <a:solidFill>
            <a:srgbClr val="225289"/>
          </a:solidFill>
          <a:ln>
            <a:solidFill>
              <a:srgbClr val="5B90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306056" y="3737106"/>
            <a:ext cx="2331720" cy="26161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ПРОФИЛАКТИКА ВЫГОРАНИЯ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756648" y="3657600"/>
            <a:ext cx="1691640" cy="438912"/>
          </a:xfrm>
          <a:prstGeom prst="roundRect">
            <a:avLst/>
          </a:prstGeom>
          <a:solidFill>
            <a:srgbClr val="225289"/>
          </a:solidFill>
          <a:ln>
            <a:solidFill>
              <a:srgbClr val="5B90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9756648" y="3729411"/>
            <a:ext cx="1691640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ДОКУМЕНТАЦИЯ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9351" y="5302375"/>
            <a:ext cx="884313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 dirty="0" err="1">
                <a:solidFill>
                  <a:srgbClr val="B7D8F7"/>
                </a:solidFill>
                <a:latin typeface="Aptos"/>
              </a:rPr>
              <a:t>Авторы</a:t>
            </a:r>
            <a:endParaRPr sz="1200" b="1" dirty="0">
              <a:solidFill>
                <a:srgbClr val="B7D8F7"/>
              </a:solidFill>
              <a:latin typeface="Apto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59351" y="4355767"/>
            <a:ext cx="9635022" cy="216982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endParaRPr lang="ru-RU" sz="1500" b="1" dirty="0">
              <a:solidFill>
                <a:srgbClr val="FFFFFF"/>
              </a:solidFill>
              <a:latin typeface="Aptos"/>
            </a:endParaRPr>
          </a:p>
          <a:p>
            <a:pPr algn="l"/>
            <a:r>
              <a:rPr lang="ru-RU" sz="1500" b="1" dirty="0">
                <a:solidFill>
                  <a:srgbClr val="FFFFFF"/>
                </a:solidFill>
                <a:latin typeface="Aptos"/>
              </a:rPr>
              <a:t>БЕЛОРУССКИЙ ГОСУДАРСТВЕННЫЙ УНИВЕРСИТЕТ ИМ. М.ТАНКА</a:t>
            </a:r>
          </a:p>
          <a:p>
            <a:pPr algn="l"/>
            <a:r>
              <a:rPr lang="ru-RU" sz="1500" b="1" dirty="0">
                <a:solidFill>
                  <a:srgbClr val="FFFFFF"/>
                </a:solidFill>
                <a:latin typeface="Aptos"/>
              </a:rPr>
              <a:t>Институт психологии</a:t>
            </a:r>
          </a:p>
          <a:p>
            <a:pPr algn="l"/>
            <a:endParaRPr lang="ru-RU" sz="1500" b="1" dirty="0">
              <a:solidFill>
                <a:srgbClr val="FFFFFF"/>
              </a:solidFill>
              <a:latin typeface="Aptos"/>
            </a:endParaRPr>
          </a:p>
          <a:p>
            <a:pPr algn="l"/>
            <a:endParaRPr lang="ru-RU" sz="1500" b="1" dirty="0">
              <a:solidFill>
                <a:srgbClr val="FFFFFF"/>
              </a:solidFill>
              <a:latin typeface="Aptos"/>
            </a:endParaRPr>
          </a:p>
          <a:p>
            <a:pPr algn="l"/>
            <a:r>
              <a:rPr sz="1500" b="1" dirty="0" err="1">
                <a:solidFill>
                  <a:srgbClr val="FFFFFF"/>
                </a:solidFill>
                <a:latin typeface="Aptos"/>
              </a:rPr>
              <a:t>Ольга</a:t>
            </a:r>
            <a:r>
              <a:rPr sz="15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1500" b="1" dirty="0" err="1">
                <a:solidFill>
                  <a:srgbClr val="FFFFFF"/>
                </a:solidFill>
                <a:latin typeface="Aptos"/>
              </a:rPr>
              <a:t>Александровна</a:t>
            </a:r>
            <a:r>
              <a:rPr sz="15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1500" b="1" dirty="0" err="1">
                <a:solidFill>
                  <a:srgbClr val="FFFFFF"/>
                </a:solidFill>
                <a:latin typeface="Aptos"/>
              </a:rPr>
              <a:t>Мельник</a:t>
            </a:r>
            <a:r>
              <a:rPr lang="ru-RU" sz="15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ptos"/>
              </a:rPr>
              <a:t> </a:t>
            </a:r>
            <a:r>
              <a:rPr lang="ru-RU" sz="1500" b="1" dirty="0">
                <a:solidFill>
                  <a:srgbClr val="FFFFFF"/>
                </a:solidFill>
                <a:latin typeface="Aptos"/>
              </a:rPr>
              <a:t> заведующий научно-образовательной лаборатории психологии познавательных процессов</a:t>
            </a:r>
          </a:p>
          <a:p>
            <a:pPr algn="l"/>
            <a:r>
              <a:rPr sz="1500" b="1" dirty="0" err="1">
                <a:solidFill>
                  <a:srgbClr val="FFFFFF"/>
                </a:solidFill>
                <a:latin typeface="Aptos"/>
              </a:rPr>
              <a:t>Оксана</a:t>
            </a:r>
            <a:r>
              <a:rPr sz="15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1500" b="1" dirty="0" err="1">
                <a:solidFill>
                  <a:srgbClr val="FFFFFF"/>
                </a:solidFill>
                <a:latin typeface="Aptos"/>
              </a:rPr>
              <a:t>Анатольевна</a:t>
            </a:r>
            <a:r>
              <a:rPr sz="15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1500" b="1" dirty="0" err="1">
                <a:solidFill>
                  <a:srgbClr val="FFFFFF"/>
                </a:solidFill>
                <a:latin typeface="Aptos"/>
              </a:rPr>
              <a:t>Ходулева</a:t>
            </a:r>
            <a:r>
              <a:rPr sz="1500" b="1" dirty="0">
                <a:solidFill>
                  <a:srgbClr val="FFFFFF"/>
                </a:solidFill>
                <a:latin typeface="Aptos"/>
              </a:rPr>
              <a:t>  </a:t>
            </a:r>
            <a:r>
              <a:rPr lang="ru-RU" sz="1500" b="1" dirty="0">
                <a:solidFill>
                  <a:srgbClr val="FFFFFF"/>
                </a:solidFill>
                <a:latin typeface="Aptos"/>
              </a:rPr>
              <a:t>начальник отдела РЦПП</a:t>
            </a:r>
          </a:p>
          <a:p>
            <a:pPr algn="l"/>
            <a:r>
              <a:rPr sz="1500" b="1" dirty="0">
                <a:solidFill>
                  <a:srgbClr val="FFFFFF"/>
                </a:solidFill>
                <a:latin typeface="Aptos"/>
              </a:rPr>
              <a:t>Наталья </a:t>
            </a:r>
            <a:r>
              <a:rPr sz="1500" b="1" dirty="0" err="1">
                <a:solidFill>
                  <a:srgbClr val="FFFFFF"/>
                </a:solidFill>
                <a:latin typeface="Aptos"/>
              </a:rPr>
              <a:t>Михайловна</a:t>
            </a:r>
            <a:r>
              <a:rPr sz="15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1500" b="1" dirty="0" err="1">
                <a:solidFill>
                  <a:srgbClr val="FFFFFF"/>
                </a:solidFill>
                <a:latin typeface="Aptos"/>
              </a:rPr>
              <a:t>Генцелева</a:t>
            </a:r>
            <a:r>
              <a:rPr lang="ru-RU" sz="1500" b="1" dirty="0">
                <a:solidFill>
                  <a:srgbClr val="FFFFFF"/>
                </a:solidFill>
                <a:latin typeface="Aptos"/>
              </a:rPr>
              <a:t> педагог-психолог РЦПП</a:t>
            </a:r>
            <a:endParaRPr sz="1500" b="1" dirty="0">
              <a:solidFill>
                <a:srgbClr val="FFFFFF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3B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640080"/>
            <a:ext cx="1069848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1" dirty="0">
                <a:solidFill>
                  <a:srgbClr val="B7D8F7"/>
                </a:solidFill>
                <a:latin typeface="Aptos"/>
              </a:rPr>
              <a:t>КЛЮЧЕВАЯ ЦЕННОСТЬ МОДЕЛИ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348175"/>
            <a:ext cx="10332720" cy="98488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900" b="1" dirty="0">
                <a:solidFill>
                  <a:srgbClr val="FFFFFF"/>
                </a:solidFill>
                <a:latin typeface="Aptos"/>
              </a:rPr>
              <a:t> СОЗДАТЬ СИСТЕМУ, КОТОРАЯ ПОДДЕРЖИВАЕТ </a:t>
            </a:r>
            <a:r>
              <a:rPr lang="ru-RU" sz="2900" b="1" dirty="0">
                <a:solidFill>
                  <a:srgbClr val="FFFFFF"/>
                </a:solidFill>
                <a:latin typeface="Aptos"/>
              </a:rPr>
              <a:t>ПСИХОЛОГА И РАЗВИВАЕТ ЕГО</a:t>
            </a:r>
            <a:r>
              <a:rPr sz="2900" b="1" dirty="0">
                <a:solidFill>
                  <a:srgbClr val="FFFFFF"/>
                </a:solidFill>
                <a:latin typeface="Aptos"/>
              </a:rPr>
              <a:t> ПРОФЕССИОНАЛИЗМ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" y="2834927"/>
            <a:ext cx="9875520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900" b="0" dirty="0">
                <a:solidFill>
                  <a:srgbClr val="D7E8F9"/>
                </a:solidFill>
                <a:latin typeface="Aptos"/>
              </a:rPr>
              <a:t>Контроль </a:t>
            </a:r>
            <a:r>
              <a:rPr sz="1900" b="0" dirty="0" err="1">
                <a:solidFill>
                  <a:srgbClr val="D7E8F9"/>
                </a:solidFill>
                <a:latin typeface="Aptos"/>
              </a:rPr>
              <a:t>качества</a:t>
            </a:r>
            <a:r>
              <a:rPr sz="1900" b="0" dirty="0">
                <a:solidFill>
                  <a:srgbClr val="D7E8F9"/>
                </a:solidFill>
                <a:latin typeface="Aptos"/>
              </a:rPr>
              <a:t>  •  </a:t>
            </a:r>
            <a:r>
              <a:rPr sz="1900" b="0" dirty="0" err="1">
                <a:solidFill>
                  <a:srgbClr val="D7E8F9"/>
                </a:solidFill>
                <a:latin typeface="Aptos"/>
              </a:rPr>
              <a:t>обучение</a:t>
            </a:r>
            <a:r>
              <a:rPr sz="1900" b="0" dirty="0">
                <a:solidFill>
                  <a:srgbClr val="D7E8F9"/>
                </a:solidFill>
                <a:latin typeface="Aptos"/>
              </a:rPr>
              <a:t>  •  </a:t>
            </a:r>
            <a:r>
              <a:rPr sz="1900" b="0" dirty="0" err="1">
                <a:solidFill>
                  <a:srgbClr val="D7E8F9"/>
                </a:solidFill>
                <a:latin typeface="Aptos"/>
              </a:rPr>
              <a:t>сопровождение</a:t>
            </a:r>
            <a:r>
              <a:rPr sz="1900" b="0" dirty="0">
                <a:solidFill>
                  <a:srgbClr val="D7E8F9"/>
                </a:solidFill>
                <a:latin typeface="Aptos"/>
              </a:rPr>
              <a:t>
</a:t>
            </a:r>
            <a:r>
              <a:rPr sz="1900" b="0" dirty="0" err="1">
                <a:solidFill>
                  <a:srgbClr val="D7E8F9"/>
                </a:solidFill>
                <a:latin typeface="Aptos"/>
              </a:rPr>
              <a:t>помощь</a:t>
            </a:r>
            <a:r>
              <a:rPr sz="1900" b="0" dirty="0">
                <a:solidFill>
                  <a:srgbClr val="D7E8F9"/>
                </a:solidFill>
                <a:latin typeface="Aptos"/>
              </a:rPr>
              <a:t> в </a:t>
            </a:r>
            <a:r>
              <a:rPr sz="1900" b="0" dirty="0" err="1">
                <a:solidFill>
                  <a:srgbClr val="D7E8F9"/>
                </a:solidFill>
                <a:latin typeface="Aptos"/>
              </a:rPr>
              <a:t>кризисе</a:t>
            </a:r>
            <a:r>
              <a:rPr sz="1900" b="0" dirty="0">
                <a:solidFill>
                  <a:srgbClr val="D7E8F9"/>
                </a:solidFill>
                <a:latin typeface="Aptos"/>
              </a:rPr>
              <a:t>  •  </a:t>
            </a:r>
            <a:r>
              <a:rPr sz="1900" b="0" dirty="0" err="1">
                <a:solidFill>
                  <a:srgbClr val="D7E8F9"/>
                </a:solidFill>
                <a:latin typeface="Aptos"/>
              </a:rPr>
              <a:t>профилактика</a:t>
            </a:r>
            <a:r>
              <a:rPr sz="1900" b="0" dirty="0">
                <a:solidFill>
                  <a:srgbClr val="D7E8F9"/>
                </a:solidFill>
                <a:latin typeface="Aptos"/>
              </a:rPr>
              <a:t> </a:t>
            </a:r>
            <a:r>
              <a:rPr sz="1900" b="0" dirty="0" err="1">
                <a:solidFill>
                  <a:srgbClr val="D7E8F9"/>
                </a:solidFill>
                <a:latin typeface="Aptos"/>
              </a:rPr>
              <a:t>выгорания</a:t>
            </a:r>
            <a:r>
              <a:rPr sz="1900" b="0" dirty="0">
                <a:solidFill>
                  <a:srgbClr val="D7E8F9"/>
                </a:solidFill>
                <a:latin typeface="Aptos"/>
              </a:rPr>
              <a:t>  •  </a:t>
            </a:r>
            <a:r>
              <a:rPr sz="1900" b="0" dirty="0" err="1">
                <a:solidFill>
                  <a:srgbClr val="D7E8F9"/>
                </a:solidFill>
                <a:latin typeface="Aptos"/>
              </a:rPr>
              <a:t>единая</a:t>
            </a:r>
            <a:r>
              <a:rPr sz="1900" b="0" dirty="0">
                <a:solidFill>
                  <a:srgbClr val="D7E8F9"/>
                </a:solidFill>
                <a:latin typeface="Aptos"/>
              </a:rPr>
              <a:t> </a:t>
            </a:r>
            <a:r>
              <a:rPr sz="1900" b="0" dirty="0" err="1">
                <a:solidFill>
                  <a:srgbClr val="D7E8F9"/>
                </a:solidFill>
                <a:latin typeface="Aptos"/>
              </a:rPr>
              <a:t>документация</a:t>
            </a:r>
            <a:endParaRPr sz="1900" b="0" dirty="0">
              <a:solidFill>
                <a:srgbClr val="D7E8F9"/>
              </a:solidFill>
              <a:latin typeface="Apto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400" y="4880997"/>
            <a:ext cx="10332720" cy="70788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 dirty="0">
                <a:solidFill>
                  <a:srgbClr val="FFFFFF"/>
                </a:solidFill>
                <a:latin typeface="Aptos"/>
              </a:rPr>
              <a:t>Результат: </a:t>
            </a:r>
            <a:r>
              <a:rPr sz="2000" b="1" dirty="0" err="1">
                <a:solidFill>
                  <a:srgbClr val="FFFFFF"/>
                </a:solidFill>
                <a:latin typeface="Aptos"/>
              </a:rPr>
              <a:t>более</a:t>
            </a:r>
            <a:r>
              <a:rPr sz="20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FFFFFF"/>
                </a:solidFill>
                <a:latin typeface="Aptos"/>
              </a:rPr>
              <a:t>устойчивый</a:t>
            </a:r>
            <a:r>
              <a:rPr sz="20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FFFFFF"/>
                </a:solidFill>
                <a:latin typeface="Aptos"/>
              </a:rPr>
              <a:t>специалист</a:t>
            </a:r>
            <a:r>
              <a:rPr sz="2000" b="1" dirty="0">
                <a:solidFill>
                  <a:srgbClr val="FFFFFF"/>
                </a:solidFill>
                <a:latin typeface="Aptos"/>
              </a:rPr>
              <a:t> </a:t>
            </a:r>
            <a:r>
              <a:rPr lang="ru-RU" sz="2000" b="1" dirty="0">
                <a:solidFill>
                  <a:srgbClr val="FFFFFF"/>
                </a:solidFill>
                <a:latin typeface="Aptos"/>
              </a:rPr>
              <a:t>– </a:t>
            </a:r>
            <a:r>
              <a:rPr sz="2000" b="1" dirty="0" err="1">
                <a:solidFill>
                  <a:srgbClr val="FFFFFF"/>
                </a:solidFill>
                <a:latin typeface="Aptos"/>
              </a:rPr>
              <a:t>более</a:t>
            </a:r>
            <a:r>
              <a:rPr sz="20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FFFFFF"/>
                </a:solidFill>
                <a:latin typeface="Aptos"/>
              </a:rPr>
              <a:t>качественная</a:t>
            </a:r>
            <a:r>
              <a:rPr sz="2000" b="1" dirty="0">
                <a:solidFill>
                  <a:srgbClr val="FFFFFF"/>
                </a:solidFill>
                <a:latin typeface="Aptos"/>
              </a:rPr>
              <a:t> и </a:t>
            </a:r>
            <a:r>
              <a:rPr sz="2000" b="1" dirty="0" err="1">
                <a:solidFill>
                  <a:srgbClr val="FFFFFF"/>
                </a:solidFill>
                <a:latin typeface="Aptos"/>
              </a:rPr>
              <a:t>безопасная</a:t>
            </a:r>
            <a:r>
              <a:rPr sz="20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FFFFFF"/>
                </a:solidFill>
                <a:latin typeface="Aptos"/>
              </a:rPr>
              <a:t>психологическая</a:t>
            </a:r>
            <a:r>
              <a:rPr sz="20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FFFFFF"/>
                </a:solidFill>
                <a:latin typeface="Aptos"/>
              </a:rPr>
              <a:t>помощь</a:t>
            </a:r>
            <a:endParaRPr sz="2000" b="1" dirty="0">
              <a:solidFill>
                <a:srgbClr val="FFFFFF"/>
              </a:solidFill>
              <a:latin typeface="Apto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4400" y="5888623"/>
            <a:ext cx="10332720" cy="3385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 dirty="0" err="1">
                <a:solidFill>
                  <a:srgbClr val="B7D8F7"/>
                </a:solidFill>
                <a:latin typeface="Aptos"/>
              </a:rPr>
              <a:t>Мельник</a:t>
            </a:r>
            <a:r>
              <a:rPr sz="1600" b="1" dirty="0">
                <a:solidFill>
                  <a:srgbClr val="B7D8F7"/>
                </a:solidFill>
                <a:latin typeface="Aptos"/>
              </a:rPr>
              <a:t> </a:t>
            </a:r>
            <a:r>
              <a:rPr lang="ru-RU" sz="1600" b="1" dirty="0">
                <a:solidFill>
                  <a:srgbClr val="B7D8F7"/>
                </a:solidFill>
                <a:latin typeface="Aptos"/>
              </a:rPr>
              <a:t> Ольга Александровна  </a:t>
            </a:r>
            <a:r>
              <a:rPr sz="1600" b="1" dirty="0">
                <a:solidFill>
                  <a:srgbClr val="B7D8F7"/>
                </a:solidFill>
                <a:latin typeface="Aptos"/>
              </a:rPr>
              <a:t>•</a:t>
            </a:r>
            <a:r>
              <a:rPr lang="ru-RU" sz="1600" b="1" dirty="0">
                <a:solidFill>
                  <a:srgbClr val="B7D8F7"/>
                </a:solidFill>
                <a:latin typeface="Aptos"/>
              </a:rPr>
              <a:t> </a:t>
            </a:r>
            <a:r>
              <a:rPr sz="1600" b="1" dirty="0">
                <a:solidFill>
                  <a:srgbClr val="B7D8F7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B7D8F7"/>
                </a:solidFill>
                <a:latin typeface="Aptos"/>
              </a:rPr>
              <a:t>Ходулева</a:t>
            </a:r>
            <a:r>
              <a:rPr lang="ru-RU" sz="1600" b="1" dirty="0">
                <a:solidFill>
                  <a:srgbClr val="B7D8F7"/>
                </a:solidFill>
                <a:latin typeface="Aptos"/>
              </a:rPr>
              <a:t> Оксана Анатольевна </a:t>
            </a:r>
            <a:r>
              <a:rPr sz="1600" b="1" dirty="0">
                <a:solidFill>
                  <a:srgbClr val="B7D8F7"/>
                </a:solidFill>
                <a:latin typeface="Aptos"/>
              </a:rPr>
              <a:t> • </a:t>
            </a:r>
            <a:r>
              <a:rPr lang="ru-RU" sz="1600" b="1" dirty="0">
                <a:solidFill>
                  <a:srgbClr val="B7D8F7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B7D8F7"/>
                </a:solidFill>
                <a:latin typeface="Aptos"/>
              </a:rPr>
              <a:t>Генцелева</a:t>
            </a:r>
            <a:r>
              <a:rPr lang="ru-RU" sz="1600" b="1" dirty="0">
                <a:solidFill>
                  <a:srgbClr val="B7D8F7"/>
                </a:solidFill>
                <a:latin typeface="Aptos"/>
              </a:rPr>
              <a:t> Наталья Михайловна</a:t>
            </a:r>
            <a:endParaRPr sz="1600" b="1" dirty="0">
              <a:solidFill>
                <a:srgbClr val="B7D8F7"/>
              </a:solidFill>
              <a:latin typeface="Aptos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601E0F3-BA1D-16F3-BF6A-11D88C2C62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87" y="3541487"/>
            <a:ext cx="1143000" cy="114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30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58368" y="265509"/>
            <a:ext cx="10789920" cy="24622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00" b="1" dirty="0">
                <a:solidFill>
                  <a:srgbClr val="306FB5"/>
                </a:solidFill>
                <a:latin typeface="Aptos"/>
              </a:rPr>
              <a:t>ОТ ОТДЕЛЬНОЙ КОНСУЛЬТАЦИИ </a:t>
            </a:r>
            <a:r>
              <a:rPr lang="ru-RU" sz="1000" b="1" dirty="0">
                <a:solidFill>
                  <a:srgbClr val="306FB5"/>
                </a:solidFill>
                <a:latin typeface="Aptos"/>
              </a:rPr>
              <a:t> - </a:t>
            </a:r>
            <a:r>
              <a:rPr sz="1000" b="1" dirty="0">
                <a:solidFill>
                  <a:srgbClr val="306FB5"/>
                </a:solidFill>
                <a:latin typeface="Aptos"/>
              </a:rPr>
              <a:t>К СИСТЕМЕ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623908"/>
            <a:ext cx="10789920" cy="50783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ru-RU" sz="2700" b="1" dirty="0">
                <a:solidFill>
                  <a:srgbClr val="123B69"/>
                </a:solidFill>
                <a:latin typeface="Aptos"/>
              </a:rPr>
              <a:t>Актуальность модели</a:t>
            </a:r>
            <a:endParaRPr sz="2700" b="1" dirty="0">
              <a:solidFill>
                <a:srgbClr val="123B69"/>
              </a:solidFill>
              <a:latin typeface="Apto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3961" y="1322308"/>
            <a:ext cx="11415251" cy="7386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2100" b="1" dirty="0">
                <a:solidFill>
                  <a:srgbClr val="123B69"/>
                </a:solidFill>
                <a:latin typeface="Aptos"/>
              </a:rPr>
              <a:t>Психологу </a:t>
            </a:r>
            <a:r>
              <a:rPr sz="2100" b="1" dirty="0" err="1">
                <a:solidFill>
                  <a:srgbClr val="123B69"/>
                </a:solidFill>
                <a:latin typeface="Aptos"/>
              </a:rPr>
              <a:t>нужна</a:t>
            </a:r>
            <a:r>
              <a:rPr sz="2100" b="1" dirty="0">
                <a:solidFill>
                  <a:srgbClr val="123B69"/>
                </a:solidFill>
                <a:latin typeface="Aptos"/>
              </a:rPr>
              <a:t> </a:t>
            </a:r>
            <a:r>
              <a:rPr sz="2100" b="1" dirty="0" err="1">
                <a:solidFill>
                  <a:srgbClr val="123B69"/>
                </a:solidFill>
                <a:latin typeface="Aptos"/>
              </a:rPr>
              <a:t>не</a:t>
            </a:r>
            <a:r>
              <a:rPr sz="2100" b="1" dirty="0">
                <a:solidFill>
                  <a:srgbClr val="123B69"/>
                </a:solidFill>
                <a:latin typeface="Aptos"/>
              </a:rPr>
              <a:t> </a:t>
            </a:r>
            <a:r>
              <a:rPr sz="2100" b="1" dirty="0" err="1">
                <a:solidFill>
                  <a:srgbClr val="123B69"/>
                </a:solidFill>
                <a:latin typeface="Aptos"/>
              </a:rPr>
              <a:t>только</a:t>
            </a:r>
            <a:r>
              <a:rPr sz="2100" b="1" dirty="0">
                <a:solidFill>
                  <a:srgbClr val="123B69"/>
                </a:solidFill>
                <a:latin typeface="Aptos"/>
              </a:rPr>
              <a:t> </a:t>
            </a:r>
            <a:r>
              <a:rPr sz="2100" b="1" dirty="0" err="1">
                <a:solidFill>
                  <a:srgbClr val="123B69"/>
                </a:solidFill>
                <a:latin typeface="Aptos"/>
              </a:rPr>
              <a:t>возможность</a:t>
            </a:r>
            <a:r>
              <a:rPr sz="2100" b="1" dirty="0">
                <a:solidFill>
                  <a:srgbClr val="123B69"/>
                </a:solidFill>
                <a:latin typeface="Aptos"/>
              </a:rPr>
              <a:t> </a:t>
            </a:r>
            <a:r>
              <a:rPr sz="2100" b="1" dirty="0" err="1">
                <a:solidFill>
                  <a:srgbClr val="123B69"/>
                </a:solidFill>
                <a:latin typeface="Aptos"/>
              </a:rPr>
              <a:t>обсудить</a:t>
            </a:r>
            <a:r>
              <a:rPr sz="2100" b="1" dirty="0">
                <a:solidFill>
                  <a:srgbClr val="123B69"/>
                </a:solidFill>
                <a:latin typeface="Aptos"/>
              </a:rPr>
              <a:t> </a:t>
            </a:r>
            <a:r>
              <a:rPr sz="2100" b="1" dirty="0" err="1">
                <a:solidFill>
                  <a:srgbClr val="123B69"/>
                </a:solidFill>
                <a:latin typeface="Aptos"/>
              </a:rPr>
              <a:t>сложный</a:t>
            </a:r>
            <a:r>
              <a:rPr sz="2100" b="1" dirty="0">
                <a:solidFill>
                  <a:srgbClr val="123B69"/>
                </a:solidFill>
                <a:latin typeface="Aptos"/>
              </a:rPr>
              <a:t> </a:t>
            </a:r>
            <a:r>
              <a:rPr sz="2100" b="1" dirty="0" err="1">
                <a:solidFill>
                  <a:srgbClr val="123B69"/>
                </a:solidFill>
                <a:latin typeface="Aptos"/>
              </a:rPr>
              <a:t>случай</a:t>
            </a:r>
            <a:r>
              <a:rPr sz="2100" b="1" dirty="0">
                <a:solidFill>
                  <a:srgbClr val="123B69"/>
                </a:solidFill>
                <a:latin typeface="Aptos"/>
              </a:rPr>
              <a:t>
</a:t>
            </a:r>
            <a:r>
              <a:rPr sz="2100" b="1" dirty="0" err="1">
                <a:solidFill>
                  <a:srgbClr val="123B69"/>
                </a:solidFill>
                <a:latin typeface="Aptos"/>
              </a:rPr>
              <a:t>Ему</a:t>
            </a:r>
            <a:r>
              <a:rPr sz="2100" b="1" dirty="0">
                <a:solidFill>
                  <a:srgbClr val="123B69"/>
                </a:solidFill>
                <a:latin typeface="Aptos"/>
              </a:rPr>
              <a:t> </a:t>
            </a:r>
            <a:r>
              <a:rPr sz="2100" b="1" dirty="0" err="1">
                <a:solidFill>
                  <a:srgbClr val="123B69"/>
                </a:solidFill>
                <a:latin typeface="Aptos"/>
              </a:rPr>
              <a:t>нужна</a:t>
            </a:r>
            <a:r>
              <a:rPr sz="2100" b="1" dirty="0">
                <a:solidFill>
                  <a:srgbClr val="123B69"/>
                </a:solidFill>
                <a:latin typeface="Aptos"/>
              </a:rPr>
              <a:t> </a:t>
            </a:r>
            <a:r>
              <a:rPr sz="2100" b="1" dirty="0" err="1">
                <a:solidFill>
                  <a:srgbClr val="123B69"/>
                </a:solidFill>
                <a:latin typeface="Aptos"/>
              </a:rPr>
              <a:t>профессиональная</a:t>
            </a:r>
            <a:r>
              <a:rPr sz="2100" b="1" dirty="0">
                <a:solidFill>
                  <a:srgbClr val="123B69"/>
                </a:solidFill>
                <a:latin typeface="Aptos"/>
              </a:rPr>
              <a:t> </a:t>
            </a:r>
            <a:r>
              <a:rPr sz="2100" b="1" dirty="0" err="1">
                <a:solidFill>
                  <a:srgbClr val="123B69"/>
                </a:solidFill>
                <a:latin typeface="Aptos"/>
              </a:rPr>
              <a:t>среда</a:t>
            </a:r>
            <a:r>
              <a:rPr sz="2100" b="1" dirty="0">
                <a:solidFill>
                  <a:srgbClr val="123B69"/>
                </a:solidFill>
                <a:latin typeface="Aptos"/>
              </a:rPr>
              <a:t>, </a:t>
            </a:r>
            <a:r>
              <a:rPr sz="2100" b="1" dirty="0" err="1">
                <a:solidFill>
                  <a:srgbClr val="123B69"/>
                </a:solidFill>
                <a:latin typeface="Aptos"/>
              </a:rPr>
              <a:t>которая</a:t>
            </a:r>
            <a:r>
              <a:rPr sz="2100" b="1" dirty="0">
                <a:solidFill>
                  <a:srgbClr val="123B69"/>
                </a:solidFill>
                <a:latin typeface="Aptos"/>
              </a:rPr>
              <a:t> </a:t>
            </a:r>
            <a:r>
              <a:rPr sz="2100" b="1" dirty="0" err="1">
                <a:solidFill>
                  <a:srgbClr val="123B69"/>
                </a:solidFill>
                <a:latin typeface="Aptos"/>
              </a:rPr>
              <a:t>помогает</a:t>
            </a:r>
            <a:r>
              <a:rPr sz="2100" b="1" dirty="0">
                <a:solidFill>
                  <a:srgbClr val="123B69"/>
                </a:solidFill>
                <a:latin typeface="Aptos"/>
              </a:rPr>
              <a:t> </a:t>
            </a:r>
            <a:r>
              <a:rPr sz="2100" b="1" dirty="0" err="1">
                <a:solidFill>
                  <a:srgbClr val="123B69"/>
                </a:solidFill>
                <a:latin typeface="Aptos"/>
              </a:rPr>
              <a:t>развиваться</a:t>
            </a:r>
            <a:r>
              <a:rPr sz="2100" b="1" dirty="0">
                <a:solidFill>
                  <a:srgbClr val="123B69"/>
                </a:solidFill>
                <a:latin typeface="Aptos"/>
              </a:rPr>
              <a:t> и </a:t>
            </a:r>
            <a:r>
              <a:rPr sz="2100" b="1" dirty="0" err="1">
                <a:solidFill>
                  <a:srgbClr val="123B69"/>
                </a:solidFill>
                <a:latin typeface="Aptos"/>
              </a:rPr>
              <a:t>сохранять</a:t>
            </a:r>
            <a:r>
              <a:rPr sz="2100" b="1" dirty="0">
                <a:solidFill>
                  <a:srgbClr val="123B69"/>
                </a:solidFill>
                <a:latin typeface="Aptos"/>
              </a:rPr>
              <a:t> </a:t>
            </a:r>
            <a:r>
              <a:rPr sz="2100" b="1" dirty="0" err="1">
                <a:solidFill>
                  <a:srgbClr val="123B69"/>
                </a:solidFill>
                <a:latin typeface="Aptos"/>
              </a:rPr>
              <a:t>ресурс</a:t>
            </a:r>
            <a:endParaRPr sz="2100" b="1" dirty="0">
              <a:solidFill>
                <a:srgbClr val="123B69"/>
              </a:solidFill>
              <a:latin typeface="Aptos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58368" y="2591708"/>
            <a:ext cx="3401568" cy="2240280"/>
          </a:xfrm>
          <a:prstGeom prst="roundRect">
            <a:avLst/>
          </a:prstGeom>
          <a:solidFill>
            <a:srgbClr val="F6FAFE"/>
          </a:solidFill>
          <a:ln>
            <a:solidFill>
              <a:srgbClr val="D0E1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685800" y="2514600"/>
            <a:ext cx="64008" cy="2240280"/>
          </a:xfrm>
          <a:prstGeom prst="rect">
            <a:avLst/>
          </a:prstGeom>
          <a:solidFill>
            <a:srgbClr val="30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14400" y="2679192"/>
            <a:ext cx="2990088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 dirty="0">
                <a:solidFill>
                  <a:srgbClr val="123B69"/>
                </a:solidFill>
                <a:latin typeface="Aptos"/>
              </a:rPr>
              <a:t>КАЧЕСТВО ПОМОЩИ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3343019"/>
            <a:ext cx="2990088" cy="107721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 dirty="0">
                <a:solidFill>
                  <a:srgbClr val="233141"/>
                </a:solidFill>
                <a:latin typeface="Aptos"/>
              </a:rPr>
              <a:t>профессиональная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рефлексия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и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повышение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качества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психологической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помощи</a:t>
            </a:r>
            <a:endParaRPr sz="1600" b="0" dirty="0">
              <a:solidFill>
                <a:srgbClr val="233141"/>
              </a:solidFill>
              <a:latin typeface="Aptos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480560" y="2514600"/>
            <a:ext cx="3401568" cy="2240280"/>
          </a:xfrm>
          <a:prstGeom prst="roundRect">
            <a:avLst/>
          </a:prstGeom>
          <a:solidFill>
            <a:srgbClr val="F6FAFE"/>
          </a:solidFill>
          <a:ln>
            <a:solidFill>
              <a:srgbClr val="D0E1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480560" y="2514600"/>
            <a:ext cx="64008" cy="2240280"/>
          </a:xfrm>
          <a:prstGeom prst="rect">
            <a:avLst/>
          </a:prstGeom>
          <a:solidFill>
            <a:srgbClr val="30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709160" y="2679192"/>
            <a:ext cx="2990088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 dirty="0">
                <a:solidFill>
                  <a:srgbClr val="123B69"/>
                </a:solidFill>
                <a:latin typeface="Aptos"/>
              </a:rPr>
              <a:t>РАЗВИТИЕ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09160" y="3343019"/>
            <a:ext cx="2990088" cy="107721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 dirty="0">
                <a:solidFill>
                  <a:srgbClr val="233141"/>
                </a:solidFill>
                <a:latin typeface="Aptos"/>
              </a:rPr>
              <a:t>формирование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супервизорской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компетентности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и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трансляция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эффективных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практик</a:t>
            </a:r>
            <a:endParaRPr sz="1600" b="0" dirty="0">
              <a:solidFill>
                <a:srgbClr val="233141"/>
              </a:solidFill>
              <a:latin typeface="Aptos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8275320" y="2514600"/>
            <a:ext cx="3401568" cy="2240280"/>
          </a:xfrm>
          <a:prstGeom prst="roundRect">
            <a:avLst/>
          </a:prstGeom>
          <a:solidFill>
            <a:srgbClr val="F6FAFE"/>
          </a:solidFill>
          <a:ln>
            <a:solidFill>
              <a:srgbClr val="D0E1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8275320" y="2514600"/>
            <a:ext cx="64008" cy="2240280"/>
          </a:xfrm>
          <a:prstGeom prst="rect">
            <a:avLst/>
          </a:prstGeom>
          <a:solidFill>
            <a:srgbClr val="30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503920" y="2679192"/>
            <a:ext cx="2990088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123B69"/>
                </a:solidFill>
                <a:latin typeface="Aptos"/>
              </a:rPr>
              <a:t>УСТОЙЧИВОСТЬ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503920" y="3343019"/>
            <a:ext cx="2990088" cy="107721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 dirty="0">
                <a:solidFill>
                  <a:srgbClr val="233141"/>
                </a:solidFill>
                <a:latin typeface="Aptos"/>
              </a:rPr>
              <a:t>профилактика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профессионального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выгорания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и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эмоционального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истощения</a:t>
            </a:r>
            <a:endParaRPr sz="1600" b="0" dirty="0">
              <a:solidFill>
                <a:srgbClr val="233141"/>
              </a:solidFill>
              <a:latin typeface="Apto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68680" y="5047595"/>
            <a:ext cx="10287000" cy="92333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 dirty="0" err="1">
                <a:solidFill>
                  <a:srgbClr val="306FB5"/>
                </a:solidFill>
                <a:latin typeface="Aptos"/>
              </a:rPr>
              <a:t>Цель</a:t>
            </a:r>
            <a:r>
              <a:rPr sz="1800" b="1" dirty="0">
                <a:solidFill>
                  <a:srgbClr val="306FB5"/>
                </a:solidFill>
                <a:latin typeface="Aptos" panose="020B0004020202020204" pitchFamily="34" charset="0"/>
              </a:rPr>
              <a:t>: </a:t>
            </a:r>
            <a:r>
              <a:rPr lang="ru-RU" sz="1800" b="1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создание организационно-содержательных условий для профессионального развития психологов посредством системного </a:t>
            </a:r>
            <a:r>
              <a:rPr lang="ru-RU" sz="1800" b="1" dirty="0" err="1">
                <a:solidFill>
                  <a:srgbClr val="0070C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супервизорского</a:t>
            </a:r>
            <a:r>
              <a:rPr lang="ru-RU" sz="1800" b="1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 (экспертного) сопровождения.</a:t>
            </a:r>
            <a:endParaRPr sz="1800" b="1" dirty="0">
              <a:solidFill>
                <a:srgbClr val="0070C0"/>
              </a:solidFill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30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58368" y="228600"/>
            <a:ext cx="1078992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00" b="1">
                <a:solidFill>
                  <a:srgbClr val="306FB5"/>
                </a:solidFill>
                <a:latin typeface="Aptos"/>
              </a:rPr>
              <a:t>УНИКАЛЬНОСТЬ МОДЕЛИ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691451"/>
            <a:ext cx="11000232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ru-RU" sz="2400" b="1" dirty="0">
                <a:solidFill>
                  <a:srgbClr val="123B69"/>
                </a:solidFill>
                <a:latin typeface="Aptos"/>
              </a:rPr>
              <a:t>Интегративная модель с элементами системно-рефлексивного подхода</a:t>
            </a:r>
            <a:endParaRPr sz="2400" b="1" dirty="0">
              <a:solidFill>
                <a:srgbClr val="123B69"/>
              </a:solidFill>
              <a:latin typeface="Aptos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02920" y="1508760"/>
            <a:ext cx="2606040" cy="3246120"/>
          </a:xfrm>
          <a:prstGeom prst="roundRect">
            <a:avLst/>
          </a:prstGeom>
          <a:solidFill>
            <a:srgbClr val="F6FAFE"/>
          </a:solidFill>
          <a:ln>
            <a:solidFill>
              <a:srgbClr val="D0E1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502920" y="1508760"/>
            <a:ext cx="64008" cy="3246120"/>
          </a:xfrm>
          <a:prstGeom prst="rect">
            <a:avLst/>
          </a:prstGeom>
          <a:solidFill>
            <a:srgbClr val="30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31520" y="1673351"/>
            <a:ext cx="219456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123B69"/>
                </a:solidFill>
                <a:latin typeface="Aptos"/>
              </a:rPr>
              <a:t>ПО ВРЕМЕНИ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3086320"/>
            <a:ext cx="2194560" cy="58477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 dirty="0" err="1">
                <a:solidFill>
                  <a:srgbClr val="233141"/>
                </a:solidFill>
                <a:latin typeface="Aptos"/>
              </a:rPr>
              <a:t>Плановая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
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Экстренная</a:t>
            </a:r>
            <a:endParaRPr sz="1600" b="0" dirty="0">
              <a:solidFill>
                <a:srgbClr val="233141"/>
              </a:solidFill>
              <a:latin typeface="Apto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383280" y="1508760"/>
            <a:ext cx="2606040" cy="3246120"/>
          </a:xfrm>
          <a:prstGeom prst="roundRect">
            <a:avLst/>
          </a:prstGeom>
          <a:solidFill>
            <a:srgbClr val="F6FAFE"/>
          </a:solidFill>
          <a:ln>
            <a:solidFill>
              <a:srgbClr val="D0E1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3383280" y="1508760"/>
            <a:ext cx="64008" cy="3246120"/>
          </a:xfrm>
          <a:prstGeom prst="rect">
            <a:avLst/>
          </a:prstGeom>
          <a:solidFill>
            <a:srgbClr val="30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611880" y="1673351"/>
            <a:ext cx="219456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123B69"/>
                </a:solidFill>
                <a:latin typeface="Aptos"/>
              </a:rPr>
              <a:t>ПО СОДЕРЖАНИЮ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11880" y="2840099"/>
            <a:ext cx="2194560" cy="107721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233141"/>
                </a:solidFill>
                <a:latin typeface="Aptos"/>
              </a:rPr>
              <a:t>Наставническая
Коррекционная
Консультативная
Экспертная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63640" y="1508760"/>
            <a:ext cx="2606040" cy="3246120"/>
          </a:xfrm>
          <a:prstGeom prst="roundRect">
            <a:avLst/>
          </a:prstGeom>
          <a:solidFill>
            <a:srgbClr val="F6FAFE"/>
          </a:solidFill>
          <a:ln>
            <a:solidFill>
              <a:srgbClr val="D0E1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6263640" y="1508760"/>
            <a:ext cx="64008" cy="3246120"/>
          </a:xfrm>
          <a:prstGeom prst="rect">
            <a:avLst/>
          </a:prstGeom>
          <a:solidFill>
            <a:srgbClr val="30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492240" y="1673351"/>
            <a:ext cx="219456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123B69"/>
                </a:solidFill>
                <a:latin typeface="Aptos"/>
              </a:rPr>
              <a:t>ПО ФОРМЕ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3086320"/>
            <a:ext cx="2194560" cy="58477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233141"/>
                </a:solidFill>
                <a:latin typeface="Aptos"/>
              </a:rPr>
              <a:t>Очная
Дистанционная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144000" y="1508760"/>
            <a:ext cx="2606040" cy="3246120"/>
          </a:xfrm>
          <a:prstGeom prst="roundRect">
            <a:avLst/>
          </a:prstGeom>
          <a:solidFill>
            <a:srgbClr val="F6FAFE"/>
          </a:solidFill>
          <a:ln>
            <a:solidFill>
              <a:srgbClr val="D0E1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9144000" y="1508760"/>
            <a:ext cx="64008" cy="3246120"/>
          </a:xfrm>
          <a:prstGeom prst="rect">
            <a:avLst/>
          </a:prstGeom>
          <a:solidFill>
            <a:srgbClr val="30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9372600" y="1673351"/>
            <a:ext cx="219456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123B69"/>
                </a:solidFill>
                <a:latin typeface="Aptos"/>
              </a:rPr>
              <a:t>ПО ОРГАНИЗАЦИИ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372600" y="2963209"/>
            <a:ext cx="2194560" cy="83099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233141"/>
                </a:solidFill>
                <a:latin typeface="Aptos"/>
              </a:rPr>
              <a:t>Групповая
Индивидуальная
Интервизия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" y="5056406"/>
            <a:ext cx="10698480" cy="6771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900" b="1" dirty="0">
                <a:solidFill>
                  <a:srgbClr val="123B69"/>
                </a:solidFill>
                <a:latin typeface="Aptos"/>
              </a:rPr>
              <a:t>Модель </a:t>
            </a:r>
            <a:r>
              <a:rPr sz="1900" b="1" dirty="0" err="1">
                <a:solidFill>
                  <a:srgbClr val="123B69"/>
                </a:solidFill>
                <a:latin typeface="Aptos"/>
              </a:rPr>
              <a:t>позволяет</a:t>
            </a:r>
            <a:r>
              <a:rPr sz="1900" b="1" dirty="0">
                <a:solidFill>
                  <a:srgbClr val="123B69"/>
                </a:solidFill>
                <a:latin typeface="Aptos"/>
              </a:rPr>
              <a:t> </a:t>
            </a:r>
            <a:r>
              <a:rPr sz="1900" b="1" dirty="0" err="1">
                <a:solidFill>
                  <a:srgbClr val="123B69"/>
                </a:solidFill>
                <a:latin typeface="Aptos"/>
              </a:rPr>
              <a:t>подобрать</a:t>
            </a:r>
            <a:r>
              <a:rPr sz="1900" b="1" dirty="0">
                <a:solidFill>
                  <a:srgbClr val="123B69"/>
                </a:solidFill>
                <a:latin typeface="Aptos"/>
              </a:rPr>
              <a:t> </a:t>
            </a:r>
            <a:r>
              <a:rPr sz="1900" b="1" dirty="0" err="1">
                <a:solidFill>
                  <a:srgbClr val="123B69"/>
                </a:solidFill>
                <a:latin typeface="Aptos"/>
              </a:rPr>
              <a:t>формат</a:t>
            </a:r>
            <a:r>
              <a:rPr sz="1900" b="1" dirty="0">
                <a:solidFill>
                  <a:srgbClr val="123B69"/>
                </a:solidFill>
                <a:latin typeface="Aptos"/>
              </a:rPr>
              <a:t> </a:t>
            </a:r>
            <a:r>
              <a:rPr sz="1900" b="1" dirty="0" err="1">
                <a:solidFill>
                  <a:srgbClr val="123B69"/>
                </a:solidFill>
                <a:latin typeface="Aptos"/>
              </a:rPr>
              <a:t>под</a:t>
            </a:r>
            <a:r>
              <a:rPr sz="1900" b="1" dirty="0">
                <a:solidFill>
                  <a:srgbClr val="123B69"/>
                </a:solidFill>
                <a:latin typeface="Aptos"/>
              </a:rPr>
              <a:t> </a:t>
            </a:r>
            <a:r>
              <a:rPr sz="1900" b="1" dirty="0" err="1">
                <a:solidFill>
                  <a:srgbClr val="123B69"/>
                </a:solidFill>
                <a:latin typeface="Aptos"/>
              </a:rPr>
              <a:t>задачу</a:t>
            </a:r>
            <a:r>
              <a:rPr sz="1900" b="1" dirty="0">
                <a:solidFill>
                  <a:srgbClr val="123B69"/>
                </a:solidFill>
                <a:latin typeface="Aptos"/>
              </a:rPr>
              <a:t> </a:t>
            </a:r>
            <a:r>
              <a:rPr sz="1900" b="1" dirty="0" err="1">
                <a:solidFill>
                  <a:srgbClr val="123B69"/>
                </a:solidFill>
                <a:latin typeface="Aptos"/>
              </a:rPr>
              <a:t>специалиста</a:t>
            </a:r>
            <a:r>
              <a:rPr sz="1900" b="1" dirty="0">
                <a:solidFill>
                  <a:srgbClr val="123B69"/>
                </a:solidFill>
                <a:latin typeface="Aptos"/>
              </a:rPr>
              <a:t> </a:t>
            </a:r>
            <a:r>
              <a:rPr lang="ru-RU" sz="1900" b="1" dirty="0">
                <a:solidFill>
                  <a:srgbClr val="123B69"/>
                </a:solidFill>
                <a:latin typeface="Aptos"/>
              </a:rPr>
              <a:t>– </a:t>
            </a:r>
            <a:r>
              <a:rPr sz="1900" b="1" dirty="0" err="1">
                <a:solidFill>
                  <a:srgbClr val="123B69"/>
                </a:solidFill>
                <a:latin typeface="Aptos"/>
              </a:rPr>
              <a:t>от</a:t>
            </a:r>
            <a:r>
              <a:rPr sz="1900" b="1" dirty="0">
                <a:solidFill>
                  <a:srgbClr val="123B69"/>
                </a:solidFill>
                <a:latin typeface="Aptos"/>
              </a:rPr>
              <a:t> </a:t>
            </a:r>
            <a:r>
              <a:rPr sz="1900" b="1" dirty="0" err="1">
                <a:solidFill>
                  <a:srgbClr val="123B69"/>
                </a:solidFill>
                <a:latin typeface="Aptos"/>
              </a:rPr>
              <a:t>регулярного</a:t>
            </a:r>
            <a:r>
              <a:rPr sz="1900" b="1" dirty="0">
                <a:solidFill>
                  <a:srgbClr val="123B69"/>
                </a:solidFill>
                <a:latin typeface="Aptos"/>
              </a:rPr>
              <a:t> </a:t>
            </a:r>
            <a:r>
              <a:rPr sz="1900" b="1" dirty="0" err="1">
                <a:solidFill>
                  <a:srgbClr val="123B69"/>
                </a:solidFill>
                <a:latin typeface="Aptos"/>
              </a:rPr>
              <a:t>развития</a:t>
            </a:r>
            <a:r>
              <a:rPr sz="1900" b="1" dirty="0">
                <a:solidFill>
                  <a:srgbClr val="123B69"/>
                </a:solidFill>
                <a:latin typeface="Aptos"/>
              </a:rPr>
              <a:t> </a:t>
            </a:r>
            <a:r>
              <a:rPr sz="1900" b="1" dirty="0" err="1">
                <a:solidFill>
                  <a:srgbClr val="123B69"/>
                </a:solidFill>
                <a:latin typeface="Aptos"/>
              </a:rPr>
              <a:t>до</a:t>
            </a:r>
            <a:r>
              <a:rPr sz="1900" b="1" dirty="0">
                <a:solidFill>
                  <a:srgbClr val="123B69"/>
                </a:solidFill>
                <a:latin typeface="Aptos"/>
              </a:rPr>
              <a:t> </a:t>
            </a:r>
            <a:r>
              <a:rPr sz="1900" b="1" dirty="0" err="1">
                <a:solidFill>
                  <a:srgbClr val="123B69"/>
                </a:solidFill>
                <a:latin typeface="Aptos"/>
              </a:rPr>
              <a:t>экстренной</a:t>
            </a:r>
            <a:r>
              <a:rPr sz="1900" b="1" dirty="0">
                <a:solidFill>
                  <a:srgbClr val="123B69"/>
                </a:solidFill>
                <a:latin typeface="Aptos"/>
              </a:rPr>
              <a:t> </a:t>
            </a:r>
            <a:r>
              <a:rPr sz="1900" b="1" dirty="0" err="1">
                <a:solidFill>
                  <a:srgbClr val="123B69"/>
                </a:solidFill>
                <a:latin typeface="Aptos"/>
              </a:rPr>
              <a:t>помощи</a:t>
            </a:r>
            <a:r>
              <a:rPr sz="1900" b="1" dirty="0">
                <a:solidFill>
                  <a:srgbClr val="123B69"/>
                </a:solidFill>
                <a:latin typeface="Aptos"/>
              </a:rPr>
              <a:t> в </a:t>
            </a:r>
            <a:r>
              <a:rPr sz="1900" b="1" dirty="0" err="1">
                <a:solidFill>
                  <a:srgbClr val="123B69"/>
                </a:solidFill>
                <a:latin typeface="Aptos"/>
              </a:rPr>
              <a:t>кризисе</a:t>
            </a:r>
            <a:endParaRPr sz="1900" b="1" dirty="0">
              <a:solidFill>
                <a:srgbClr val="123B69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30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58368" y="228600"/>
            <a:ext cx="1078992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00" b="1" dirty="0">
                <a:solidFill>
                  <a:srgbClr val="306FB5"/>
                </a:solidFill>
                <a:latin typeface="Aptos"/>
              </a:rPr>
              <a:t>ТРИ ЭТАПА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566928"/>
            <a:ext cx="10789920" cy="62179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700" b="1">
                <a:solidFill>
                  <a:srgbClr val="123B69"/>
                </a:solidFill>
                <a:latin typeface="Aptos"/>
              </a:rPr>
              <a:t>Супервизия встроена в профессиональный цикл</a:t>
            </a:r>
          </a:p>
        </p:txBody>
      </p:sp>
      <p:sp>
        <p:nvSpPr>
          <p:cNvPr id="5" name="Oval 4"/>
          <p:cNvSpPr/>
          <p:nvPr/>
        </p:nvSpPr>
        <p:spPr>
          <a:xfrm>
            <a:off x="777240" y="1417320"/>
            <a:ext cx="658368" cy="658368"/>
          </a:xfrm>
          <a:prstGeom prst="ellipse">
            <a:avLst/>
          </a:prstGeom>
          <a:solidFill>
            <a:srgbClr val="30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77240" y="1417320"/>
            <a:ext cx="658368" cy="6583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ptos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91640" y="1389888"/>
            <a:ext cx="384048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 dirty="0">
                <a:solidFill>
                  <a:srgbClr val="123B69"/>
                </a:solidFill>
                <a:latin typeface="Aptos"/>
              </a:rPr>
              <a:t>ОРГАНИЗАЦИЯ И ДИАГНОСТИКА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91640" y="1915555"/>
            <a:ext cx="8869680" cy="3385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 dirty="0">
                <a:solidFill>
                  <a:srgbClr val="233141"/>
                </a:solidFill>
                <a:latin typeface="Aptos"/>
              </a:rPr>
              <a:t>формирование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групп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•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график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•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оценка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профессиональных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компетенций</a:t>
            </a:r>
            <a:endParaRPr sz="1600" b="0" dirty="0">
              <a:solidFill>
                <a:srgbClr val="233141"/>
              </a:solidFill>
              <a:latin typeface="Aptos"/>
            </a:endParaRPr>
          </a:p>
        </p:txBody>
      </p:sp>
      <p:sp>
        <p:nvSpPr>
          <p:cNvPr id="9" name="Oval 8"/>
          <p:cNvSpPr/>
          <p:nvPr/>
        </p:nvSpPr>
        <p:spPr>
          <a:xfrm>
            <a:off x="777240" y="2834640"/>
            <a:ext cx="658368" cy="658368"/>
          </a:xfrm>
          <a:prstGeom prst="ellipse">
            <a:avLst/>
          </a:prstGeom>
          <a:solidFill>
            <a:srgbClr val="30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77240" y="2834640"/>
            <a:ext cx="658368" cy="6583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ptos"/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91640" y="2807208"/>
            <a:ext cx="384048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 dirty="0">
                <a:solidFill>
                  <a:srgbClr val="123B69"/>
                </a:solidFill>
                <a:latin typeface="Aptos"/>
              </a:rPr>
              <a:t>СУПЕРВИЗИОННАЯ РАБОТА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91640" y="3332875"/>
            <a:ext cx="8869680" cy="3385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 dirty="0">
                <a:solidFill>
                  <a:srgbClr val="233141"/>
                </a:solidFill>
                <a:latin typeface="Aptos"/>
              </a:rPr>
              <a:t>регулярные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групповые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и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индивидуальные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сессии</a:t>
            </a:r>
            <a:endParaRPr sz="1600" b="0" dirty="0">
              <a:solidFill>
                <a:srgbClr val="233141"/>
              </a:solidFill>
              <a:latin typeface="Aptos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777240" y="4251960"/>
            <a:ext cx="658368" cy="658368"/>
          </a:xfrm>
          <a:prstGeom prst="ellipse">
            <a:avLst/>
          </a:prstGeom>
          <a:solidFill>
            <a:srgbClr val="30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77240" y="4251960"/>
            <a:ext cx="658368" cy="6583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ptos"/>
              </a:rPr>
              <a:t>03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91640" y="4224528"/>
            <a:ext cx="384048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 dirty="0">
                <a:solidFill>
                  <a:srgbClr val="123B69"/>
                </a:solidFill>
                <a:latin typeface="Aptos"/>
              </a:rPr>
              <a:t>ОЦЕНКА И КОРРЕКТИРОВКА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91640" y="4750195"/>
            <a:ext cx="8869680" cy="3385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 dirty="0">
                <a:solidFill>
                  <a:srgbClr val="233141"/>
                </a:solidFill>
                <a:latin typeface="Aptos"/>
              </a:rPr>
              <a:t>анализ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изменений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•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корректировка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дальнейшего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сопровождения</a:t>
            </a:r>
            <a:endParaRPr sz="1600" b="0" dirty="0">
              <a:solidFill>
                <a:srgbClr val="233141"/>
              </a:solidFill>
              <a:latin typeface="Apto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05840" y="5736074"/>
            <a:ext cx="10058400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ru-RU" sz="1800" b="1" dirty="0">
                <a:solidFill>
                  <a:srgbClr val="306FB5"/>
                </a:solidFill>
                <a:latin typeface="Aptos"/>
              </a:rPr>
              <a:t>Система</a:t>
            </a:r>
            <a:r>
              <a:rPr sz="1800" b="1" dirty="0">
                <a:solidFill>
                  <a:srgbClr val="306FB5"/>
                </a:solidFill>
                <a:latin typeface="Aptos"/>
              </a:rPr>
              <a:t> </a:t>
            </a:r>
            <a:r>
              <a:rPr sz="1800" b="1" dirty="0" err="1">
                <a:solidFill>
                  <a:srgbClr val="306FB5"/>
                </a:solidFill>
                <a:latin typeface="Aptos"/>
              </a:rPr>
              <a:t>сопровождени</a:t>
            </a:r>
            <a:r>
              <a:rPr lang="ru-RU" sz="1800" b="1" dirty="0">
                <a:solidFill>
                  <a:srgbClr val="306FB5"/>
                </a:solidFill>
                <a:latin typeface="Aptos"/>
              </a:rPr>
              <a:t>я</a:t>
            </a:r>
            <a:r>
              <a:rPr sz="1800" b="1" dirty="0">
                <a:solidFill>
                  <a:srgbClr val="306FB5"/>
                </a:solidFill>
                <a:latin typeface="Aptos"/>
              </a:rPr>
              <a:t>: </a:t>
            </a:r>
            <a:r>
              <a:rPr sz="1800" b="1" dirty="0" err="1">
                <a:solidFill>
                  <a:srgbClr val="306FB5"/>
                </a:solidFill>
                <a:latin typeface="Aptos"/>
              </a:rPr>
              <a:t>планируется</a:t>
            </a:r>
            <a:r>
              <a:rPr sz="1800" b="1" dirty="0">
                <a:solidFill>
                  <a:srgbClr val="306FB5"/>
                </a:solidFill>
                <a:latin typeface="Aptos"/>
              </a:rPr>
              <a:t>, </a:t>
            </a:r>
            <a:r>
              <a:rPr sz="1800" b="1" dirty="0" err="1">
                <a:solidFill>
                  <a:srgbClr val="306FB5"/>
                </a:solidFill>
                <a:latin typeface="Aptos"/>
              </a:rPr>
              <a:t>проводится</a:t>
            </a:r>
            <a:r>
              <a:rPr sz="1800" b="1" dirty="0">
                <a:solidFill>
                  <a:srgbClr val="306FB5"/>
                </a:solidFill>
                <a:latin typeface="Aptos"/>
              </a:rPr>
              <a:t> и </a:t>
            </a:r>
            <a:r>
              <a:rPr sz="1800" b="1" dirty="0" err="1">
                <a:solidFill>
                  <a:srgbClr val="306FB5"/>
                </a:solidFill>
                <a:latin typeface="Aptos"/>
              </a:rPr>
              <a:t>оценивается</a:t>
            </a:r>
            <a:endParaRPr sz="1800" b="1" dirty="0">
              <a:solidFill>
                <a:srgbClr val="306FB5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30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58368" y="228600"/>
            <a:ext cx="1078992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00" b="1" dirty="0">
                <a:solidFill>
                  <a:srgbClr val="306FB5"/>
                </a:solidFill>
                <a:latin typeface="Aptos"/>
              </a:rPr>
              <a:t>КОНТРОЛЬ + ОБУЧЕНИЕ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416159"/>
            <a:ext cx="10789920" cy="92333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700" b="1" dirty="0">
                <a:solidFill>
                  <a:srgbClr val="123B69"/>
                </a:solidFill>
                <a:latin typeface="Aptos"/>
              </a:rPr>
              <a:t>Главное </a:t>
            </a:r>
            <a:r>
              <a:rPr sz="2700" b="1" dirty="0" err="1">
                <a:solidFill>
                  <a:srgbClr val="123B69"/>
                </a:solidFill>
                <a:latin typeface="Aptos"/>
              </a:rPr>
              <a:t>преимущество</a:t>
            </a:r>
            <a:r>
              <a:rPr sz="2700" b="1" dirty="0">
                <a:solidFill>
                  <a:srgbClr val="123B69"/>
                </a:solidFill>
                <a:latin typeface="Aptos"/>
              </a:rPr>
              <a:t> </a:t>
            </a:r>
            <a:r>
              <a:rPr lang="ru-RU" sz="2700" b="1" dirty="0">
                <a:solidFill>
                  <a:srgbClr val="123B69"/>
                </a:solidFill>
                <a:latin typeface="Aptos"/>
              </a:rPr>
              <a:t>– </a:t>
            </a:r>
            <a:r>
              <a:rPr sz="2700" b="1" dirty="0" err="1">
                <a:solidFill>
                  <a:srgbClr val="123B69"/>
                </a:solidFill>
                <a:latin typeface="Aptos"/>
              </a:rPr>
              <a:t>специалист</a:t>
            </a:r>
            <a:r>
              <a:rPr sz="2700" b="1" dirty="0">
                <a:solidFill>
                  <a:srgbClr val="123B69"/>
                </a:solidFill>
                <a:latin typeface="Aptos"/>
              </a:rPr>
              <a:t> </a:t>
            </a:r>
            <a:r>
              <a:rPr sz="2700" b="1" dirty="0" err="1">
                <a:solidFill>
                  <a:srgbClr val="123B69"/>
                </a:solidFill>
                <a:latin typeface="Aptos"/>
              </a:rPr>
              <a:t>не</a:t>
            </a:r>
            <a:r>
              <a:rPr sz="2700" b="1" dirty="0">
                <a:solidFill>
                  <a:srgbClr val="123B69"/>
                </a:solidFill>
                <a:latin typeface="Aptos"/>
              </a:rPr>
              <a:t> </a:t>
            </a:r>
            <a:r>
              <a:rPr sz="2700" b="1" dirty="0" err="1">
                <a:solidFill>
                  <a:srgbClr val="123B69"/>
                </a:solidFill>
                <a:latin typeface="Aptos"/>
              </a:rPr>
              <a:t>оста</a:t>
            </a:r>
            <a:r>
              <a:rPr lang="ru-RU" sz="2700" b="1" dirty="0">
                <a:solidFill>
                  <a:srgbClr val="123B69"/>
                </a:solidFill>
                <a:latin typeface="Aptos"/>
              </a:rPr>
              <a:t>е</a:t>
            </a:r>
            <a:r>
              <a:rPr sz="2700" b="1" dirty="0" err="1">
                <a:solidFill>
                  <a:srgbClr val="123B69"/>
                </a:solidFill>
                <a:latin typeface="Aptos"/>
              </a:rPr>
              <a:t>тся</a:t>
            </a:r>
            <a:r>
              <a:rPr sz="2700" b="1" dirty="0">
                <a:solidFill>
                  <a:srgbClr val="123B69"/>
                </a:solidFill>
                <a:latin typeface="Aptos"/>
              </a:rPr>
              <a:t> </a:t>
            </a:r>
            <a:r>
              <a:rPr sz="2700" b="1" dirty="0" err="1">
                <a:solidFill>
                  <a:srgbClr val="123B69"/>
                </a:solidFill>
                <a:latin typeface="Aptos"/>
              </a:rPr>
              <a:t>без</a:t>
            </a:r>
            <a:r>
              <a:rPr sz="2700" b="1" dirty="0">
                <a:solidFill>
                  <a:srgbClr val="123B69"/>
                </a:solidFill>
                <a:latin typeface="Aptos"/>
              </a:rPr>
              <a:t> </a:t>
            </a:r>
            <a:r>
              <a:rPr sz="2700" b="1" dirty="0" err="1">
                <a:solidFill>
                  <a:srgbClr val="123B69"/>
                </a:solidFill>
                <a:latin typeface="Aptos"/>
              </a:rPr>
              <a:t>контроля</a:t>
            </a:r>
            <a:r>
              <a:rPr sz="2700" b="1" dirty="0">
                <a:solidFill>
                  <a:srgbClr val="123B69"/>
                </a:solidFill>
                <a:latin typeface="Aptos"/>
              </a:rPr>
              <a:t> и </a:t>
            </a:r>
            <a:r>
              <a:rPr sz="2700" b="1" dirty="0" err="1">
                <a:solidFill>
                  <a:srgbClr val="123B69"/>
                </a:solidFill>
                <a:latin typeface="Aptos"/>
              </a:rPr>
              <a:t>поддержки</a:t>
            </a:r>
            <a:endParaRPr sz="2700" b="1" dirty="0">
              <a:solidFill>
                <a:srgbClr val="123B69"/>
              </a:solidFill>
              <a:latin typeface="Aptos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85800" y="1417320"/>
            <a:ext cx="5074920" cy="1737360"/>
          </a:xfrm>
          <a:prstGeom prst="roundRect">
            <a:avLst/>
          </a:prstGeom>
          <a:solidFill>
            <a:srgbClr val="F6FAFE"/>
          </a:solidFill>
          <a:ln>
            <a:solidFill>
              <a:srgbClr val="D0E1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685800" y="1417320"/>
            <a:ext cx="64008" cy="1737360"/>
          </a:xfrm>
          <a:prstGeom prst="rect">
            <a:avLst/>
          </a:prstGeom>
          <a:solidFill>
            <a:srgbClr val="30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14400" y="1581912"/>
            <a:ext cx="466344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123B69"/>
                </a:solidFill>
                <a:latin typeface="Aptos"/>
              </a:rPr>
              <a:t>КОНТРОЛЬ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117390"/>
            <a:ext cx="4663440" cy="83099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 dirty="0">
                <a:solidFill>
                  <a:srgbClr val="233141"/>
                </a:solidFill>
                <a:latin typeface="Aptos"/>
              </a:rPr>
              <a:t>Оценка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компетенций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,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анализ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профессиональных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решений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,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корректировка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дальнейшего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сопровождения</a:t>
            </a:r>
            <a:endParaRPr sz="1600" b="0" dirty="0">
              <a:solidFill>
                <a:srgbClr val="233141"/>
              </a:solidFill>
              <a:latin typeface="Apto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217920" y="1417320"/>
            <a:ext cx="5074920" cy="1737360"/>
          </a:xfrm>
          <a:prstGeom prst="roundRect">
            <a:avLst/>
          </a:prstGeom>
          <a:solidFill>
            <a:srgbClr val="F6FAFE"/>
          </a:solidFill>
          <a:ln>
            <a:solidFill>
              <a:srgbClr val="D0E1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6217920" y="1417320"/>
            <a:ext cx="64008" cy="1737360"/>
          </a:xfrm>
          <a:prstGeom prst="rect">
            <a:avLst/>
          </a:prstGeom>
          <a:solidFill>
            <a:srgbClr val="30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446520" y="1581912"/>
            <a:ext cx="466344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123B69"/>
                </a:solidFill>
                <a:latin typeface="Aptos"/>
              </a:rPr>
              <a:t>ОБУЧЕНИЕ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2117390"/>
            <a:ext cx="4663440" cy="83099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 dirty="0">
                <a:solidFill>
                  <a:srgbClr val="233141"/>
                </a:solidFill>
                <a:latin typeface="Aptos"/>
              </a:rPr>
              <a:t>Развитие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профессиональной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рефлексии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,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супервизорской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компетентности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и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передача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эффективных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практик</a:t>
            </a:r>
            <a:endParaRPr sz="1600" b="0" dirty="0">
              <a:solidFill>
                <a:srgbClr val="233141"/>
              </a:solidFill>
              <a:latin typeface="Apto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85800" y="3566160"/>
            <a:ext cx="5074920" cy="1737360"/>
          </a:xfrm>
          <a:prstGeom prst="roundRect">
            <a:avLst/>
          </a:prstGeom>
          <a:solidFill>
            <a:srgbClr val="F6FAFE"/>
          </a:solidFill>
          <a:ln>
            <a:solidFill>
              <a:srgbClr val="D0E1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685800" y="3566160"/>
            <a:ext cx="64008" cy="1737360"/>
          </a:xfrm>
          <a:prstGeom prst="rect">
            <a:avLst/>
          </a:prstGeom>
          <a:solidFill>
            <a:srgbClr val="30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914400" y="3730752"/>
            <a:ext cx="466344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123B69"/>
                </a:solidFill>
                <a:latin typeface="Aptos"/>
              </a:rPr>
              <a:t>СОПРОВОЖДЕНИЕ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4400" y="4389341"/>
            <a:ext cx="4663440" cy="58477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 dirty="0">
                <a:solidFill>
                  <a:srgbClr val="233141"/>
                </a:solidFill>
                <a:latin typeface="Aptos"/>
              </a:rPr>
              <a:t>Регулярные и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индивидуальные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форматы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,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возможность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обратиться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по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запросу</a:t>
            </a:r>
            <a:endParaRPr sz="1600" b="0" dirty="0">
              <a:solidFill>
                <a:srgbClr val="233141"/>
              </a:solidFill>
              <a:latin typeface="Aptos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217920" y="3566160"/>
            <a:ext cx="5074920" cy="1737360"/>
          </a:xfrm>
          <a:prstGeom prst="roundRect">
            <a:avLst/>
          </a:prstGeom>
          <a:solidFill>
            <a:srgbClr val="F6FAFE"/>
          </a:solidFill>
          <a:ln>
            <a:solidFill>
              <a:srgbClr val="D0E1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6217920" y="3566160"/>
            <a:ext cx="64008" cy="1737360"/>
          </a:xfrm>
          <a:prstGeom prst="rect">
            <a:avLst/>
          </a:prstGeom>
          <a:solidFill>
            <a:srgbClr val="30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446520" y="3730752"/>
            <a:ext cx="466344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123B69"/>
                </a:solidFill>
                <a:latin typeface="Aptos"/>
              </a:rPr>
              <a:t>КАЧЕСТВО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4266230"/>
            <a:ext cx="4663440" cy="83099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 dirty="0">
                <a:solidFill>
                  <a:srgbClr val="233141"/>
                </a:solidFill>
                <a:latin typeface="Aptos"/>
              </a:rPr>
              <a:t>Супервизия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становится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инструментом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повышения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качества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психологической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помощи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, а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не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формальной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встреч</a:t>
            </a:r>
            <a:r>
              <a:rPr lang="ru-RU" sz="1600" b="0" dirty="0">
                <a:solidFill>
                  <a:srgbClr val="233141"/>
                </a:solidFill>
                <a:latin typeface="Aptos"/>
              </a:rPr>
              <a:t>и</a:t>
            </a:r>
            <a:endParaRPr sz="1600" b="0" dirty="0">
              <a:solidFill>
                <a:srgbClr val="233141"/>
              </a:solidFill>
              <a:latin typeface="Apto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05840" y="5728379"/>
            <a:ext cx="10058400" cy="38472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900" b="1" dirty="0">
                <a:solidFill>
                  <a:srgbClr val="123B69"/>
                </a:solidFill>
                <a:latin typeface="Aptos"/>
              </a:rPr>
              <a:t>Контроль </a:t>
            </a:r>
            <a:r>
              <a:rPr sz="1900" b="1" dirty="0" err="1">
                <a:solidFill>
                  <a:srgbClr val="123B69"/>
                </a:solidFill>
                <a:latin typeface="Aptos"/>
              </a:rPr>
              <a:t>здесь</a:t>
            </a:r>
            <a:r>
              <a:rPr sz="1900" b="1" dirty="0">
                <a:solidFill>
                  <a:srgbClr val="123B69"/>
                </a:solidFill>
                <a:latin typeface="Aptos"/>
              </a:rPr>
              <a:t> </a:t>
            </a:r>
            <a:r>
              <a:rPr lang="ru-RU" sz="1900" b="1" dirty="0">
                <a:solidFill>
                  <a:srgbClr val="123B69"/>
                </a:solidFill>
                <a:latin typeface="Aptos"/>
              </a:rPr>
              <a:t>является </a:t>
            </a:r>
            <a:r>
              <a:rPr sz="1900" b="1" dirty="0" err="1">
                <a:solidFill>
                  <a:srgbClr val="123B69"/>
                </a:solidFill>
                <a:latin typeface="Aptos"/>
              </a:rPr>
              <a:t>профессиональн</a:t>
            </a:r>
            <a:r>
              <a:rPr lang="ru-RU" sz="1900" b="1" dirty="0">
                <a:solidFill>
                  <a:srgbClr val="123B69"/>
                </a:solidFill>
                <a:latin typeface="Aptos"/>
              </a:rPr>
              <a:t>ой</a:t>
            </a:r>
            <a:r>
              <a:rPr sz="1900" b="1" dirty="0">
                <a:solidFill>
                  <a:srgbClr val="123B69"/>
                </a:solidFill>
                <a:latin typeface="Aptos"/>
              </a:rPr>
              <a:t> </a:t>
            </a:r>
            <a:r>
              <a:rPr sz="1900" b="1" dirty="0" err="1">
                <a:solidFill>
                  <a:srgbClr val="123B69"/>
                </a:solidFill>
                <a:latin typeface="Aptos"/>
              </a:rPr>
              <a:t>страховк</a:t>
            </a:r>
            <a:r>
              <a:rPr lang="ru-RU" sz="1900" b="1" dirty="0">
                <a:solidFill>
                  <a:srgbClr val="123B69"/>
                </a:solidFill>
                <a:latin typeface="Aptos"/>
              </a:rPr>
              <a:t>ой</a:t>
            </a:r>
            <a:r>
              <a:rPr sz="1900" b="1" dirty="0">
                <a:solidFill>
                  <a:srgbClr val="123B69"/>
                </a:solidFill>
                <a:latin typeface="Aptos"/>
              </a:rPr>
              <a:t> и </a:t>
            </a:r>
            <a:r>
              <a:rPr sz="1900" b="1" dirty="0" err="1">
                <a:solidFill>
                  <a:srgbClr val="123B69"/>
                </a:solidFill>
                <a:latin typeface="Aptos"/>
              </a:rPr>
              <a:t>точк</a:t>
            </a:r>
            <a:r>
              <a:rPr lang="ru-RU" sz="1900" b="1" dirty="0">
                <a:solidFill>
                  <a:srgbClr val="123B69"/>
                </a:solidFill>
                <a:latin typeface="Aptos"/>
              </a:rPr>
              <a:t>ой</a:t>
            </a:r>
            <a:r>
              <a:rPr sz="1900" b="1" dirty="0">
                <a:solidFill>
                  <a:srgbClr val="123B69"/>
                </a:solidFill>
                <a:latin typeface="Aptos"/>
              </a:rPr>
              <a:t> </a:t>
            </a:r>
            <a:r>
              <a:rPr sz="1900" b="1" dirty="0" err="1">
                <a:solidFill>
                  <a:srgbClr val="123B69"/>
                </a:solidFill>
                <a:latin typeface="Aptos"/>
              </a:rPr>
              <a:t>роста</a:t>
            </a:r>
            <a:endParaRPr sz="1900" b="1" dirty="0">
              <a:solidFill>
                <a:srgbClr val="123B69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30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58368" y="228600"/>
            <a:ext cx="1078992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00" b="1" dirty="0">
                <a:solidFill>
                  <a:srgbClr val="306FB5"/>
                </a:solidFill>
                <a:latin typeface="Aptos"/>
              </a:rPr>
              <a:t>ЭКСТРЕННАЯ СУПЕРВИЗИЯ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646991"/>
            <a:ext cx="10789920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 dirty="0">
                <a:solidFill>
                  <a:srgbClr val="123B69"/>
                </a:solidFill>
                <a:latin typeface="Aptos"/>
              </a:rPr>
              <a:t>В </a:t>
            </a:r>
            <a:r>
              <a:rPr lang="ru-RU" sz="2400" b="1" dirty="0">
                <a:solidFill>
                  <a:srgbClr val="123B69"/>
                </a:solidFill>
                <a:latin typeface="Aptos"/>
              </a:rPr>
              <a:t>кризисных ситуациях</a:t>
            </a:r>
            <a:r>
              <a:rPr sz="2400" b="1" dirty="0">
                <a:solidFill>
                  <a:srgbClr val="123B69"/>
                </a:solidFill>
                <a:latin typeface="Aptos"/>
              </a:rPr>
              <a:t> </a:t>
            </a:r>
            <a:r>
              <a:rPr sz="2400" b="1" dirty="0" err="1">
                <a:solidFill>
                  <a:srgbClr val="123B69"/>
                </a:solidFill>
                <a:latin typeface="Aptos"/>
              </a:rPr>
              <a:t>модель</a:t>
            </a:r>
            <a:r>
              <a:rPr sz="2400" b="1" dirty="0">
                <a:solidFill>
                  <a:srgbClr val="123B69"/>
                </a:solidFill>
                <a:latin typeface="Aptos"/>
              </a:rPr>
              <a:t> </a:t>
            </a:r>
            <a:r>
              <a:rPr sz="2400" b="1" dirty="0" err="1">
                <a:solidFill>
                  <a:srgbClr val="123B69"/>
                </a:solidFill>
                <a:latin typeface="Aptos"/>
              </a:rPr>
              <a:t>переключается</a:t>
            </a:r>
            <a:r>
              <a:rPr sz="2400" b="1" dirty="0">
                <a:solidFill>
                  <a:srgbClr val="123B69"/>
                </a:solidFill>
                <a:latin typeface="Aptos"/>
              </a:rPr>
              <a:t> в </a:t>
            </a:r>
            <a:r>
              <a:rPr sz="2400" b="1" dirty="0" err="1">
                <a:solidFill>
                  <a:srgbClr val="123B69"/>
                </a:solidFill>
                <a:latin typeface="Aptos"/>
              </a:rPr>
              <a:t>экстренный</a:t>
            </a:r>
            <a:r>
              <a:rPr sz="2400" b="1" dirty="0">
                <a:solidFill>
                  <a:srgbClr val="123B69"/>
                </a:solidFill>
                <a:latin typeface="Aptos"/>
              </a:rPr>
              <a:t> </a:t>
            </a:r>
            <a:r>
              <a:rPr sz="2400" b="1" dirty="0" err="1">
                <a:solidFill>
                  <a:srgbClr val="123B69"/>
                </a:solidFill>
                <a:latin typeface="Aptos"/>
              </a:rPr>
              <a:t>режим</a:t>
            </a:r>
            <a:endParaRPr sz="2400" b="1" dirty="0">
              <a:solidFill>
                <a:srgbClr val="123B69"/>
              </a:solidFill>
              <a:latin typeface="Aptos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85800" y="1417320"/>
            <a:ext cx="5074920" cy="1481328"/>
          </a:xfrm>
          <a:prstGeom prst="roundRect">
            <a:avLst/>
          </a:prstGeom>
          <a:solidFill>
            <a:srgbClr val="F6FAFE"/>
          </a:solidFill>
          <a:ln>
            <a:solidFill>
              <a:srgbClr val="D0E1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685800" y="1417320"/>
            <a:ext cx="64008" cy="1481328"/>
          </a:xfrm>
          <a:prstGeom prst="rect">
            <a:avLst/>
          </a:prstGeom>
          <a:solidFill>
            <a:srgbClr val="30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14400" y="1581912"/>
            <a:ext cx="466344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 dirty="0">
                <a:solidFill>
                  <a:srgbClr val="123B69"/>
                </a:solidFill>
                <a:latin typeface="Aptos"/>
              </a:rPr>
              <a:t>ПОДДЕРЖАТЬ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1989374"/>
            <a:ext cx="4663440" cy="83099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 dirty="0">
                <a:solidFill>
                  <a:srgbClr val="233141"/>
                </a:solidFill>
                <a:latin typeface="Aptos"/>
              </a:rPr>
              <a:t>снизить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острое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эмоциональное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напряжение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психолога</a:t>
            </a:r>
            <a:r>
              <a:rPr lang="ru-RU" sz="1600" b="0" dirty="0">
                <a:solidFill>
                  <a:srgbClr val="233141"/>
                </a:solidFill>
                <a:latin typeface="Aptos"/>
              </a:rPr>
              <a:t>, столкнувшегося с кризисной ситуацией</a:t>
            </a:r>
            <a:endParaRPr sz="1600" b="0" dirty="0">
              <a:solidFill>
                <a:srgbClr val="233141"/>
              </a:solidFill>
              <a:latin typeface="Apto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217920" y="1417320"/>
            <a:ext cx="5074920" cy="1481328"/>
          </a:xfrm>
          <a:prstGeom prst="roundRect">
            <a:avLst/>
          </a:prstGeom>
          <a:solidFill>
            <a:srgbClr val="F6FAFE"/>
          </a:solidFill>
          <a:ln>
            <a:solidFill>
              <a:srgbClr val="D0E1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6217920" y="1417320"/>
            <a:ext cx="64008" cy="1481328"/>
          </a:xfrm>
          <a:prstGeom prst="rect">
            <a:avLst/>
          </a:prstGeom>
          <a:solidFill>
            <a:srgbClr val="30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446520" y="1581912"/>
            <a:ext cx="466344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 dirty="0">
                <a:solidFill>
                  <a:srgbClr val="123B69"/>
                </a:solidFill>
                <a:latin typeface="Aptos"/>
              </a:rPr>
              <a:t>ПРОВЕРИТЬ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2112484"/>
            <a:ext cx="4663440" cy="58477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 dirty="0">
                <a:solidFill>
                  <a:srgbClr val="233141"/>
                </a:solidFill>
                <a:latin typeface="Aptos"/>
              </a:rPr>
              <a:t>оценить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риски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,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правомерность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и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достаточность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действий</a:t>
            </a:r>
            <a:r>
              <a:rPr lang="ru-RU" sz="1600" b="0" dirty="0">
                <a:solidFill>
                  <a:srgbClr val="233141"/>
                </a:solidFill>
                <a:latin typeface="Aptos"/>
              </a:rPr>
              <a:t> специалиста</a:t>
            </a:r>
            <a:endParaRPr sz="1600" b="0" dirty="0">
              <a:solidFill>
                <a:srgbClr val="233141"/>
              </a:solidFill>
              <a:latin typeface="Apto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85800" y="3291839"/>
            <a:ext cx="5074920" cy="1481328"/>
          </a:xfrm>
          <a:prstGeom prst="roundRect">
            <a:avLst/>
          </a:prstGeom>
          <a:solidFill>
            <a:srgbClr val="F6FAFE"/>
          </a:solidFill>
          <a:ln>
            <a:solidFill>
              <a:srgbClr val="D0E1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685800" y="3291839"/>
            <a:ext cx="64008" cy="1481328"/>
          </a:xfrm>
          <a:prstGeom prst="rect">
            <a:avLst/>
          </a:prstGeom>
          <a:solidFill>
            <a:srgbClr val="30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914400" y="3456432"/>
            <a:ext cx="466344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123B69"/>
                </a:solidFill>
                <a:latin typeface="Aptos"/>
              </a:rPr>
              <a:t>ОПРЕДЕЛИТЬ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4400" y="3987003"/>
            <a:ext cx="4663440" cy="58477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 dirty="0">
                <a:solidFill>
                  <a:srgbClr val="233141"/>
                </a:solidFill>
                <a:latin typeface="Aptos"/>
              </a:rPr>
              <a:t>дать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конкретный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план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на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ближайшие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часы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и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сутки</a:t>
            </a:r>
            <a:endParaRPr sz="1600" b="0" dirty="0">
              <a:solidFill>
                <a:srgbClr val="233141"/>
              </a:solidFill>
              <a:latin typeface="Aptos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217920" y="3291839"/>
            <a:ext cx="5074920" cy="1481328"/>
          </a:xfrm>
          <a:prstGeom prst="roundRect">
            <a:avLst/>
          </a:prstGeom>
          <a:solidFill>
            <a:srgbClr val="F6FAFE"/>
          </a:solidFill>
          <a:ln>
            <a:solidFill>
              <a:srgbClr val="D0E1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6217920" y="3291839"/>
            <a:ext cx="64008" cy="1481328"/>
          </a:xfrm>
          <a:prstGeom prst="rect">
            <a:avLst/>
          </a:prstGeom>
          <a:solidFill>
            <a:srgbClr val="30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446520" y="3456432"/>
            <a:ext cx="466344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123B69"/>
                </a:solidFill>
                <a:latin typeface="Aptos"/>
              </a:rPr>
              <a:t>СОПРОВОДИТЬ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3987003"/>
            <a:ext cx="4663440" cy="58477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 dirty="0">
                <a:solidFill>
                  <a:srgbClr val="233141"/>
                </a:solidFill>
                <a:latin typeface="Aptos"/>
              </a:rPr>
              <a:t>проверить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выполнение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и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при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необходимости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продолжить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lang="ru-RU" sz="1600" b="0" dirty="0">
                <a:solidFill>
                  <a:srgbClr val="233141"/>
                </a:solidFill>
                <a:latin typeface="Aptos"/>
              </a:rPr>
              <a:t>сопровождение и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поддержку</a:t>
            </a:r>
            <a:endParaRPr sz="1600" b="0" dirty="0">
              <a:solidFill>
                <a:srgbClr val="233141"/>
              </a:solidFill>
              <a:latin typeface="Apto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95528" y="5399837"/>
            <a:ext cx="10515600" cy="83099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1600" b="1" dirty="0" err="1">
                <a:solidFill>
                  <a:srgbClr val="306FB5"/>
                </a:solidFill>
                <a:latin typeface="Aptos"/>
              </a:rPr>
              <a:t>Категория</a:t>
            </a:r>
            <a:r>
              <a:rPr sz="1600" b="1" dirty="0">
                <a:solidFill>
                  <a:srgbClr val="306FB5"/>
                </a:solidFill>
                <a:latin typeface="Aptos"/>
              </a:rPr>
              <a:t> А: </a:t>
            </a:r>
            <a:r>
              <a:rPr sz="1600" b="1" dirty="0" err="1">
                <a:solidFill>
                  <a:srgbClr val="306FB5"/>
                </a:solidFill>
                <a:latin typeface="Aptos"/>
              </a:rPr>
              <a:t>контакт</a:t>
            </a:r>
            <a:r>
              <a:rPr sz="1600" b="1" dirty="0">
                <a:solidFill>
                  <a:srgbClr val="306FB5"/>
                </a:solidFill>
                <a:latin typeface="Aptos"/>
              </a:rPr>
              <a:t> — в </a:t>
            </a:r>
            <a:r>
              <a:rPr sz="1600" b="1" dirty="0" err="1">
                <a:solidFill>
                  <a:srgbClr val="306FB5"/>
                </a:solidFill>
                <a:latin typeface="Aptos"/>
              </a:rPr>
              <a:t>течение</a:t>
            </a:r>
            <a:r>
              <a:rPr sz="1600" b="1" dirty="0">
                <a:solidFill>
                  <a:srgbClr val="306FB5"/>
                </a:solidFill>
                <a:latin typeface="Aptos"/>
              </a:rPr>
              <a:t> 1 </a:t>
            </a:r>
            <a:r>
              <a:rPr sz="1600" b="1" dirty="0" err="1">
                <a:solidFill>
                  <a:srgbClr val="306FB5"/>
                </a:solidFill>
                <a:latin typeface="Aptos"/>
              </a:rPr>
              <a:t>часа</a:t>
            </a:r>
            <a:r>
              <a:rPr sz="1600" b="1" dirty="0">
                <a:solidFill>
                  <a:srgbClr val="306FB5"/>
                </a:solidFill>
                <a:latin typeface="Aptos"/>
              </a:rPr>
              <a:t>, </a:t>
            </a:r>
            <a:r>
              <a:rPr sz="1600" b="1" dirty="0" err="1">
                <a:solidFill>
                  <a:srgbClr val="306FB5"/>
                </a:solidFill>
                <a:latin typeface="Aptos"/>
              </a:rPr>
              <a:t>супервизия</a:t>
            </a:r>
            <a:r>
              <a:rPr sz="1600" b="1" dirty="0">
                <a:solidFill>
                  <a:srgbClr val="306FB5"/>
                </a:solidFill>
                <a:latin typeface="Aptos"/>
              </a:rPr>
              <a:t> — в </a:t>
            </a:r>
            <a:r>
              <a:rPr sz="1600" b="1" dirty="0" err="1">
                <a:solidFill>
                  <a:srgbClr val="306FB5"/>
                </a:solidFill>
                <a:latin typeface="Aptos"/>
              </a:rPr>
              <a:t>ближайшие</a:t>
            </a:r>
            <a:r>
              <a:rPr sz="1600" b="1" dirty="0">
                <a:solidFill>
                  <a:srgbClr val="306FB5"/>
                </a:solidFill>
                <a:latin typeface="Aptos"/>
              </a:rPr>
              <a:t> 2 </a:t>
            </a:r>
            <a:r>
              <a:rPr sz="1600" b="1" dirty="0" err="1">
                <a:solidFill>
                  <a:srgbClr val="306FB5"/>
                </a:solidFill>
                <a:latin typeface="Aptos"/>
              </a:rPr>
              <a:t>часа</a:t>
            </a:r>
            <a:r>
              <a:rPr sz="1600" b="1" dirty="0">
                <a:solidFill>
                  <a:srgbClr val="306FB5"/>
                </a:solidFill>
                <a:latin typeface="Aptos"/>
              </a:rPr>
              <a:t>  </a:t>
            </a:r>
            <a:endParaRPr lang="ru-RU" sz="1600" b="1" dirty="0">
              <a:solidFill>
                <a:srgbClr val="306FB5"/>
              </a:solidFill>
              <a:latin typeface="Aptos"/>
            </a:endParaRPr>
          </a:p>
          <a:p>
            <a:r>
              <a:rPr sz="1600" b="1" dirty="0">
                <a:solidFill>
                  <a:srgbClr val="306FB5"/>
                </a:solidFill>
                <a:latin typeface="Aptos"/>
              </a:rPr>
              <a:t> </a:t>
            </a:r>
            <a:endParaRPr lang="ru-RU" sz="1600" b="1" dirty="0">
              <a:solidFill>
                <a:srgbClr val="306FB5"/>
              </a:solidFill>
              <a:latin typeface="Aptos"/>
            </a:endParaRPr>
          </a:p>
          <a:p>
            <a:r>
              <a:rPr sz="1600" b="1" dirty="0" err="1">
                <a:solidFill>
                  <a:srgbClr val="306FB5"/>
                </a:solidFill>
                <a:latin typeface="Aptos"/>
              </a:rPr>
              <a:t>Категория</a:t>
            </a:r>
            <a:r>
              <a:rPr sz="1600" b="1" dirty="0">
                <a:solidFill>
                  <a:srgbClr val="306FB5"/>
                </a:solidFill>
                <a:latin typeface="Aptos"/>
              </a:rPr>
              <a:t> Б: в </a:t>
            </a:r>
            <a:r>
              <a:rPr sz="1600" b="1" dirty="0" err="1">
                <a:solidFill>
                  <a:srgbClr val="306FB5"/>
                </a:solidFill>
                <a:latin typeface="Aptos"/>
              </a:rPr>
              <a:t>течение</a:t>
            </a:r>
            <a:r>
              <a:rPr sz="1600" b="1" dirty="0">
                <a:solidFill>
                  <a:srgbClr val="306FB5"/>
                </a:solidFill>
                <a:latin typeface="Aptos"/>
              </a:rPr>
              <a:t> 24 </a:t>
            </a:r>
            <a:r>
              <a:rPr sz="1600" b="1" dirty="0" err="1">
                <a:solidFill>
                  <a:srgbClr val="306FB5"/>
                </a:solidFill>
                <a:latin typeface="Aptos"/>
              </a:rPr>
              <a:t>часов</a:t>
            </a:r>
            <a:endParaRPr sz="1600" b="1" dirty="0">
              <a:solidFill>
                <a:srgbClr val="306FB5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30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58368" y="228600"/>
            <a:ext cx="1078992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00" b="1" dirty="0">
                <a:solidFill>
                  <a:srgbClr val="306FB5"/>
                </a:solidFill>
                <a:latin typeface="Aptos"/>
              </a:rPr>
              <a:t>ЗАБОТА О СПЕЦИАЛИСТЕ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623908"/>
            <a:ext cx="10789920" cy="50783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700" b="1" dirty="0">
                <a:solidFill>
                  <a:srgbClr val="123B69"/>
                </a:solidFill>
                <a:latin typeface="Aptos"/>
              </a:rPr>
              <a:t>Профилактика </a:t>
            </a:r>
            <a:r>
              <a:rPr sz="2700" b="1" dirty="0" err="1">
                <a:solidFill>
                  <a:srgbClr val="123B69"/>
                </a:solidFill>
                <a:latin typeface="Aptos"/>
              </a:rPr>
              <a:t>выгорания</a:t>
            </a:r>
            <a:r>
              <a:rPr sz="2700" b="1" dirty="0">
                <a:solidFill>
                  <a:srgbClr val="123B69"/>
                </a:solidFill>
                <a:latin typeface="Aptos"/>
              </a:rPr>
              <a:t> </a:t>
            </a:r>
            <a:r>
              <a:rPr lang="ru-RU" sz="2700" b="1" dirty="0">
                <a:solidFill>
                  <a:srgbClr val="123B69"/>
                </a:solidFill>
                <a:latin typeface="Aptos"/>
              </a:rPr>
              <a:t>– </a:t>
            </a:r>
            <a:r>
              <a:rPr sz="2700" b="1" dirty="0" err="1">
                <a:solidFill>
                  <a:srgbClr val="123B69"/>
                </a:solidFill>
                <a:latin typeface="Aptos"/>
              </a:rPr>
              <a:t>встроенная</a:t>
            </a:r>
            <a:r>
              <a:rPr sz="2700" b="1" dirty="0">
                <a:solidFill>
                  <a:srgbClr val="123B69"/>
                </a:solidFill>
                <a:latin typeface="Aptos"/>
              </a:rPr>
              <a:t> </a:t>
            </a:r>
            <a:r>
              <a:rPr sz="2700" b="1" dirty="0" err="1">
                <a:solidFill>
                  <a:srgbClr val="123B69"/>
                </a:solidFill>
                <a:latin typeface="Aptos"/>
              </a:rPr>
              <a:t>функция</a:t>
            </a:r>
            <a:r>
              <a:rPr sz="2700" b="1" dirty="0">
                <a:solidFill>
                  <a:srgbClr val="123B69"/>
                </a:solidFill>
                <a:latin typeface="Aptos"/>
              </a:rPr>
              <a:t> </a:t>
            </a:r>
            <a:r>
              <a:rPr sz="2700" b="1" dirty="0" err="1">
                <a:solidFill>
                  <a:srgbClr val="123B69"/>
                </a:solidFill>
                <a:latin typeface="Aptos"/>
              </a:rPr>
              <a:t>модели</a:t>
            </a:r>
            <a:endParaRPr sz="2700" b="1" dirty="0">
              <a:solidFill>
                <a:srgbClr val="123B69"/>
              </a:solidFill>
              <a:latin typeface="Apto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8368" y="1188316"/>
            <a:ext cx="4663440" cy="138499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 dirty="0">
                <a:solidFill>
                  <a:srgbClr val="123B69"/>
                </a:solidFill>
                <a:latin typeface="Aptos"/>
              </a:rPr>
              <a:t>Супервизия </a:t>
            </a:r>
            <a:r>
              <a:rPr sz="2100" b="1" dirty="0" err="1">
                <a:solidFill>
                  <a:srgbClr val="123B69"/>
                </a:solidFill>
                <a:latin typeface="Aptos"/>
              </a:rPr>
              <a:t>работает</a:t>
            </a:r>
            <a:r>
              <a:rPr sz="2100" b="1" dirty="0">
                <a:solidFill>
                  <a:srgbClr val="123B69"/>
                </a:solidFill>
                <a:latin typeface="Aptos"/>
              </a:rPr>
              <a:t> </a:t>
            </a:r>
            <a:r>
              <a:rPr sz="2100" b="1" dirty="0" err="1">
                <a:solidFill>
                  <a:srgbClr val="123B69"/>
                </a:solidFill>
                <a:latin typeface="Aptos"/>
              </a:rPr>
              <a:t>не</a:t>
            </a:r>
            <a:r>
              <a:rPr sz="2100" b="1" dirty="0">
                <a:solidFill>
                  <a:srgbClr val="123B69"/>
                </a:solidFill>
                <a:latin typeface="Aptos"/>
              </a:rPr>
              <a:t> </a:t>
            </a:r>
            <a:r>
              <a:rPr sz="2100" b="1" dirty="0" err="1">
                <a:solidFill>
                  <a:srgbClr val="123B69"/>
                </a:solidFill>
                <a:latin typeface="Aptos"/>
              </a:rPr>
              <a:t>только</a:t>
            </a:r>
            <a:r>
              <a:rPr sz="2100" b="1" dirty="0">
                <a:solidFill>
                  <a:srgbClr val="123B69"/>
                </a:solidFill>
                <a:latin typeface="Aptos"/>
              </a:rPr>
              <a:t> с </a:t>
            </a:r>
            <a:r>
              <a:rPr sz="2100" b="1" dirty="0" err="1">
                <a:solidFill>
                  <a:srgbClr val="123B69"/>
                </a:solidFill>
                <a:latin typeface="Aptos"/>
              </a:rPr>
              <a:t>профессиональным</a:t>
            </a:r>
            <a:r>
              <a:rPr sz="2100" b="1" dirty="0">
                <a:solidFill>
                  <a:srgbClr val="123B69"/>
                </a:solidFill>
                <a:latin typeface="Aptos"/>
              </a:rPr>
              <a:t> </a:t>
            </a:r>
            <a:r>
              <a:rPr sz="2100" b="1" dirty="0" err="1">
                <a:solidFill>
                  <a:srgbClr val="123B69"/>
                </a:solidFill>
                <a:latin typeface="Aptos"/>
              </a:rPr>
              <a:t>решением</a:t>
            </a:r>
            <a:r>
              <a:rPr sz="2100" b="1" dirty="0">
                <a:solidFill>
                  <a:srgbClr val="123B69"/>
                </a:solidFill>
                <a:latin typeface="Aptos"/>
              </a:rPr>
              <a:t>,
</a:t>
            </a:r>
            <a:r>
              <a:rPr sz="2100" b="1" dirty="0" err="1">
                <a:solidFill>
                  <a:srgbClr val="123B69"/>
                </a:solidFill>
                <a:latin typeface="Aptos"/>
              </a:rPr>
              <a:t>но</a:t>
            </a:r>
            <a:r>
              <a:rPr sz="2100" b="1" dirty="0">
                <a:solidFill>
                  <a:srgbClr val="123B69"/>
                </a:solidFill>
                <a:latin typeface="Aptos"/>
              </a:rPr>
              <a:t> и с </a:t>
            </a:r>
            <a:r>
              <a:rPr sz="2100" b="1" dirty="0" err="1">
                <a:solidFill>
                  <a:srgbClr val="123B69"/>
                </a:solidFill>
                <a:latin typeface="Aptos"/>
              </a:rPr>
              <a:t>состоянием</a:t>
            </a:r>
            <a:r>
              <a:rPr sz="2100" b="1" dirty="0">
                <a:solidFill>
                  <a:srgbClr val="123B69"/>
                </a:solidFill>
                <a:latin typeface="Aptos"/>
              </a:rPr>
              <a:t> </a:t>
            </a:r>
            <a:r>
              <a:rPr sz="2100" b="1" dirty="0" err="1">
                <a:solidFill>
                  <a:srgbClr val="123B69"/>
                </a:solidFill>
                <a:latin typeface="Aptos"/>
              </a:rPr>
              <a:t>самого</a:t>
            </a:r>
            <a:r>
              <a:rPr sz="2100" b="1" dirty="0">
                <a:solidFill>
                  <a:srgbClr val="123B69"/>
                </a:solidFill>
                <a:latin typeface="Aptos"/>
              </a:rPr>
              <a:t> </a:t>
            </a:r>
            <a:r>
              <a:rPr sz="2100" b="1" dirty="0" err="1">
                <a:solidFill>
                  <a:srgbClr val="123B69"/>
                </a:solidFill>
                <a:latin typeface="Aptos"/>
              </a:rPr>
              <a:t>психолога</a:t>
            </a:r>
            <a:endParaRPr sz="2100" b="1" dirty="0">
              <a:solidFill>
                <a:srgbClr val="123B69"/>
              </a:solidFill>
              <a:latin typeface="Aptos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715000" y="1234440"/>
            <a:ext cx="5257800" cy="932688"/>
          </a:xfrm>
          <a:prstGeom prst="roundRect">
            <a:avLst/>
          </a:prstGeom>
          <a:solidFill>
            <a:srgbClr val="F6FAFE"/>
          </a:solidFill>
          <a:ln>
            <a:solidFill>
              <a:srgbClr val="D0E1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715000" y="1234440"/>
            <a:ext cx="64008" cy="932688"/>
          </a:xfrm>
          <a:prstGeom prst="rect">
            <a:avLst/>
          </a:prstGeom>
          <a:solidFill>
            <a:srgbClr val="30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952744" y="1290307"/>
            <a:ext cx="4846320" cy="3385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ru-RU" sz="1600" b="1" dirty="0">
                <a:solidFill>
                  <a:srgbClr val="123B69"/>
                </a:solidFill>
                <a:latin typeface="Aptos"/>
              </a:rPr>
              <a:t>ДИСТРЕСС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52744" y="1505128"/>
            <a:ext cx="4846320" cy="58477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 dirty="0">
                <a:solidFill>
                  <a:srgbClr val="233141"/>
                </a:solidFill>
                <a:latin typeface="Aptos"/>
              </a:rPr>
              <a:t>эмоциональное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состояние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оценивается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и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учитывается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при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принятии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решения</a:t>
            </a:r>
            <a:endParaRPr sz="1600" b="0" dirty="0">
              <a:solidFill>
                <a:srgbClr val="233141"/>
              </a:solidFill>
              <a:latin typeface="Aptos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715000" y="2377440"/>
            <a:ext cx="5257800" cy="932688"/>
          </a:xfrm>
          <a:prstGeom prst="roundRect">
            <a:avLst/>
          </a:prstGeom>
          <a:solidFill>
            <a:srgbClr val="F6FAFE"/>
          </a:solidFill>
          <a:ln>
            <a:solidFill>
              <a:srgbClr val="D0E1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5715000" y="2377440"/>
            <a:ext cx="64008" cy="93268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5943600" y="2435760"/>
            <a:ext cx="4846320" cy="3385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ru-RU" sz="1600" b="1" dirty="0">
                <a:solidFill>
                  <a:srgbClr val="123B69"/>
                </a:solidFill>
                <a:latin typeface="Aptos"/>
              </a:rPr>
              <a:t>ВТОРИЧНАЯ ТРАВМАТИЗАЦИЯ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0" y="2709018"/>
            <a:ext cx="4846320" cy="58477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 dirty="0">
                <a:solidFill>
                  <a:srgbClr val="233141"/>
                </a:solidFill>
                <a:latin typeface="Aptos"/>
              </a:rPr>
              <a:t>при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признаках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неблагополучия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организуется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поддерживающая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встреча</a:t>
            </a:r>
            <a:endParaRPr sz="1600" b="0" dirty="0">
              <a:solidFill>
                <a:srgbClr val="233141"/>
              </a:solidFill>
              <a:latin typeface="Aptos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715000" y="3520440"/>
            <a:ext cx="5257800" cy="932688"/>
          </a:xfrm>
          <a:prstGeom prst="roundRect">
            <a:avLst/>
          </a:prstGeom>
          <a:solidFill>
            <a:srgbClr val="F6FAFE"/>
          </a:solidFill>
          <a:ln>
            <a:solidFill>
              <a:srgbClr val="D0E1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5715000" y="3520440"/>
            <a:ext cx="64008" cy="9326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5943600" y="3603749"/>
            <a:ext cx="4846320" cy="3385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ru-RU" sz="1600" b="1" dirty="0">
                <a:solidFill>
                  <a:srgbClr val="123B69"/>
                </a:solidFill>
                <a:latin typeface="Aptos"/>
              </a:rPr>
              <a:t>ВОССТАНОВЛЕНИЕ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20740" y="3837253"/>
            <a:ext cx="4846320" cy="58477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 dirty="0">
                <a:solidFill>
                  <a:srgbClr val="233141"/>
                </a:solidFill>
                <a:latin typeface="Aptos"/>
              </a:rPr>
              <a:t>есть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отдельная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ресурсная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памятка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после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критического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случая</a:t>
            </a:r>
            <a:endParaRPr sz="1600" b="0" dirty="0">
              <a:solidFill>
                <a:srgbClr val="233141"/>
              </a:solidFill>
              <a:latin typeface="Aptos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715000" y="4663440"/>
            <a:ext cx="5257800" cy="932688"/>
          </a:xfrm>
          <a:prstGeom prst="roundRect">
            <a:avLst/>
          </a:prstGeom>
          <a:solidFill>
            <a:srgbClr val="F6FAFE"/>
          </a:solidFill>
          <a:ln>
            <a:solidFill>
              <a:srgbClr val="D0E1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5715000" y="4663440"/>
            <a:ext cx="64008" cy="9326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5943600" y="4745730"/>
            <a:ext cx="4846320" cy="3385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ru-RU" sz="1600" b="1" dirty="0">
                <a:solidFill>
                  <a:srgbClr val="123B69"/>
                </a:solidFill>
                <a:latin typeface="Aptos"/>
              </a:rPr>
              <a:t>ПРОДОЛЖЕНИЕ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920740" y="4982918"/>
            <a:ext cx="4846320" cy="58477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 dirty="0">
                <a:solidFill>
                  <a:srgbClr val="233141"/>
                </a:solidFill>
                <a:latin typeface="Aptos"/>
              </a:rPr>
              <a:t>поддерживающая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супервизия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возможна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через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3–5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дней</a:t>
            </a:r>
            <a:endParaRPr sz="1600" b="0" dirty="0">
              <a:solidFill>
                <a:srgbClr val="233141"/>
              </a:solidFill>
              <a:latin typeface="Apto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90021" y="6034037"/>
            <a:ext cx="9702719" cy="40011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 dirty="0">
                <a:solidFill>
                  <a:srgbClr val="306FB5"/>
                </a:solidFill>
                <a:latin typeface="Aptos"/>
              </a:rPr>
              <a:t>Профессиональная </a:t>
            </a:r>
            <a:r>
              <a:rPr sz="2000" b="1" dirty="0" err="1">
                <a:solidFill>
                  <a:srgbClr val="306FB5"/>
                </a:solidFill>
                <a:latin typeface="Aptos"/>
              </a:rPr>
              <a:t>устойчивость</a:t>
            </a:r>
            <a:r>
              <a:rPr sz="2000" b="1" dirty="0">
                <a:solidFill>
                  <a:srgbClr val="306FB5"/>
                </a:solidFill>
                <a:latin typeface="Aptos"/>
              </a:rPr>
              <a:t> </a:t>
            </a:r>
            <a:r>
              <a:rPr lang="ru-RU" sz="2000" b="1" dirty="0">
                <a:solidFill>
                  <a:srgbClr val="306FB5"/>
                </a:solidFill>
                <a:latin typeface="Aptos"/>
              </a:rPr>
              <a:t>– </a:t>
            </a:r>
            <a:r>
              <a:rPr sz="2000" b="1" dirty="0">
                <a:solidFill>
                  <a:srgbClr val="306FB5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306FB5"/>
                </a:solidFill>
                <a:latin typeface="Aptos"/>
              </a:rPr>
              <a:t>часть</a:t>
            </a:r>
            <a:r>
              <a:rPr sz="2000" b="1" dirty="0">
                <a:solidFill>
                  <a:srgbClr val="306FB5"/>
                </a:solidFill>
                <a:latin typeface="Aptos"/>
              </a:rPr>
              <a:t> </a:t>
            </a:r>
            <a:r>
              <a:rPr lang="ru-RU" sz="2000" b="1" dirty="0">
                <a:solidFill>
                  <a:srgbClr val="306FB5"/>
                </a:solidFill>
                <a:latin typeface="Aptos"/>
              </a:rPr>
              <a:t>оказания качественной </a:t>
            </a:r>
            <a:r>
              <a:rPr sz="2000" b="1" dirty="0" err="1">
                <a:solidFill>
                  <a:srgbClr val="306FB5"/>
                </a:solidFill>
                <a:latin typeface="Aptos"/>
              </a:rPr>
              <a:t>помощи</a:t>
            </a:r>
            <a:endParaRPr sz="2000" b="1" dirty="0">
              <a:solidFill>
                <a:srgbClr val="306FB5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30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58368" y="265509"/>
            <a:ext cx="10789920" cy="24622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ru-RU" sz="1000" b="1" dirty="0">
                <a:solidFill>
                  <a:srgbClr val="306FB5"/>
                </a:solidFill>
                <a:latin typeface="Aptos"/>
              </a:rPr>
              <a:t>ДОКУМЕНТАЦИЯ</a:t>
            </a:r>
            <a:endParaRPr sz="1000" b="1" dirty="0">
              <a:solidFill>
                <a:srgbClr val="306FB5"/>
              </a:solidFill>
              <a:latin typeface="Apto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8368" y="566928"/>
            <a:ext cx="10789920" cy="62179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700" b="1" dirty="0">
                <a:solidFill>
                  <a:srgbClr val="123B69"/>
                </a:solidFill>
                <a:latin typeface="Aptos"/>
              </a:rPr>
              <a:t>Система </a:t>
            </a:r>
            <a:r>
              <a:rPr sz="2700" b="1" dirty="0" err="1">
                <a:solidFill>
                  <a:srgbClr val="123B69"/>
                </a:solidFill>
                <a:latin typeface="Aptos"/>
              </a:rPr>
              <a:t>закреплена</a:t>
            </a:r>
            <a:r>
              <a:rPr sz="2700" b="1" dirty="0">
                <a:solidFill>
                  <a:srgbClr val="123B69"/>
                </a:solidFill>
                <a:latin typeface="Aptos"/>
              </a:rPr>
              <a:t> </a:t>
            </a:r>
            <a:r>
              <a:rPr sz="2700" b="1" dirty="0" err="1">
                <a:solidFill>
                  <a:srgbClr val="123B69"/>
                </a:solidFill>
                <a:latin typeface="Aptos"/>
              </a:rPr>
              <a:t>документами</a:t>
            </a:r>
            <a:endParaRPr sz="2700" b="1" dirty="0">
              <a:solidFill>
                <a:srgbClr val="123B69"/>
              </a:solidFill>
              <a:latin typeface="Apto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1520" y="1353312"/>
            <a:ext cx="50292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306FB5"/>
                </a:solidFill>
                <a:latin typeface="Aptos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1386723"/>
            <a:ext cx="3246120" cy="3385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 dirty="0">
                <a:solidFill>
                  <a:srgbClr val="123B69"/>
                </a:solidFill>
                <a:latin typeface="Aptos"/>
              </a:rPr>
              <a:t>СЛУЧАЙ НА ОДНОМ ЛИСТЕ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17720" y="1344162"/>
            <a:ext cx="6492240" cy="3385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 dirty="0">
                <a:solidFill>
                  <a:srgbClr val="233141"/>
                </a:solidFill>
                <a:latin typeface="Aptos"/>
              </a:rPr>
              <a:t>единая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форма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первичной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фиксации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случая</a:t>
            </a:r>
            <a:endParaRPr sz="1600" b="0" dirty="0">
              <a:solidFill>
                <a:srgbClr val="233141"/>
              </a:solidFill>
              <a:latin typeface="Apto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1520" y="2431743"/>
            <a:ext cx="50292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 dirty="0">
                <a:solidFill>
                  <a:srgbClr val="306FB5"/>
                </a:solidFill>
                <a:latin typeface="Aptos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2482483"/>
            <a:ext cx="3246120" cy="3385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123B69"/>
                </a:solidFill>
                <a:latin typeface="Aptos"/>
              </a:rPr>
              <a:t>ЧЕК-ЛИСТ ДЕЙСТВИЙ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17720" y="2420928"/>
            <a:ext cx="6492240" cy="3385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ru-RU" sz="1600" dirty="0">
                <a:solidFill>
                  <a:srgbClr val="233141"/>
                </a:solidFill>
                <a:latin typeface="Aptos"/>
              </a:rPr>
              <a:t>единая форма первичной фиксации случая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3584448"/>
            <a:ext cx="50292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 dirty="0">
                <a:solidFill>
                  <a:srgbClr val="306FB5"/>
                </a:solidFill>
                <a:latin typeface="Aptos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3598051"/>
            <a:ext cx="3246120" cy="3385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123B69"/>
                </a:solidFill>
                <a:latin typeface="Aptos"/>
              </a:rPr>
              <a:t>РЕСУРСНАЯ ПАМЯТКА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17720" y="3572297"/>
            <a:ext cx="6492240" cy="3385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 dirty="0">
                <a:solidFill>
                  <a:srgbClr val="233141"/>
                </a:solidFill>
                <a:latin typeface="Aptos"/>
              </a:rPr>
              <a:t>что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делать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специалисту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с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собой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после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критического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случая</a:t>
            </a:r>
            <a:endParaRPr sz="1600" b="0" dirty="0">
              <a:solidFill>
                <a:srgbClr val="233141"/>
              </a:solidFill>
              <a:latin typeface="Apto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31520" y="4671804"/>
            <a:ext cx="50292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 dirty="0">
                <a:solidFill>
                  <a:srgbClr val="306FB5"/>
                </a:solidFill>
                <a:latin typeface="Aptos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4590509"/>
            <a:ext cx="3246120" cy="58477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123B69"/>
                </a:solidFill>
                <a:latin typeface="Aptos"/>
              </a:rPr>
              <a:t>СТРУКТУРИРОВАННЫЙ ПРОТОКОЛ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63440" y="4693207"/>
            <a:ext cx="6492240" cy="3385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 dirty="0">
                <a:solidFill>
                  <a:srgbClr val="233141"/>
                </a:solidFill>
                <a:latin typeface="Aptos"/>
              </a:rPr>
              <a:t>запрос •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решения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•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результат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•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состояние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специалиста</a:t>
            </a:r>
            <a:endParaRPr sz="1600" b="0" dirty="0">
              <a:solidFill>
                <a:srgbClr val="233141"/>
              </a:solidFill>
              <a:latin typeface="Apto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8368" y="5952298"/>
            <a:ext cx="11205825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 dirty="0">
                <a:solidFill>
                  <a:srgbClr val="123B69"/>
                </a:solidFill>
                <a:latin typeface="Aptos"/>
              </a:rPr>
              <a:t>Документация </a:t>
            </a:r>
            <a:r>
              <a:rPr sz="1800" b="1" dirty="0" err="1">
                <a:solidFill>
                  <a:srgbClr val="123B69"/>
                </a:solidFill>
                <a:latin typeface="Aptos"/>
              </a:rPr>
              <a:t>делает</a:t>
            </a:r>
            <a:r>
              <a:rPr sz="1800" b="1" dirty="0">
                <a:solidFill>
                  <a:srgbClr val="123B69"/>
                </a:solidFill>
                <a:latin typeface="Aptos"/>
              </a:rPr>
              <a:t> </a:t>
            </a:r>
            <a:r>
              <a:rPr sz="1800" b="1" dirty="0" err="1">
                <a:solidFill>
                  <a:srgbClr val="123B69"/>
                </a:solidFill>
                <a:latin typeface="Aptos"/>
              </a:rPr>
              <a:t>модель</a:t>
            </a:r>
            <a:r>
              <a:rPr sz="1800" b="1" dirty="0">
                <a:solidFill>
                  <a:srgbClr val="123B69"/>
                </a:solidFill>
                <a:latin typeface="Aptos"/>
              </a:rPr>
              <a:t> </a:t>
            </a:r>
            <a:r>
              <a:rPr sz="1800" b="1" dirty="0" err="1">
                <a:solidFill>
                  <a:srgbClr val="123B69"/>
                </a:solidFill>
                <a:latin typeface="Aptos"/>
              </a:rPr>
              <a:t>воспроизводимой</a:t>
            </a:r>
            <a:r>
              <a:rPr sz="1800" b="1" dirty="0">
                <a:solidFill>
                  <a:srgbClr val="123B69"/>
                </a:solidFill>
                <a:latin typeface="Aptos"/>
              </a:rPr>
              <a:t>, </a:t>
            </a:r>
            <a:r>
              <a:rPr sz="1800" b="1" dirty="0" err="1">
                <a:solidFill>
                  <a:srgbClr val="123B69"/>
                </a:solidFill>
                <a:latin typeface="Aptos"/>
              </a:rPr>
              <a:t>контролируемой</a:t>
            </a:r>
            <a:r>
              <a:rPr sz="1800" b="1" dirty="0">
                <a:solidFill>
                  <a:srgbClr val="123B69"/>
                </a:solidFill>
                <a:latin typeface="Aptos"/>
              </a:rPr>
              <a:t> и </a:t>
            </a:r>
            <a:r>
              <a:rPr sz="1800" b="1" dirty="0" err="1">
                <a:solidFill>
                  <a:srgbClr val="123B69"/>
                </a:solidFill>
                <a:latin typeface="Aptos"/>
              </a:rPr>
              <a:t>профессионально</a:t>
            </a:r>
            <a:r>
              <a:rPr sz="1800" b="1" dirty="0">
                <a:solidFill>
                  <a:srgbClr val="123B69"/>
                </a:solidFill>
                <a:latin typeface="Aptos"/>
              </a:rPr>
              <a:t> </a:t>
            </a:r>
            <a:r>
              <a:rPr sz="1800" b="1" dirty="0" err="1">
                <a:solidFill>
                  <a:srgbClr val="123B69"/>
                </a:solidFill>
                <a:latin typeface="Aptos"/>
              </a:rPr>
              <a:t>прозрачной</a:t>
            </a:r>
            <a:endParaRPr sz="1800" b="1" dirty="0">
              <a:solidFill>
                <a:srgbClr val="123B69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30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58368" y="228600"/>
            <a:ext cx="1078992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00" b="1" dirty="0">
                <a:solidFill>
                  <a:srgbClr val="306FB5"/>
                </a:solidFill>
                <a:latin typeface="Aptos"/>
              </a:rPr>
              <a:t>ЦЕЛЕВЫЕ ПОКАЗАТЕЛИ МОДЕЛИ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566928"/>
            <a:ext cx="10789920" cy="62179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700" b="1" dirty="0">
                <a:solidFill>
                  <a:srgbClr val="123B69"/>
                </a:solidFill>
                <a:latin typeface="Aptos"/>
              </a:rPr>
              <a:t>Эффективность </a:t>
            </a:r>
            <a:r>
              <a:rPr sz="2700" b="1" dirty="0" err="1">
                <a:solidFill>
                  <a:srgbClr val="123B69"/>
                </a:solidFill>
                <a:latin typeface="Aptos"/>
              </a:rPr>
              <a:t>можно</a:t>
            </a:r>
            <a:r>
              <a:rPr sz="2700" b="1" dirty="0">
                <a:solidFill>
                  <a:srgbClr val="123B69"/>
                </a:solidFill>
                <a:latin typeface="Aptos"/>
              </a:rPr>
              <a:t> </a:t>
            </a:r>
            <a:r>
              <a:rPr sz="2700" b="1" dirty="0" err="1">
                <a:solidFill>
                  <a:srgbClr val="123B69"/>
                </a:solidFill>
                <a:latin typeface="Aptos"/>
              </a:rPr>
              <a:t>измерить</a:t>
            </a:r>
            <a:endParaRPr sz="2700" b="1" dirty="0">
              <a:solidFill>
                <a:srgbClr val="123B69"/>
              </a:solidFill>
              <a:latin typeface="Aptos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02920" y="1508760"/>
            <a:ext cx="2606040" cy="2971800"/>
          </a:xfrm>
          <a:prstGeom prst="roundRect">
            <a:avLst/>
          </a:prstGeom>
          <a:solidFill>
            <a:srgbClr val="E1EFFD"/>
          </a:solidFill>
          <a:ln>
            <a:solidFill>
              <a:srgbClr val="BDD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640080" y="1874519"/>
            <a:ext cx="2331720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600" b="1">
                <a:solidFill>
                  <a:srgbClr val="123B69"/>
                </a:solidFill>
                <a:latin typeface="Aptos"/>
              </a:rPr>
              <a:t>≥ 60%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3013501"/>
            <a:ext cx="2240280" cy="83099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0" dirty="0">
                <a:solidFill>
                  <a:srgbClr val="233141"/>
                </a:solidFill>
                <a:latin typeface="Aptos"/>
              </a:rPr>
              <a:t>снижение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уровня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
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профессионального</a:t>
            </a:r>
            <a:r>
              <a:rPr sz="1600" b="0" dirty="0">
                <a:solidFill>
                  <a:srgbClr val="233141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3141"/>
                </a:solidFill>
                <a:latin typeface="Aptos"/>
              </a:rPr>
              <a:t>выгорания</a:t>
            </a:r>
            <a:endParaRPr sz="1600" b="0" dirty="0">
              <a:solidFill>
                <a:srgbClr val="233141"/>
              </a:solidFill>
              <a:latin typeface="Apto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383280" y="1508760"/>
            <a:ext cx="2606040" cy="2971800"/>
          </a:xfrm>
          <a:prstGeom prst="roundRect">
            <a:avLst/>
          </a:prstGeom>
          <a:solidFill>
            <a:srgbClr val="E1EFFD"/>
          </a:solidFill>
          <a:ln>
            <a:solidFill>
              <a:srgbClr val="BDD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3520440" y="1874519"/>
            <a:ext cx="2331720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600" b="1">
                <a:solidFill>
                  <a:srgbClr val="123B69"/>
                </a:solidFill>
                <a:latin typeface="Aptos"/>
              </a:rPr>
              <a:t>≥ 60%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66160" y="2880360"/>
            <a:ext cx="2240280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0">
                <a:solidFill>
                  <a:srgbClr val="233141"/>
                </a:solidFill>
                <a:latin typeface="Aptos"/>
              </a:rPr>
              <a:t>положительная динамика
профессиональной компетентности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63640" y="1508760"/>
            <a:ext cx="2606040" cy="2971800"/>
          </a:xfrm>
          <a:prstGeom prst="roundRect">
            <a:avLst/>
          </a:prstGeom>
          <a:solidFill>
            <a:srgbClr val="E1EFFD"/>
          </a:solidFill>
          <a:ln>
            <a:solidFill>
              <a:srgbClr val="BDD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400800" y="1874519"/>
            <a:ext cx="2331720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600" b="1">
                <a:solidFill>
                  <a:srgbClr val="123B69"/>
                </a:solidFill>
                <a:latin typeface="Aptos"/>
              </a:rPr>
              <a:t>≥ 80%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3013501"/>
            <a:ext cx="2240280" cy="83099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0">
                <a:solidFill>
                  <a:srgbClr val="233141"/>
                </a:solidFill>
                <a:latin typeface="Aptos"/>
              </a:rPr>
              <a:t>удовлетворённость
супервизионным сопровождением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0" y="1508760"/>
            <a:ext cx="2606040" cy="2971800"/>
          </a:xfrm>
          <a:prstGeom prst="roundRect">
            <a:avLst/>
          </a:prstGeom>
          <a:solidFill>
            <a:srgbClr val="E1EFFD"/>
          </a:solidFill>
          <a:ln>
            <a:solidFill>
              <a:srgbClr val="BDD8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9281160" y="1874519"/>
            <a:ext cx="2331720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600" b="1">
                <a:solidFill>
                  <a:srgbClr val="123B69"/>
                </a:solidFill>
                <a:latin typeface="Aptos"/>
              </a:rPr>
              <a:t>ВСЕ РЕГИОНЫ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326880" y="3013501"/>
            <a:ext cx="2240280" cy="83099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0">
                <a:solidFill>
                  <a:srgbClr val="233141"/>
                </a:solidFill>
                <a:latin typeface="Aptos"/>
              </a:rPr>
              <a:t>охват психологов
супервизионным сопровождением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68680" y="5193566"/>
            <a:ext cx="10424160" cy="6771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900" b="1" dirty="0">
                <a:solidFill>
                  <a:srgbClr val="306FB5"/>
                </a:solidFill>
                <a:latin typeface="Aptos"/>
              </a:rPr>
              <a:t>Модель </a:t>
            </a:r>
            <a:r>
              <a:rPr sz="1900" b="1" dirty="0" err="1">
                <a:solidFill>
                  <a:srgbClr val="306FB5"/>
                </a:solidFill>
                <a:latin typeface="Aptos"/>
              </a:rPr>
              <a:t>зада</a:t>
            </a:r>
            <a:r>
              <a:rPr lang="ru-RU" sz="1900" b="1" dirty="0">
                <a:solidFill>
                  <a:srgbClr val="306FB5"/>
                </a:solidFill>
                <a:latin typeface="Aptos"/>
              </a:rPr>
              <a:t>е</a:t>
            </a:r>
            <a:r>
              <a:rPr sz="1900" b="1" dirty="0">
                <a:solidFill>
                  <a:srgbClr val="306FB5"/>
                </a:solidFill>
                <a:latin typeface="Aptos"/>
              </a:rPr>
              <a:t>т </a:t>
            </a:r>
            <a:r>
              <a:rPr sz="1900" b="1" dirty="0" err="1">
                <a:solidFill>
                  <a:srgbClr val="306FB5"/>
                </a:solidFill>
                <a:latin typeface="Aptos"/>
              </a:rPr>
              <a:t>не</a:t>
            </a:r>
            <a:r>
              <a:rPr sz="1900" b="1" dirty="0">
                <a:solidFill>
                  <a:srgbClr val="306FB5"/>
                </a:solidFill>
                <a:latin typeface="Aptos"/>
              </a:rPr>
              <a:t> </a:t>
            </a:r>
            <a:r>
              <a:rPr sz="1900" b="1" dirty="0" err="1">
                <a:solidFill>
                  <a:srgbClr val="306FB5"/>
                </a:solidFill>
                <a:latin typeface="Aptos"/>
              </a:rPr>
              <a:t>только</a:t>
            </a:r>
            <a:r>
              <a:rPr sz="1900" b="1" dirty="0">
                <a:solidFill>
                  <a:srgbClr val="306FB5"/>
                </a:solidFill>
                <a:latin typeface="Aptos"/>
              </a:rPr>
              <a:t> </a:t>
            </a:r>
            <a:r>
              <a:rPr sz="1900" b="1" dirty="0" err="1">
                <a:solidFill>
                  <a:srgbClr val="306FB5"/>
                </a:solidFill>
                <a:latin typeface="Aptos"/>
              </a:rPr>
              <a:t>процесс</a:t>
            </a:r>
            <a:r>
              <a:rPr sz="1900" b="1" dirty="0">
                <a:solidFill>
                  <a:srgbClr val="306FB5"/>
                </a:solidFill>
                <a:latin typeface="Aptos"/>
              </a:rPr>
              <a:t>, </a:t>
            </a:r>
            <a:endParaRPr lang="ru-RU" sz="1900" b="1" dirty="0">
              <a:solidFill>
                <a:srgbClr val="306FB5"/>
              </a:solidFill>
              <a:latin typeface="Aptos"/>
            </a:endParaRPr>
          </a:p>
          <a:p>
            <a:pPr algn="ctr"/>
            <a:r>
              <a:rPr sz="1900" b="1" dirty="0" err="1">
                <a:solidFill>
                  <a:srgbClr val="306FB5"/>
                </a:solidFill>
                <a:latin typeface="Aptos"/>
              </a:rPr>
              <a:t>но</a:t>
            </a:r>
            <a:r>
              <a:rPr sz="1900" b="1" dirty="0">
                <a:solidFill>
                  <a:srgbClr val="306FB5"/>
                </a:solidFill>
                <a:latin typeface="Aptos"/>
              </a:rPr>
              <a:t> и </a:t>
            </a:r>
            <a:r>
              <a:rPr sz="1900" b="1" dirty="0" err="1">
                <a:solidFill>
                  <a:srgbClr val="306FB5"/>
                </a:solidFill>
                <a:latin typeface="Aptos"/>
              </a:rPr>
              <a:t>критерии</a:t>
            </a:r>
            <a:r>
              <a:rPr sz="1900" b="1" dirty="0">
                <a:solidFill>
                  <a:srgbClr val="306FB5"/>
                </a:solidFill>
                <a:latin typeface="Aptos"/>
              </a:rPr>
              <a:t>, </a:t>
            </a:r>
            <a:r>
              <a:rPr sz="1900" b="1" dirty="0" err="1">
                <a:solidFill>
                  <a:srgbClr val="306FB5"/>
                </a:solidFill>
                <a:latin typeface="Aptos"/>
              </a:rPr>
              <a:t>по</a:t>
            </a:r>
            <a:r>
              <a:rPr sz="1900" b="1" dirty="0">
                <a:solidFill>
                  <a:srgbClr val="306FB5"/>
                </a:solidFill>
                <a:latin typeface="Aptos"/>
              </a:rPr>
              <a:t> </a:t>
            </a:r>
            <a:r>
              <a:rPr sz="1900" b="1" dirty="0" err="1">
                <a:solidFill>
                  <a:srgbClr val="306FB5"/>
                </a:solidFill>
                <a:latin typeface="Aptos"/>
              </a:rPr>
              <a:t>которым</a:t>
            </a:r>
            <a:r>
              <a:rPr sz="1900" b="1" dirty="0">
                <a:solidFill>
                  <a:srgbClr val="306FB5"/>
                </a:solidFill>
                <a:latin typeface="Aptos"/>
              </a:rPr>
              <a:t> </a:t>
            </a:r>
            <a:r>
              <a:rPr sz="1900" b="1" dirty="0" err="1">
                <a:solidFill>
                  <a:srgbClr val="306FB5"/>
                </a:solidFill>
                <a:latin typeface="Aptos"/>
              </a:rPr>
              <a:t>можно</a:t>
            </a:r>
            <a:r>
              <a:rPr sz="1900" b="1" dirty="0">
                <a:solidFill>
                  <a:srgbClr val="306FB5"/>
                </a:solidFill>
                <a:latin typeface="Aptos"/>
              </a:rPr>
              <a:t> </a:t>
            </a:r>
            <a:r>
              <a:rPr sz="1900" b="1" dirty="0" err="1">
                <a:solidFill>
                  <a:srgbClr val="306FB5"/>
                </a:solidFill>
                <a:latin typeface="Aptos"/>
              </a:rPr>
              <a:t>увидеть</a:t>
            </a:r>
            <a:r>
              <a:rPr sz="1900" b="1" dirty="0">
                <a:solidFill>
                  <a:srgbClr val="306FB5"/>
                </a:solidFill>
                <a:latin typeface="Aptos"/>
              </a:rPr>
              <a:t> </a:t>
            </a:r>
            <a:r>
              <a:rPr sz="1900" b="1" dirty="0" err="1">
                <a:solidFill>
                  <a:srgbClr val="306FB5"/>
                </a:solidFill>
                <a:latin typeface="Aptos"/>
              </a:rPr>
              <a:t>результат</a:t>
            </a:r>
            <a:r>
              <a:rPr sz="1900" b="1" dirty="0">
                <a:solidFill>
                  <a:srgbClr val="306FB5"/>
                </a:solidFill>
                <a:latin typeface="Aptos"/>
              </a:rPr>
              <a:t> </a:t>
            </a:r>
            <a:r>
              <a:rPr sz="1900" b="1" dirty="0" err="1">
                <a:solidFill>
                  <a:srgbClr val="306FB5"/>
                </a:solidFill>
                <a:latin typeface="Aptos"/>
              </a:rPr>
              <a:t>сопровождения</a:t>
            </a:r>
            <a:endParaRPr sz="1900" b="1" dirty="0">
              <a:solidFill>
                <a:srgbClr val="306FB5"/>
              </a:solidFill>
              <a:latin typeface="Apto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587</Words>
  <Application>Microsoft Office PowerPoint</Application>
  <PresentationFormat>Широкоэкранный</PresentationFormat>
  <Paragraphs>119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Aptos</vt:lpstr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Наталья Наталья</cp:lastModifiedBy>
  <cp:revision>8</cp:revision>
  <dcterms:created xsi:type="dcterms:W3CDTF">2013-01-27T09:14:16Z</dcterms:created>
  <dcterms:modified xsi:type="dcterms:W3CDTF">2026-08-12T17:18:38Z</dcterms:modified>
  <cp:category/>
</cp:coreProperties>
</file>