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24" r:id="rId2"/>
    <p:sldId id="342" r:id="rId3"/>
    <p:sldId id="340" r:id="rId4"/>
    <p:sldId id="259" r:id="rId5"/>
    <p:sldId id="282" r:id="rId6"/>
    <p:sldId id="288" r:id="rId7"/>
    <p:sldId id="289" r:id="rId8"/>
    <p:sldId id="291" r:id="rId9"/>
    <p:sldId id="292" r:id="rId10"/>
    <p:sldId id="290" r:id="rId11"/>
    <p:sldId id="321" r:id="rId12"/>
    <p:sldId id="284" r:id="rId13"/>
    <p:sldId id="285" r:id="rId14"/>
    <p:sldId id="293" r:id="rId15"/>
    <p:sldId id="343" r:id="rId16"/>
    <p:sldId id="325" r:id="rId17"/>
    <p:sldId id="327" r:id="rId18"/>
    <p:sldId id="326" r:id="rId19"/>
    <p:sldId id="329" r:id="rId20"/>
    <p:sldId id="332" r:id="rId21"/>
    <p:sldId id="331" r:id="rId22"/>
    <p:sldId id="334" r:id="rId23"/>
    <p:sldId id="335" r:id="rId24"/>
    <p:sldId id="336" r:id="rId25"/>
    <p:sldId id="339" r:id="rId26"/>
    <p:sldId id="333" r:id="rId27"/>
    <p:sldId id="32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8934" autoAdjust="0"/>
  </p:normalViewPr>
  <p:slideViewPr>
    <p:cSldViewPr>
      <p:cViewPr varScale="1">
        <p:scale>
          <a:sx n="116" d="100"/>
          <a:sy n="116" d="100"/>
        </p:scale>
        <p:origin x="14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B1C8C-1135-4DB8-9AAE-D5BEFD98F540}" type="datetimeFigureOut">
              <a:rPr lang="ru-RU" smtClean="0"/>
              <a:pPr/>
              <a:t>12.03.2025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A4BFC-D729-4214-98F1-F0FF4727B7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272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28178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556792"/>
            <a:ext cx="9228177" cy="3888432"/>
          </a:xfrm>
          <a:solidFill>
            <a:srgbClr val="FFFFFF">
              <a:alpha val="69804"/>
            </a:srgbClr>
          </a:solidFill>
          <a:effectLst>
            <a:softEdge rad="31750"/>
          </a:effectLst>
        </p:spPr>
        <p:txBody>
          <a:bodyPr anchor="ctr"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РАЗГОВОР О ВАЖНОМ: РОДИТЕЛЬСКАЯ КОНФЕРЕНЦИЯ КАК ЭФФЕКТИВНАЯ ФОРМА ВЗАИМОДЕЙСТВИЯ С РОДИТЕЛЬСКОЙ ОБЩЕСТВЕННОСТЬЮ </a:t>
            </a:r>
            <a:endParaRPr lang="ru-RU" sz="36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58761" y="175955"/>
            <a:ext cx="5970494" cy="835460"/>
          </a:xfrm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55405"/>
            <a:ext cx="9228179" cy="95410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Государственное 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учреждение образования </a:t>
            </a:r>
            <a:r>
              <a:rPr lang="ru-RU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«Средняя школа № 11 г. Гомеля» </a:t>
            </a:r>
            <a:endParaRPr lang="ru-RU" sz="28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8610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260"/>
            <a:ext cx="4316389" cy="544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526" y="220261"/>
            <a:ext cx="4613474" cy="595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0627" y="5847135"/>
            <a:ext cx="76377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i="1" dirty="0">
                <a:solidFill>
                  <a:srgbClr val="7030A0"/>
                </a:solidFill>
              </a:rPr>
              <a:t>Упражнение «Запрещаем - разрешаем</a:t>
            </a:r>
            <a:r>
              <a:rPr lang="ru-RU" sz="3000" b="1" dirty="0"/>
              <a:t>»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412115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6956"/>
            <a:ext cx="4104456" cy="283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9504" y="760318"/>
            <a:ext cx="4464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>
                <a:solidFill>
                  <a:srgbClr val="7030A0"/>
                </a:solidFill>
              </a:rPr>
              <a:t>Упражнение </a:t>
            </a:r>
            <a:r>
              <a:rPr lang="ru-RU" sz="3000" b="1" i="1" dirty="0" smtClean="0">
                <a:solidFill>
                  <a:srgbClr val="7030A0"/>
                </a:solidFill>
              </a:rPr>
              <a:t>«Скульптура</a:t>
            </a:r>
            <a:r>
              <a:rPr lang="ru-RU" sz="3000" b="1" dirty="0" smtClean="0"/>
              <a:t>»</a:t>
            </a:r>
            <a:endParaRPr lang="ru-RU" sz="3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96221"/>
            <a:ext cx="4788024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4108874"/>
            <a:ext cx="3744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solidFill>
                  <a:srgbClr val="7030A0"/>
                </a:solidFill>
              </a:rPr>
              <a:t>Теоретический блок «</a:t>
            </a:r>
            <a:r>
              <a:rPr lang="ru-RU" sz="3000" b="1" i="1" dirty="0">
                <a:solidFill>
                  <a:srgbClr val="7030A0"/>
                </a:solidFill>
              </a:rPr>
              <a:t>Р</a:t>
            </a:r>
            <a:r>
              <a:rPr lang="ru-RU" sz="3000" b="1" i="1" dirty="0" smtClean="0">
                <a:solidFill>
                  <a:srgbClr val="7030A0"/>
                </a:solidFill>
              </a:rPr>
              <a:t>оль отца в воспитании ребенка»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58422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924944"/>
            <a:ext cx="71287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rgbClr val="7030A0"/>
                </a:solidFill>
              </a:rPr>
              <a:t>Выступления детей «Родители глазами детей»</a:t>
            </a:r>
            <a:endParaRPr lang="ru-RU" sz="2200" i="1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88640"/>
            <a:ext cx="4320480" cy="257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8" y="332562"/>
            <a:ext cx="4126326" cy="2284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0265" y="3252051"/>
            <a:ext cx="2733337" cy="2920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64327" y="2909791"/>
            <a:ext cx="2786536" cy="3648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1507" y="6080112"/>
            <a:ext cx="8308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ПАМЯТКИ «Советы для пап», «Памятка для родителей по вопросам половой неприкосновенности детей»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7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649773"/>
              </p:ext>
            </p:extLst>
          </p:nvPr>
        </p:nvGraphicFramePr>
        <p:xfrm>
          <a:off x="330005" y="2492896"/>
          <a:ext cx="8511653" cy="23259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6108"/>
                <a:gridCol w="3099476"/>
                <a:gridCol w="2526069"/>
              </a:tblGrid>
              <a:tr h="23259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Было полезно узнать:</a:t>
                      </a:r>
                      <a:endParaRPr lang="ru-RU" sz="1100" dirty="0">
                        <a:effectLst/>
                      </a:endParaRPr>
                    </a:p>
                    <a:p>
                      <a:pPr marL="5619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Какие чувства вызвала конференция: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Хотелось бы еще узнать о: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42" y="-556611"/>
            <a:ext cx="881983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5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Рефлексия. Диагностика удовлетворенности родителей мероприятием</a:t>
            </a: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Заполнение таблиц: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7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17416004417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17416004417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64242" y="-722730"/>
            <a:ext cx="5996582" cy="806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83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6040" y="40466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effectLst/>
              </a:rPr>
              <a:t>Традиционная рефлексия от наших пап</a:t>
            </a:r>
            <a:endParaRPr lang="ru-RU" sz="3600" dirty="0">
              <a:effectLst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46" y="1830884"/>
            <a:ext cx="7632700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97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404664"/>
            <a:ext cx="5966048" cy="1152128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«Отец- это тот, кто учит ребенка, как узнавать дорогу в большой мир»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1556792"/>
            <a:ext cx="7245424" cy="384960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Конференция-практикум для 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пап 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«Стать отцом совсем легко. Быть отцом напротив трудно»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96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97346"/>
            <a:ext cx="8424936" cy="660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3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Цель:  </a:t>
            </a:r>
            <a:r>
              <a:rPr lang="ru-RU" sz="23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активизировать </a:t>
            </a:r>
            <a:r>
              <a:rPr lang="ru-RU" sz="23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роль отцов в воспитании детей,</a:t>
            </a:r>
            <a:r>
              <a:rPr lang="ru-RU" sz="23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3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повышение их компетентности и активности в формировании личности ребенка. Повышение ответственности отцов за воспитание детей, определение проблем в общении детей и родителей в семье и возможные пути их решения.</a:t>
            </a:r>
            <a:endParaRPr lang="ru-RU" sz="2300" b="1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3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Задачи: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23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организовать </a:t>
            </a:r>
            <a:r>
              <a:rPr lang="ru-RU" sz="2300" b="1" i="1" dirty="0">
                <a:latin typeface="Times New Roman" pitchFamily="18" charset="0"/>
                <a:ea typeface="Calibri"/>
                <a:cs typeface="Times New Roman" pitchFamily="18" charset="0"/>
              </a:rPr>
              <a:t>работу по повышению психолого-педагогического просвещения отцов, определить возможные методы и средства  в воспитании собственных детей</a:t>
            </a:r>
            <a:r>
              <a:rPr lang="ru-RU" sz="23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23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помочь </a:t>
            </a:r>
            <a:r>
              <a:rPr lang="ru-RU" sz="2300" b="1" i="1" dirty="0">
                <a:latin typeface="Times New Roman" pitchFamily="18" charset="0"/>
                <a:ea typeface="Calibri"/>
                <a:cs typeface="Times New Roman" pitchFamily="18" charset="0"/>
              </a:rPr>
              <a:t>родителям  на основе взаимного сотрудничества определить основные направления в воспитании ребенка через общение с ним</a:t>
            </a:r>
            <a:r>
              <a:rPr lang="ru-RU" sz="23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3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2300" b="1" i="1" dirty="0">
                <a:latin typeface="Times New Roman" pitchFamily="18" charset="0"/>
                <a:ea typeface="Calibri"/>
                <a:cs typeface="Times New Roman" pitchFamily="18" charset="0"/>
              </a:rPr>
              <a:t>обсудить с родителями проблемы взаимопонимания  и взаимоотношений в семье.</a:t>
            </a:r>
            <a:endParaRPr lang="ru-RU" sz="2300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90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4729162"/>
            <a:ext cx="7334200" cy="786005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Командный </a:t>
            </a:r>
            <a:r>
              <a:rPr lang="ru-RU" sz="32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тренинг </a:t>
            </a:r>
            <a:r>
              <a:rPr lang="ru-RU" sz="3200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/>
            </a:r>
            <a:br>
              <a:rPr lang="ru-RU" sz="3200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</a:br>
            <a:r>
              <a:rPr lang="ru-RU" sz="3200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«</a:t>
            </a:r>
            <a:r>
              <a:rPr lang="ru-RU" sz="3200" dirty="0">
                <a:solidFill>
                  <a:srgbClr val="000000"/>
                </a:solidFill>
                <a:effectLst/>
                <a:ea typeface="Calibri"/>
                <a:cs typeface="Times New Roman"/>
              </a:rPr>
              <a:t>Какой я отец</a:t>
            </a:r>
            <a:r>
              <a:rPr lang="ru-RU" sz="3200" dirty="0" smtClean="0">
                <a:solidFill>
                  <a:srgbClr val="000000"/>
                </a:solidFill>
                <a:effectLst/>
                <a:ea typeface="Calibri"/>
                <a:cs typeface="Times New Roman"/>
              </a:rPr>
              <a:t>?»</a:t>
            </a:r>
            <a:endParaRPr lang="ru-RU" sz="3200" i="1" dirty="0"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302433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dm01\Downloads\-5244711688043881708_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36674"/>
            <a:ext cx="457200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32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effectLst/>
              </a:rPr>
              <a:t>Упражнение </a:t>
            </a:r>
            <a:r>
              <a:rPr lang="ru-RU" dirty="0" smtClean="0">
                <a:solidFill>
                  <a:schemeClr val="tx1"/>
                </a:solidFill>
                <a:effectLst/>
              </a:rPr>
              <a:t/>
            </a:r>
            <a:br>
              <a:rPr lang="ru-RU" dirty="0" smtClean="0">
                <a:solidFill>
                  <a:schemeClr val="tx1"/>
                </a:solidFill>
                <a:effectLst/>
              </a:rPr>
            </a:br>
            <a:r>
              <a:rPr lang="ru-RU" dirty="0" smtClean="0">
                <a:solidFill>
                  <a:schemeClr val="tx1"/>
                </a:solidFill>
                <a:effectLst/>
              </a:rPr>
              <a:t>«</a:t>
            </a:r>
            <a:r>
              <a:rPr lang="ru-RU" dirty="0">
                <a:solidFill>
                  <a:schemeClr val="tx1"/>
                </a:solidFill>
                <a:effectLst/>
              </a:rPr>
              <a:t>Солнце любви</a:t>
            </a:r>
            <a:r>
              <a:rPr lang="ru-RU" dirty="0" smtClean="0">
                <a:solidFill>
                  <a:schemeClr val="tx1"/>
                </a:solidFill>
                <a:effectLst/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4176464" cy="3816424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4499992" y="476672"/>
            <a:ext cx="448238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938587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34123" y="260648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Конференция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- собрание или совещание групп лиц по обсуждению конкретных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тем.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Обсуждение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- разновидность спора, направленного на достижение истины и использующего только корректные приемы ведения диалога. </a:t>
            </a:r>
          </a:p>
        </p:txBody>
      </p:sp>
    </p:spTree>
    <p:extLst>
      <p:ext uri="{BB962C8B-B14F-4D97-AF65-F5344CB8AC3E}">
        <p14:creationId xmlns:p14="http://schemas.microsoft.com/office/powerpoint/2010/main" val="2705534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869160"/>
            <a:ext cx="7848872" cy="11594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i="1" dirty="0" smtClean="0">
                <a:solidFill>
                  <a:schemeClr val="tx1"/>
                </a:solidFill>
                <a:effectLst/>
              </a:rPr>
              <a:t>Деловая игра </a:t>
            </a:r>
            <a:r>
              <a:rPr lang="ru-RU" sz="3200" i="1" dirty="0">
                <a:solidFill>
                  <a:schemeClr val="tx1"/>
                </a:solidFill>
                <a:effectLst/>
              </a:rPr>
              <a:t>«Разрешите конфликтную ситуацию</a:t>
            </a:r>
            <a:r>
              <a:rPr lang="ru-RU" sz="3200" i="1" dirty="0" smtClean="0">
                <a:solidFill>
                  <a:schemeClr val="tx1"/>
                </a:solidFill>
                <a:effectLst/>
              </a:rPr>
              <a:t>» </a:t>
            </a:r>
            <a:endParaRPr lang="ru-RU" sz="3200" i="1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76" y="436662"/>
            <a:ext cx="3219316" cy="4010719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892" y="404663"/>
            <a:ext cx="4988555" cy="404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53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692696"/>
            <a:ext cx="7550224" cy="482247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effectLst/>
              </a:rPr>
              <a:t>Теоретическая часть- Презентация </a:t>
            </a:r>
            <a:r>
              <a:rPr lang="ru-RU" dirty="0">
                <a:solidFill>
                  <a:srgbClr val="FF0000"/>
                </a:solidFill>
                <a:effectLst/>
              </a:rPr>
              <a:t>«Родительская любовь </a:t>
            </a: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>и </a:t>
            </a:r>
            <a:r>
              <a:rPr lang="ru-RU" dirty="0">
                <a:solidFill>
                  <a:srgbClr val="FF0000"/>
                </a:solidFill>
                <a:effectLst/>
              </a:rPr>
              <a:t>ее роль в воспитании ребенка</a:t>
            </a:r>
            <a:r>
              <a:rPr lang="ru-RU" dirty="0" smtClean="0">
                <a:solidFill>
                  <a:srgbClr val="FF0000"/>
                </a:solidFill>
                <a:effectLst/>
              </a:rPr>
              <a:t>».</a:t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effectLst/>
              </a:rPr>
              <a:t>Практические советы 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по разрешению конфликтных ситуаций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016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476670"/>
            <a:ext cx="3183906" cy="36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4174" y="260648"/>
            <a:ext cx="5280273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dirty="0" smtClean="0">
                <a:solidFill>
                  <a:srgbClr val="FF0000"/>
                </a:solidFill>
                <a:effectLst/>
              </a:rPr>
              <a:t>Использование видеороликов:</a:t>
            </a:r>
            <a:r>
              <a:rPr lang="ru-RU" sz="2500" dirty="0" smtClean="0">
                <a:effectLst/>
              </a:rPr>
              <a:t/>
            </a:r>
            <a:br>
              <a:rPr lang="ru-RU" sz="2500" dirty="0" smtClean="0">
                <a:effectLst/>
              </a:rPr>
            </a:br>
            <a:r>
              <a:rPr lang="ru-RU" sz="2500" dirty="0" smtClean="0">
                <a:effectLst/>
              </a:rPr>
              <a:t>Дмитрия </a:t>
            </a:r>
            <a:r>
              <a:rPr lang="ru-RU" sz="2500" dirty="0" err="1">
                <a:effectLst/>
              </a:rPr>
              <a:t>Дюжева</a:t>
            </a:r>
            <a:r>
              <a:rPr lang="ru-RU" sz="2500" dirty="0">
                <a:effectLst/>
              </a:rPr>
              <a:t> </a:t>
            </a:r>
            <a:r>
              <a:rPr lang="ru-RU" sz="2500" dirty="0" smtClean="0">
                <a:effectLst/>
              </a:rPr>
              <a:t/>
            </a:r>
            <a:br>
              <a:rPr lang="ru-RU" sz="2500" dirty="0" smtClean="0">
                <a:effectLst/>
              </a:rPr>
            </a:br>
            <a:r>
              <a:rPr lang="ru-RU" sz="2500" dirty="0" smtClean="0">
                <a:effectLst/>
              </a:rPr>
              <a:t>«Прививка любви</a:t>
            </a:r>
            <a:r>
              <a:rPr lang="ru-RU" sz="2500" dirty="0">
                <a:effectLst/>
              </a:rPr>
              <a:t>»;</a:t>
            </a:r>
            <a:br>
              <a:rPr lang="ru-RU" sz="2500" dirty="0">
                <a:effectLst/>
              </a:rPr>
            </a:br>
            <a:r>
              <a:rPr lang="ru-RU" sz="2500" dirty="0" smtClean="0">
                <a:solidFill>
                  <a:srgbClr val="FF0000"/>
                </a:solidFill>
                <a:effectLst/>
              </a:rPr>
              <a:t>Результаты </a:t>
            </a:r>
            <a:r>
              <a:rPr lang="ru-RU" sz="2500" dirty="0">
                <a:solidFill>
                  <a:srgbClr val="FF0000"/>
                </a:solidFill>
                <a:effectLst/>
              </a:rPr>
              <a:t>опроса </a:t>
            </a:r>
            <a:r>
              <a:rPr lang="ru-RU" sz="25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2500" dirty="0" smtClean="0">
                <a:solidFill>
                  <a:srgbClr val="FF0000"/>
                </a:solidFill>
                <a:effectLst/>
              </a:rPr>
            </a:br>
            <a:r>
              <a:rPr lang="ru-RU" sz="2500" dirty="0" smtClean="0">
                <a:solidFill>
                  <a:srgbClr val="FF0000"/>
                </a:solidFill>
                <a:effectLst/>
              </a:rPr>
              <a:t>«</a:t>
            </a:r>
            <a:r>
              <a:rPr lang="ru-RU" sz="2500" dirty="0">
                <a:solidFill>
                  <a:srgbClr val="FF0000"/>
                </a:solidFill>
                <a:effectLst/>
              </a:rPr>
              <a:t>Дорогой папочка, мне очень хотелось бы…»  </a:t>
            </a:r>
            <a:r>
              <a:rPr lang="ru-RU" sz="25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2500" dirty="0" smtClean="0">
                <a:solidFill>
                  <a:srgbClr val="FF0000"/>
                </a:solidFill>
                <a:effectLst/>
              </a:rPr>
            </a:br>
            <a:r>
              <a:rPr lang="ru-RU" sz="2500" dirty="0" smtClean="0">
                <a:solidFill>
                  <a:srgbClr val="FF0000"/>
                </a:solidFill>
                <a:effectLst/>
              </a:rPr>
              <a:t>представлено в видеоряде </a:t>
            </a:r>
            <a:r>
              <a:rPr lang="ru-RU" sz="2500" dirty="0">
                <a:solidFill>
                  <a:srgbClr val="FF0000"/>
                </a:solidFill>
                <a:effectLst/>
              </a:rPr>
              <a:t>«Цепочка желаний»;</a:t>
            </a:r>
            <a:br>
              <a:rPr lang="ru-RU" sz="2500" dirty="0">
                <a:solidFill>
                  <a:srgbClr val="FF0000"/>
                </a:solidFill>
                <a:effectLst/>
              </a:rPr>
            </a:br>
            <a:r>
              <a:rPr lang="ru-RU" sz="2500" dirty="0" smtClean="0">
                <a:solidFill>
                  <a:srgbClr val="FF0000"/>
                </a:solidFill>
                <a:effectLst/>
              </a:rPr>
              <a:t>Видеофильм </a:t>
            </a:r>
            <a:br>
              <a:rPr lang="ru-RU" sz="2500" dirty="0" smtClean="0">
                <a:solidFill>
                  <a:srgbClr val="FF0000"/>
                </a:solidFill>
                <a:effectLst/>
              </a:rPr>
            </a:br>
            <a:r>
              <a:rPr lang="ru-RU" sz="2500" dirty="0" smtClean="0">
                <a:solidFill>
                  <a:srgbClr val="FF0000"/>
                </a:solidFill>
                <a:effectLst/>
              </a:rPr>
              <a:t>«</a:t>
            </a:r>
            <a:r>
              <a:rPr lang="ru-RU" sz="2500" dirty="0">
                <a:solidFill>
                  <a:srgbClr val="FF0000"/>
                </a:solidFill>
                <a:effectLst/>
              </a:rPr>
              <a:t>Дети о своих отцах</a:t>
            </a:r>
            <a:r>
              <a:rPr lang="ru-RU" sz="2500" dirty="0" smtClean="0">
                <a:solidFill>
                  <a:srgbClr val="FF0000"/>
                </a:solidFill>
                <a:effectLst/>
              </a:rPr>
              <a:t>»;</a:t>
            </a:r>
            <a:r>
              <a:rPr lang="ru-RU" sz="2500" dirty="0">
                <a:solidFill>
                  <a:srgbClr val="FF0000"/>
                </a:solidFill>
                <a:effectLst/>
              </a:rPr>
              <a:t/>
            </a:r>
            <a:br>
              <a:rPr lang="ru-RU" sz="2500" dirty="0">
                <a:solidFill>
                  <a:srgbClr val="FF0000"/>
                </a:solidFill>
                <a:effectLst/>
              </a:rPr>
            </a:br>
            <a:r>
              <a:rPr lang="ru-RU" sz="2500" dirty="0">
                <a:solidFill>
                  <a:srgbClr val="FF0000"/>
                </a:solidFill>
                <a:effectLst/>
              </a:rPr>
              <a:t>Видеоролик «Когда ты станешь большим</a:t>
            </a:r>
            <a:r>
              <a:rPr lang="ru-RU" sz="2500" dirty="0" smtClean="0">
                <a:solidFill>
                  <a:srgbClr val="FF0000"/>
                </a:solidFill>
                <a:effectLst/>
              </a:rPr>
              <a:t>» с фотографиями,          </a:t>
            </a:r>
            <a:br>
              <a:rPr lang="ru-RU" sz="2500" dirty="0" smtClean="0">
                <a:solidFill>
                  <a:srgbClr val="FF0000"/>
                </a:solidFill>
                <a:effectLst/>
              </a:rPr>
            </a:br>
            <a:r>
              <a:rPr lang="ru-RU" sz="2500" dirty="0" smtClean="0">
                <a:solidFill>
                  <a:srgbClr val="FF0000"/>
                </a:solidFill>
                <a:effectLst/>
              </a:rPr>
              <a:t>принесенными заранее детьми своих отцов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AutoShape 4" descr="-5298670818177438907_1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1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92088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effectLst/>
              </a:rPr>
              <a:t>В рамках акции «Поговори с подростком» родительская конференция </a:t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«Роль семьи в предупреждении </a:t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и профилактике правонарушений среди несовершеннолетних»</a:t>
            </a:r>
            <a:endParaRPr lang="ru-RU" sz="2800" dirty="0">
              <a:effectLst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58" y="2780928"/>
            <a:ext cx="3936437" cy="322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01466"/>
            <a:ext cx="4271797" cy="320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21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65" y="260648"/>
            <a:ext cx="3763194" cy="298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224958" cy="298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5" y="3356992"/>
            <a:ext cx="379174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75272"/>
            <a:ext cx="4224958" cy="30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41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24936" cy="3528392"/>
          </a:xfrm>
        </p:spPr>
        <p:txBody>
          <a:bodyPr/>
          <a:lstStyle/>
          <a:p>
            <a:pPr marL="0" indent="0" algn="ctr">
              <a:buNone/>
            </a:pPr>
            <a:r>
              <a:rPr lang="ru-RU" sz="3100" dirty="0" smtClean="0">
                <a:effectLst/>
              </a:rPr>
              <a:t> Общешкольный проект </a:t>
            </a:r>
            <a:br>
              <a:rPr lang="ru-RU" sz="3100" dirty="0" smtClean="0">
                <a:effectLst/>
              </a:rPr>
            </a:br>
            <a:r>
              <a:rPr lang="ru-RU" sz="3100" dirty="0" smtClean="0">
                <a:effectLst/>
              </a:rPr>
              <a:t>«Широкая Масленица»;</a:t>
            </a:r>
            <a:r>
              <a:rPr lang="ru-RU" sz="3100" dirty="0">
                <a:effectLst/>
              </a:rPr>
              <a:t/>
            </a:r>
            <a:br>
              <a:rPr lang="ru-RU" sz="3100" dirty="0">
                <a:effectLst/>
              </a:rPr>
            </a:br>
            <a:r>
              <a:rPr lang="ru-RU" sz="3100" dirty="0" smtClean="0">
                <a:effectLst/>
              </a:rPr>
              <a:t>Экскурсии на предприятия </a:t>
            </a:r>
            <a:br>
              <a:rPr lang="ru-RU" sz="3100" dirty="0" smtClean="0">
                <a:effectLst/>
              </a:rPr>
            </a:br>
            <a:r>
              <a:rPr lang="ru-RU" sz="3100" dirty="0" smtClean="0">
                <a:effectLst/>
              </a:rPr>
              <a:t>в рамках проекта </a:t>
            </a:r>
            <a:br>
              <a:rPr lang="ru-RU" sz="3100" dirty="0" smtClean="0">
                <a:effectLst/>
              </a:rPr>
            </a:br>
            <a:r>
              <a:rPr lang="ru-RU" sz="3100" dirty="0" smtClean="0">
                <a:effectLst/>
              </a:rPr>
              <a:t>«Профессиональные экскурсии - профессии наших родителей»;</a:t>
            </a:r>
            <a:br>
              <a:rPr lang="ru-RU" sz="3100" dirty="0" smtClean="0">
                <a:effectLst/>
              </a:rPr>
            </a:br>
            <a:r>
              <a:rPr lang="ru-RU" sz="3100" dirty="0" smtClean="0">
                <a:effectLst/>
              </a:rPr>
              <a:t>Проведение родителями мастер-классов на занятиях объединений по интересам;</a:t>
            </a:r>
            <a:br>
              <a:rPr lang="ru-RU" sz="3100" dirty="0" smtClean="0">
                <a:effectLst/>
              </a:rPr>
            </a:br>
            <a:r>
              <a:rPr lang="ru-RU" sz="3100" dirty="0" smtClean="0">
                <a:effectLst/>
              </a:rPr>
              <a:t>Семейный шашечный турнир;</a:t>
            </a:r>
            <a:br>
              <a:rPr lang="ru-RU" sz="3100" dirty="0" smtClean="0">
                <a:effectLst/>
              </a:rPr>
            </a:br>
            <a:r>
              <a:rPr lang="ru-RU" sz="3100" dirty="0" smtClean="0">
                <a:effectLst/>
              </a:rPr>
              <a:t>Участие родителей в различных конкурсах и спортивных соревнованиях, велопробегах</a:t>
            </a:r>
            <a:r>
              <a:rPr lang="ru-RU" sz="3200" dirty="0" smtClean="0">
                <a:effectLst/>
              </a:rPr>
              <a:t/>
            </a:r>
            <a:br>
              <a:rPr lang="ru-RU" sz="3200" dirty="0" smtClean="0">
                <a:effectLst/>
              </a:rPr>
            </a:br>
            <a:endParaRPr lang="ru-RU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411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6328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effectLst/>
              </a:rPr>
              <a:t>А ещё 11 школа – это большая дружная семья, </a:t>
            </a:r>
            <a:r>
              <a:rPr lang="ru-RU" sz="4000" dirty="0" smtClean="0">
                <a:effectLst/>
              </a:rPr>
              <a:t>   где </a:t>
            </a:r>
            <a:r>
              <a:rPr lang="ru-RU" sz="4000" dirty="0">
                <a:effectLst/>
              </a:rPr>
              <a:t>в одном направлении смотрят родители, </a:t>
            </a:r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педагоги </a:t>
            </a:r>
            <a:r>
              <a:rPr lang="ru-RU" sz="4000" dirty="0">
                <a:effectLst/>
              </a:rPr>
              <a:t>и дети, </a:t>
            </a:r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где </a:t>
            </a:r>
            <a:r>
              <a:rPr lang="ru-RU" sz="4000" dirty="0">
                <a:effectLst/>
              </a:rPr>
              <a:t>постоянно </a:t>
            </a:r>
            <a:r>
              <a:rPr lang="ru-RU" sz="4000" dirty="0" smtClean="0">
                <a:effectLst/>
              </a:rPr>
              <a:t>реализуется </a:t>
            </a:r>
            <a:r>
              <a:rPr lang="ru-RU" sz="4000" dirty="0">
                <a:effectLst/>
              </a:rPr>
              <a:t>девиз школы </a:t>
            </a:r>
            <a:r>
              <a:rPr lang="ru-RU" sz="4000" dirty="0" smtClean="0">
                <a:effectLst/>
              </a:rPr>
              <a:t/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solidFill>
                  <a:srgbClr val="FF0000"/>
                </a:solidFill>
                <a:effectLst/>
              </a:rPr>
              <a:t>«</a:t>
            </a:r>
            <a:r>
              <a:rPr lang="ru-RU" sz="4000" dirty="0">
                <a:solidFill>
                  <a:srgbClr val="FF0000"/>
                </a:solidFill>
                <a:effectLst/>
              </a:rPr>
              <a:t>Учиться – значит добиваться успеха!»</a:t>
            </a:r>
          </a:p>
        </p:txBody>
      </p:sp>
    </p:spTree>
    <p:extLst>
      <p:ext uri="{BB962C8B-B14F-4D97-AF65-F5344CB8AC3E}">
        <p14:creationId xmlns:p14="http://schemas.microsoft.com/office/powerpoint/2010/main" val="34693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3" descr="http://900igr.net/datas/psikhologija/Profilaktika-deviantnogo-povedenija/0018-018-Spasibo-za-vniman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560839" cy="5182512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Алгоритм построения конференций: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5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	Диагностика - определение наиболее актуальной, проблемной для обсуждения и решения темы.</a:t>
            </a:r>
            <a:br>
              <a:rPr lang="ru-RU" sz="25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2.	Подготовительный этап - наработка теоритического материала; </a:t>
            </a:r>
            <a:br>
              <a:rPr lang="ru-RU" sz="25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определение целей и задач, спикеров, форм и методов воздействия на целевую аудиторию; обозначение прогнозируемого результата.</a:t>
            </a:r>
            <a:br>
              <a:rPr lang="ru-RU" sz="25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3.	Этап реализации -  с использованием принципов работы диалоговой площадки, как наиболее удобной формы интерактивного взаимодействия с аудиторией.</a:t>
            </a:r>
            <a:br>
              <a:rPr lang="ru-RU" sz="25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4.	Рефлексия - в виде анкетирования, открытого микрофона.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2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6328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ЭФФЕКТИВНЫЕ </a:t>
            </a:r>
            <a:r>
              <a:rPr lang="ru-RU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И МЕТОДЫ РАБОТЫ</a:t>
            </a:r>
          </a:p>
          <a:p>
            <a:pPr lvl="0" algn="ctr">
              <a:buClr>
                <a:srgbClr val="F14124">
                  <a:lumMod val="75000"/>
                </a:srgbClr>
              </a:buClr>
            </a:pPr>
            <a:r>
              <a:rPr lang="ru-RU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РОДИТЕЛЬСКОЙ ОБЩЕСТВЕННОСТЬЮ</a:t>
            </a:r>
            <a:endParaRPr lang="ru-RU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16200000">
            <a:off x="600261" y="1887689"/>
            <a:ext cx="963531" cy="6343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23986" y="1466199"/>
            <a:ext cx="714445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F14124">
                  <a:lumMod val="75000"/>
                </a:srgbClr>
              </a:buClr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Родительские конференции в рамках реализации Республиканского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проекта «Родительский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университет», направленны 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профилактику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семейного неблагополучия, социального сиротства, насилия 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семье, формирование родительских компетенций, повышение родительской ответственности за воспитание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lvl="0" algn="just">
              <a:buClr>
                <a:srgbClr val="F14124">
                  <a:lumMod val="75000"/>
                </a:srgbClr>
              </a:buClr>
            </a:pP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4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414320" cy="3456384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Конференция-практикум для </a:t>
            </a:r>
            <a:r>
              <a:rPr lang="ru-RU" sz="4400" i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lang="ru-RU" sz="4400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«Детство без насилия. </a:t>
            </a:r>
            <a:br>
              <a:rPr lang="ru-RU" sz="4400" i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i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Роль отца в воспитании ребенка</a:t>
            </a:r>
            <a:r>
              <a:rPr lang="ru-RU" dirty="0" smtClean="0">
                <a:solidFill>
                  <a:schemeClr val="accent6"/>
                </a:solidFill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548680"/>
            <a:ext cx="59046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7030A0"/>
                </a:solidFill>
              </a:rPr>
              <a:t>«</a:t>
            </a:r>
            <a:r>
              <a:rPr lang="ru-RU" sz="2000" b="1" i="1" dirty="0">
                <a:solidFill>
                  <a:srgbClr val="7030A0"/>
                </a:solidFill>
              </a:rPr>
              <a:t>В годы детства каждый человек требует участия, ласки. Если ребенок вырастет в обстановке бессердечности, он становится равнодушным к добру и красоте</a:t>
            </a:r>
            <a:r>
              <a:rPr lang="ru-RU" sz="2000" i="1" dirty="0" smtClean="0">
                <a:solidFill>
                  <a:srgbClr val="7030A0"/>
                </a:solidFill>
              </a:rPr>
              <a:t>»</a:t>
            </a:r>
          </a:p>
          <a:p>
            <a:pPr algn="r"/>
            <a:r>
              <a:rPr lang="ru-RU" i="1" dirty="0" smtClean="0">
                <a:solidFill>
                  <a:srgbClr val="7030A0"/>
                </a:solidFill>
              </a:rPr>
              <a:t> </a:t>
            </a:r>
            <a:r>
              <a:rPr lang="ru-RU" i="1" dirty="0">
                <a:solidFill>
                  <a:srgbClr val="7030A0"/>
                </a:solidFill>
              </a:rPr>
              <a:t>В. Сухомлинского </a:t>
            </a:r>
          </a:p>
        </p:txBody>
      </p:sp>
    </p:spTree>
    <p:extLst>
      <p:ext uri="{BB962C8B-B14F-4D97-AF65-F5344CB8AC3E}">
        <p14:creationId xmlns:p14="http://schemas.microsoft.com/office/powerpoint/2010/main" val="303952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9944"/>
            <a:ext cx="878497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 </a:t>
            </a:r>
            <a:endParaRPr lang="ru-RU" sz="23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- активизация 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внимания родителей (отцов) к проблемам насилия над детьми в семье, повышение их компетентности и активности в формировании личности ребенка, определение проблем в общении детей и родителей в семье и возможные пути их решения</a:t>
            </a: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3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- познакомить родителей (отцов)  с различными видами насилия в семье;</a:t>
            </a:r>
          </a:p>
          <a:p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- организовать работу по повышению психолого-педагогического просвещения отцов, определить возможные ненасильственные методы семейного воспитания;</a:t>
            </a:r>
          </a:p>
          <a:p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- помочь родителям на основе взаимного сотрудничества определить основные направления в воспитании ребенка через общение с ним;</a:t>
            </a:r>
          </a:p>
          <a:p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- обсудить с родителями проблемы взаимопонимания и взаимоотношений в семье.</a:t>
            </a:r>
          </a:p>
        </p:txBody>
      </p:sp>
    </p:spTree>
    <p:extLst>
      <p:ext uri="{BB962C8B-B14F-4D97-AF65-F5344CB8AC3E}">
        <p14:creationId xmlns:p14="http://schemas.microsoft.com/office/powerpoint/2010/main" val="3195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5747" y="541837"/>
            <a:ext cx="4786468" cy="58326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41837"/>
            <a:ext cx="399850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7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67644" y="6093296"/>
            <a:ext cx="64087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/>
              <a:t>Упражнение «Карточки»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145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3698"/>
            <a:ext cx="4464496" cy="5157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09" y="254686"/>
            <a:ext cx="3888432" cy="54455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8141" y="5996226"/>
            <a:ext cx="87314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i="1" dirty="0">
                <a:solidFill>
                  <a:srgbClr val="7030A0"/>
                </a:solidFill>
              </a:rPr>
              <a:t>Упражнение: «Общение детей и родителей в лицах» </a:t>
            </a:r>
            <a:r>
              <a:rPr lang="ru-RU" sz="2500" dirty="0">
                <a:solidFill>
                  <a:srgbClr val="7030A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371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2408</TotalTime>
  <Words>472</Words>
  <Application>Microsoft Office PowerPoint</Application>
  <PresentationFormat>Экран (4:3)</PresentationFormat>
  <Paragraphs>54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Georgia</vt:lpstr>
      <vt:lpstr>Times New Roman</vt:lpstr>
      <vt:lpstr>Trebuchet MS</vt:lpstr>
      <vt:lpstr>Воздушный поток</vt:lpstr>
      <vt:lpstr>РАЗГОВОР О ВАЖНОМ: РОДИТЕЛЬСКАЯ КОНФЕРЕНЦИЯ КАК ЭФФЕКТИВНАЯ ФОРМА ВЗАИМОДЕЙСТВИЯ С РОДИТЕЛЬСКОЙ ОБЩЕСТВЕННОСТЬЮ </vt:lpstr>
      <vt:lpstr>Презентация PowerPoint</vt:lpstr>
      <vt:lpstr>              Алгоритм построения конференций: 1. Диагностика - определение наиболее актуальной, проблемной для обсуждения и решения темы. 2. Подготовительный этап - наработка теоритического материала;  определение целей и задач, спикеров, форм и методов воздействия на целевую аудиторию; обозначение прогнозируемого результата. 3. Этап реализации -  с использованием принципов работы диалоговой площадки, как наиболее удобной формы интерактивного взаимодействия с аудиторией. 4. Рефлексия - в виде анкетирования, открытого микрофона. </vt:lpstr>
      <vt:lpstr>Презентация PowerPoint</vt:lpstr>
      <vt:lpstr>Конференция-практикум для родителей «Детство без насилия.  Роль отца в воспитании ребенка»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Традиционная рефлексия от наших пап</vt:lpstr>
      <vt:lpstr>«Отец- это тот, кто учит ребенка, как узнавать дорогу в большой мир»</vt:lpstr>
      <vt:lpstr>Презентация PowerPoint</vt:lpstr>
      <vt:lpstr>Командный тренинг  «Какой я отец?»</vt:lpstr>
      <vt:lpstr>Упражнение  «Солнце любви»</vt:lpstr>
      <vt:lpstr>Деловая игра «Разрешите конфликтную ситуацию» </vt:lpstr>
      <vt:lpstr>Теоретическая часть- Презентация «Родительская любовь  и ее роль в воспитании ребенка». Практические советы  по разрешению конфликтных ситуаций</vt:lpstr>
      <vt:lpstr>Использование видеороликов: Дмитрия Дюжева  «Прививка любви»; Результаты опроса  «Дорогой папочка, мне очень хотелось бы…»   представлено в видеоряде «Цепочка желаний»; Видеофильм  «Дети о своих отцах»; Видеоролик «Когда ты станешь большим» с фотографиями,           принесенными заранее детьми своих отцов </vt:lpstr>
      <vt:lpstr>В рамках акции «Поговори с подростком» родительская конференция  «Роль семьи в предупреждении  и профилактике правонарушений среди несовершеннолетних»</vt:lpstr>
      <vt:lpstr>Презентация PowerPoint</vt:lpstr>
      <vt:lpstr> Общешкольный проект  «Широкая Масленица»; Экскурсии на предприятия  в рамках проекта  «Профессиональные экскурсии - профессии наших родителей»; Проведение родителями мастер-классов на занятиях объединений по интересам; Семейный шашечный турнир; Участие родителей в различных конкурсах и спортивных соревнованиях, велопробегах </vt:lpstr>
      <vt:lpstr>А ещё 11 школа – это большая дружная семья,    где в одном направлении смотрят родители,  педагоги и дети,  где постоянно реализуется девиз школы  «Учиться – значит добиваться успеха!»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учреждение образования «Средняя школа № 11 г. Гомеля»</dc:title>
  <dc:creator>User</dc:creator>
  <cp:lastModifiedBy>user</cp:lastModifiedBy>
  <cp:revision>141</cp:revision>
  <cp:lastPrinted>2025-03-10T11:19:49Z</cp:lastPrinted>
  <dcterms:created xsi:type="dcterms:W3CDTF">2023-03-16T10:54:21Z</dcterms:created>
  <dcterms:modified xsi:type="dcterms:W3CDTF">2025-03-12T07:43:55Z</dcterms:modified>
</cp:coreProperties>
</file>