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9" r:id="rId3"/>
    <p:sldId id="270" r:id="rId4"/>
    <p:sldId id="274" r:id="rId5"/>
    <p:sldId id="275" r:id="rId6"/>
    <p:sldId id="271" r:id="rId7"/>
    <p:sldId id="272" r:id="rId8"/>
    <p:sldId id="273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6" r:id="rId17"/>
    <p:sldId id="264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7" autoAdjust="0"/>
    <p:restoredTop sz="94660"/>
  </p:normalViewPr>
  <p:slideViewPr>
    <p:cSldViewPr>
      <p:cViewPr varScale="1">
        <p:scale>
          <a:sx n="74" d="100"/>
          <a:sy n="74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22F35-EE84-4E57-9EE2-CA6E4E08CE1C}" type="datetimeFigureOut">
              <a:rPr lang="ru-RU"/>
              <a:pPr>
                <a:defRPr/>
              </a:pPr>
              <a:t>24.03.2025</a:t>
            </a:fld>
            <a:endParaRPr lang="ru-RU"/>
          </a:p>
        </p:txBody>
      </p:sp>
      <p:sp>
        <p:nvSpPr>
          <p:cNvPr id="7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9C51E-B670-44C5-BB9F-D8CE4EF8E8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B3DDB-7470-454C-BEA7-C82090A25C3F}" type="datetimeFigureOut">
              <a:rPr lang="ru-RU"/>
              <a:pPr>
                <a:defRPr/>
              </a:pPr>
              <a:t>24.03.2025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4B89F-2D90-4B29-B4F8-3D05A2B261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F4609-DBBD-44D5-8BE0-19CC68DBC22A}" type="datetimeFigureOut">
              <a:rPr lang="ru-RU"/>
              <a:pPr>
                <a:defRPr/>
              </a:pPr>
              <a:t>24.03.2025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619B9-0D8C-43C7-B01A-25D937827A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97AEF-F262-4CB0-A6CE-C85754BAD6FC}" type="datetimeFigureOut">
              <a:rPr lang="ru-RU"/>
              <a:pPr>
                <a:defRPr/>
              </a:pPr>
              <a:t>24.03.2025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1902E-BA3F-4DA0-A23A-C921A067C0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E1523-234D-405E-AB0C-9EA93F2AF296}" type="datetimeFigureOut">
              <a:rPr lang="ru-RU"/>
              <a:pPr>
                <a:defRPr/>
              </a:pPr>
              <a:t>24.03.2025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D7A58-D8D4-4411-AB7E-E16E9E7F6C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53EDB-5BD8-42D6-84C4-EDEEA1E0C838}" type="datetimeFigureOut">
              <a:rPr lang="ru-RU"/>
              <a:pPr>
                <a:defRPr/>
              </a:pPr>
              <a:t>24.03.2025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903A7-DE6F-4E1D-88E8-B515190348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47B10-4BD9-4FA1-93C2-FBB0028F9016}" type="datetimeFigureOut">
              <a:rPr lang="ru-RU"/>
              <a:pPr>
                <a:defRPr/>
              </a:pPr>
              <a:t>24.03.2025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8F143-4401-4B6D-BC88-39AF440F10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C3885-02CE-4857-B648-E1A03D3FCFF6}" type="datetimeFigureOut">
              <a:rPr lang="ru-RU"/>
              <a:pPr>
                <a:defRPr/>
              </a:pPr>
              <a:t>24.03.2025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E8C1C-9C15-4450-B241-AE1B70C3AB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AF454-22E1-48F1-93D0-E3553674FA7C}" type="datetimeFigureOut">
              <a:rPr lang="ru-RU"/>
              <a:pPr>
                <a:defRPr/>
              </a:pPr>
              <a:t>24.03.2025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F2882-B7C5-40A2-8508-A06B9C1EB3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62DF0-7275-439D-800B-660CBCC4C08E}" type="datetimeFigureOut">
              <a:rPr lang="ru-RU"/>
              <a:pPr>
                <a:defRPr/>
              </a:pPr>
              <a:t>24.03.2025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6D25-65D7-4AD9-99FB-B9229119ED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74AEF-F5B3-42DB-9EF3-5AA9659E0F5B}" type="datetimeFigureOut">
              <a:rPr lang="ru-RU"/>
              <a:pPr>
                <a:defRPr/>
              </a:pPr>
              <a:t>24.03.2025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3A56B-8420-4F85-AF15-247BA1B0CC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25C609-706F-4DFD-9181-D733E43D12EC}" type="datetimeFigureOut">
              <a:rPr lang="ru-RU"/>
              <a:pPr>
                <a:defRPr/>
              </a:pPr>
              <a:t>24.03.2025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ABCB98E-7B90-4DD0-AD58-8B816FD7C3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4" r:id="rId1"/>
    <p:sldLayoutId id="2147483743" r:id="rId2"/>
    <p:sldLayoutId id="2147483745" r:id="rId3"/>
    <p:sldLayoutId id="2147483742" r:id="rId4"/>
    <p:sldLayoutId id="2147483746" r:id="rId5"/>
    <p:sldLayoutId id="2147483741" r:id="rId6"/>
    <p:sldLayoutId id="2147483740" r:id="rId7"/>
    <p:sldLayoutId id="2147483747" r:id="rId8"/>
    <p:sldLayoutId id="2147483748" r:id="rId9"/>
    <p:sldLayoutId id="2147483739" r:id="rId10"/>
    <p:sldLayoutId id="214748373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fontAlgn="base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fontAlgn="base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3200" i="1" dirty="0" smtClean="0"/>
              <a:t/>
            </a:r>
            <a:br>
              <a:rPr lang="ru-RU" sz="3200" i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err="1"/>
              <a:t>Козыра</a:t>
            </a:r>
            <a:r>
              <a:rPr lang="ru-RU" sz="2700" dirty="0"/>
              <a:t> Тамара Михайловна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200" dirty="0"/>
              <a:t>Учреждение «Национальный центр усыновления</a:t>
            </a:r>
            <a:br>
              <a:rPr lang="ru-RU" sz="2200" dirty="0"/>
            </a:br>
            <a:r>
              <a:rPr lang="ru-RU" sz="2200" dirty="0"/>
              <a:t> Министерства образования Республики </a:t>
            </a:r>
            <a:r>
              <a:rPr lang="ru-RU" sz="2200" dirty="0" smtClean="0"/>
              <a:t>Беларусь»</a:t>
            </a:r>
            <a:endParaRPr lang="ru-RU" sz="2200" dirty="0"/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3388" y="1052513"/>
            <a:ext cx="6480175" cy="2244725"/>
          </a:xfrm>
        </p:spPr>
        <p:txBody>
          <a:bodyPr/>
          <a:lstStyle/>
          <a:p>
            <a:pPr algn="ctr"/>
            <a:r>
              <a:rPr lang="ru-RU" sz="3200" b="1" dirty="0" smtClean="0"/>
              <a:t>Формы и методы работы с семьей в рамках оказания психологической помощи </a:t>
            </a:r>
            <a:endParaRPr lang="ru-RU" sz="3200" dirty="0" smtClean="0"/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u="sng" dirty="0" smtClean="0"/>
              <a:t>Словарь терминов и понятий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i="1" u="sng" dirty="0" err="1" smtClean="0"/>
              <a:t>Интер</a:t>
            </a:r>
            <a:r>
              <a:rPr lang="ru-RU" b="1" i="1" u="sng" dirty="0" smtClean="0"/>
              <a:t>…</a:t>
            </a:r>
            <a:r>
              <a:rPr lang="ru-RU" i="1" u="sng" dirty="0" smtClean="0"/>
              <a:t> </a:t>
            </a:r>
            <a:r>
              <a:rPr lang="ru-RU" dirty="0" smtClean="0"/>
              <a:t>(приставка) – образует существительные и прилагательные с тем же значением, что «</a:t>
            </a:r>
            <a:r>
              <a:rPr lang="ru-RU" i="1" dirty="0" smtClean="0"/>
              <a:t>между</a:t>
            </a:r>
            <a:r>
              <a:rPr lang="ru-RU" dirty="0" smtClean="0"/>
              <a:t>», «</a:t>
            </a:r>
            <a:r>
              <a:rPr lang="ru-RU" i="1" dirty="0" smtClean="0"/>
              <a:t>меж</a:t>
            </a:r>
            <a:r>
              <a:rPr lang="ru-RU" dirty="0" smtClean="0"/>
              <a:t>» </a:t>
            </a:r>
            <a:r>
              <a:rPr lang="ru-RU" sz="2200" dirty="0" smtClean="0"/>
              <a:t>(например, интервидение – Международная телевизионная организация).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i="1" u="sng" dirty="0" smtClean="0"/>
              <a:t>Активный</a:t>
            </a:r>
            <a:r>
              <a:rPr lang="ru-RU" dirty="0" smtClean="0"/>
              <a:t> – деятельный, энергичный, развивающийся, усиленно действующий.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i="1" u="sng" dirty="0" smtClean="0"/>
              <a:t>Интерактивный</a:t>
            </a:r>
            <a:r>
              <a:rPr lang="ru-RU" dirty="0" smtClean="0"/>
              <a:t> – содержащий активное действие между чем-либо, кем-либо.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u="sng" dirty="0" smtClean="0"/>
              <a:t>Ролевые игры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dirty="0" smtClean="0"/>
              <a:t>правила должны быть просты;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dirty="0" smtClean="0"/>
              <a:t>игра должна охватывать всех </a:t>
            </a:r>
            <a:r>
              <a:rPr lang="ru-RU" i="1" dirty="0" smtClean="0"/>
              <a:t>(не должно быть таких ситуация, когда одни участники вовлечены в процесс игры, а другие оказываются в положении пассивных наблюдателей);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dirty="0" smtClean="0"/>
              <a:t>игра должна быть интересна для всех;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dirty="0" smtClean="0"/>
              <a:t>игра должна быть доступна для всех </a:t>
            </a:r>
            <a:r>
              <a:rPr lang="ru-RU" i="1" dirty="0" smtClean="0"/>
              <a:t>предполагаемых участников (доступность игры – это ее соответствие интеллектуальным и физическим возможностям человека);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dirty="0" smtClean="0"/>
              <a:t>задания, содержащиеся в игре, должны быть одинаковыми или равными по содержанию и сложности для всех, (</a:t>
            </a:r>
            <a:r>
              <a:rPr lang="ru-RU" i="1" dirty="0" smtClean="0"/>
              <a:t>равенства требует и способ привлечения к выполнению задания)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u="sng" dirty="0" smtClean="0"/>
              <a:t>Драматизация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ролями могут наделяться живые персонажи и любые неживые предметы и феномены из любой области знания, </a:t>
            </a:r>
          </a:p>
          <a:p>
            <a:r>
              <a:rPr lang="ru-RU" dirty="0" smtClean="0"/>
              <a:t>сценарий драматизации существует, но не является жестким, а служит лишь канвой, в пределах которой развивается импровизация.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smtClean="0"/>
              <a:t>Дискуссия </a:t>
            </a:r>
            <a:endParaRPr lang="ru-RU" smtClean="0"/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395536" y="1628800"/>
            <a:ext cx="7467600" cy="4525963"/>
          </a:xfrm>
        </p:spPr>
        <p:txBody>
          <a:bodyPr/>
          <a:lstStyle/>
          <a:p>
            <a:r>
              <a:rPr lang="ru-RU" b="1" dirty="0" smtClean="0"/>
              <a:t>тема дискуссии объявляется заранее. </a:t>
            </a:r>
            <a:r>
              <a:rPr lang="ru-RU" sz="2000" dirty="0" smtClean="0"/>
              <a:t>Участникам необходимо изучить соответствующую литературу, получить необходимую информацию.</a:t>
            </a:r>
          </a:p>
          <a:p>
            <a:r>
              <a:rPr lang="ru-RU" b="1" dirty="0" smtClean="0"/>
              <a:t>в ходе дискуссии каждый имеет право высказывать свою точку зрения.</a:t>
            </a:r>
          </a:p>
          <a:p>
            <a:r>
              <a:rPr lang="ru-RU" b="1" dirty="0" smtClean="0"/>
              <a:t>дискуссия формирует умения рассуждать, доказывать, формулировать проблему.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smtClean="0"/>
              <a:t>Интернет сообщества</a:t>
            </a:r>
            <a:endParaRPr lang="ru-RU" smtClean="0"/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dirty="0" smtClean="0"/>
              <a:t>   </a:t>
            </a:r>
            <a:r>
              <a:rPr lang="ru-RU" sz="3600" dirty="0" smtClean="0"/>
              <a:t>В режиме онлайн-общения поднимаются вопросы как психолого-педагогической поддержки так и правовой базы в работе с семьями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i="1" dirty="0" smtClean="0"/>
              <a:t>Подведем итоги: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основе любой интерактивной формы работы лежит </a:t>
            </a:r>
            <a:r>
              <a:rPr lang="ru-RU" b="1" u="sng" dirty="0" smtClean="0"/>
              <a:t>сценарий</a:t>
            </a:r>
            <a:r>
              <a:rPr lang="ru-RU" u="sng" dirty="0" smtClean="0"/>
              <a:t>: </a:t>
            </a:r>
          </a:p>
          <a:p>
            <a:r>
              <a:rPr lang="ru-RU" dirty="0" smtClean="0"/>
              <a:t>это фактически развернутый план действий:</a:t>
            </a:r>
          </a:p>
          <a:p>
            <a:r>
              <a:rPr lang="ru-RU" dirty="0" smtClean="0"/>
              <a:t>заложены условия для непосредственного включения всех участников:</a:t>
            </a:r>
          </a:p>
          <a:p>
            <a:r>
              <a:rPr lang="ru-RU" dirty="0" smtClean="0"/>
              <a:t>где кончаются знания, начинаются мнения.  </a:t>
            </a:r>
            <a:endParaRPr lang="ru-RU" u="sng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692150"/>
            <a:ext cx="6913562" cy="518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692696"/>
            <a:ext cx="6913562" cy="518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sz="2800" dirty="0" smtClean="0">
              <a:latin typeface="Comic Sans MS" pitchFamily="66" charset="0"/>
            </a:endParaRP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sz="2800" dirty="0" smtClean="0">
              <a:latin typeface="Comic Sans MS" pitchFamily="66" charset="0"/>
            </a:endParaRP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sz="2800" dirty="0" smtClean="0">
              <a:latin typeface="Comic Sans MS" pitchFamily="66" charset="0"/>
            </a:endParaRP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sz="2800" dirty="0" smtClean="0">
              <a:latin typeface="Comic Sans MS" pitchFamily="66" charset="0"/>
            </a:endParaRP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sz="2800" dirty="0" smtClean="0">
              <a:latin typeface="Comic Sans MS" pitchFamily="66" charset="0"/>
            </a:endParaRP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sz="2800" dirty="0" smtClean="0">
              <a:latin typeface="Comic Sans MS" pitchFamily="66" charset="0"/>
            </a:endParaRPr>
          </a:p>
          <a:p>
            <a:pPr marL="420624" indent="-384048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>
                <a:latin typeface="Comic Sans MS" pitchFamily="66" charset="0"/>
              </a:rPr>
              <a:t>Воспитание детей никогда не было легким, оно требует времени, денег и преданности делу, терпения и понимания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  <p:pic>
        <p:nvPicPr>
          <p:cNvPr id="21507" name="Рисунок 7" descr="45_children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63713" y="333375"/>
            <a:ext cx="4824412" cy="381635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Проблемное поле: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12" lvl="0" indent="0" algn="ctr">
              <a:buNone/>
            </a:pPr>
            <a:r>
              <a:rPr lang="ru-RU" sz="2800" dirty="0"/>
              <a:t>У</a:t>
            </a:r>
            <a:r>
              <a:rPr lang="ru-RU" sz="2800" dirty="0" smtClean="0"/>
              <a:t> </a:t>
            </a:r>
            <a:r>
              <a:rPr lang="ru-RU" sz="2800" dirty="0"/>
              <a:t>многих родителей отсутствуют четкие представления о воспитательном процессе, в основном он осуществляется стихийно, не имеет четко структурированных целей и плана действий по достижению главной цели – воспитание личности ребенка, и подготовка его ко взрослой жизни. </a:t>
            </a:r>
          </a:p>
        </p:txBody>
      </p:sp>
    </p:spTree>
    <p:extLst>
      <p:ext uri="{BB962C8B-B14F-4D97-AF65-F5344CB8AC3E}">
        <p14:creationId xmlns:p14="http://schemas.microsoft.com/office/powerpoint/2010/main" val="3606645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Направления работы учреждения образования в рамках оказания помощи семье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Групповые </a:t>
            </a:r>
            <a:r>
              <a:rPr lang="ru-RU" dirty="0"/>
              <a:t>формы работы </a:t>
            </a:r>
            <a:r>
              <a:rPr lang="ru-RU" dirty="0" smtClean="0"/>
              <a:t>(с семьей, родителями, детьми, педагогами)</a:t>
            </a:r>
          </a:p>
          <a:p>
            <a:pPr marL="36512" indent="0">
              <a:buNone/>
            </a:pPr>
            <a:endParaRPr lang="ru-RU" dirty="0" smtClean="0"/>
          </a:p>
          <a:p>
            <a:r>
              <a:rPr lang="ru-RU" dirty="0" smtClean="0"/>
              <a:t>Индивидуальные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7977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/>
              <a:t>Цель групповой работы с родителями: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12" indent="0" algn="ctr">
              <a:buNone/>
            </a:pPr>
            <a:endParaRPr lang="ru-RU" dirty="0" smtClean="0"/>
          </a:p>
          <a:p>
            <a:pPr marL="36512" indent="0" algn="ctr">
              <a:buNone/>
            </a:pPr>
            <a:r>
              <a:rPr lang="ru-RU" i="1" dirty="0"/>
              <a:t>С</a:t>
            </a:r>
            <a:r>
              <a:rPr lang="ru-RU" i="1" dirty="0" smtClean="0"/>
              <a:t>оздание </a:t>
            </a:r>
            <a:r>
              <a:rPr lang="ru-RU" i="1" dirty="0"/>
              <a:t>условий для родителей по саморазвитию и организации воспитательного пространства в семье.</a:t>
            </a:r>
          </a:p>
        </p:txBody>
      </p:sp>
    </p:spTree>
    <p:extLst>
      <p:ext uri="{BB962C8B-B14F-4D97-AF65-F5344CB8AC3E}">
        <p14:creationId xmlns:p14="http://schemas.microsoft.com/office/powerpoint/2010/main" val="3846496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/>
              <a:t>Задачи, решение, которых поможет в оказании помощи семье: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повышение </a:t>
            </a:r>
            <a:r>
              <a:rPr lang="ru-RU" sz="2400" dirty="0"/>
              <a:t>уровня знаний родителей в вопросах особенностей развития ребенка на разных возрастных этапах;</a:t>
            </a:r>
          </a:p>
          <a:p>
            <a:r>
              <a:rPr lang="ru-RU" sz="2400" dirty="0" smtClean="0"/>
              <a:t>обучение </a:t>
            </a:r>
            <a:r>
              <a:rPr lang="ru-RU" sz="2400" dirty="0"/>
              <a:t>родителей конструктивным методам и приемам общения с ребенком;</a:t>
            </a:r>
          </a:p>
          <a:p>
            <a:r>
              <a:rPr lang="ru-RU" sz="2400" dirty="0" smtClean="0"/>
              <a:t>выработка </a:t>
            </a:r>
            <a:r>
              <a:rPr lang="ru-RU" sz="2400" dirty="0"/>
              <a:t>стратегий и тактик родительского поведения при различных поведенческих нюансах ребенка;</a:t>
            </a:r>
          </a:p>
          <a:p>
            <a:r>
              <a:rPr lang="ru-RU" sz="2400" dirty="0" smtClean="0"/>
              <a:t>обучение </a:t>
            </a:r>
            <a:r>
              <a:rPr lang="ru-RU" sz="2400" dirty="0"/>
              <a:t>семьи правилам конструктивного общения;</a:t>
            </a:r>
          </a:p>
          <a:p>
            <a:r>
              <a:rPr lang="ru-RU" sz="2400" dirty="0" smtClean="0"/>
              <a:t>оказание </a:t>
            </a:r>
            <a:r>
              <a:rPr lang="ru-RU" sz="2400" dirty="0"/>
              <a:t>эмоциональной поддержки родителям, детям.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0874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/>
              <a:t>Какие вопросы можно решить при о</a:t>
            </a:r>
            <a:r>
              <a:rPr lang="ru-RU" sz="2800" b="1" dirty="0"/>
              <a:t>казании</a:t>
            </a:r>
            <a:br>
              <a:rPr lang="ru-RU" sz="2800" b="1" dirty="0"/>
            </a:br>
            <a:r>
              <a:rPr lang="ru-RU" sz="2800" b="1" dirty="0" smtClean="0"/>
              <a:t> помощи и поддержки семье: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400" dirty="0"/>
              <a:t>Как воспитательные стратегии родителей влияют на поведение ребенка</a:t>
            </a:r>
            <a:r>
              <a:rPr lang="sv-SE" sz="2400" dirty="0"/>
              <a:t>  </a:t>
            </a:r>
          </a:p>
          <a:p>
            <a:pPr>
              <a:lnSpc>
                <a:spcPct val="80000"/>
              </a:lnSpc>
            </a:pPr>
            <a:r>
              <a:rPr lang="ru-RU" sz="2400" dirty="0"/>
              <a:t>Как поведение ребенка влияет на поведение родителей</a:t>
            </a:r>
            <a:endParaRPr lang="sv-SE" sz="2400" dirty="0"/>
          </a:p>
          <a:p>
            <a:pPr>
              <a:lnSpc>
                <a:spcPct val="80000"/>
              </a:lnSpc>
            </a:pPr>
            <a:r>
              <a:rPr lang="ru-RU" sz="2400" dirty="0"/>
              <a:t>Насколько отношение родителей к поведению ребенка согласуется с супружескими отношениями родителей</a:t>
            </a:r>
            <a:endParaRPr lang="sv-SE" sz="2400" dirty="0"/>
          </a:p>
          <a:p>
            <a:pPr>
              <a:lnSpc>
                <a:spcPct val="80000"/>
              </a:lnSpc>
            </a:pPr>
            <a:r>
              <a:rPr lang="ru-RU" sz="2400" dirty="0"/>
              <a:t>Как поведение ребенка влияет на окружение</a:t>
            </a:r>
            <a:endParaRPr lang="sv-SE" sz="2400" dirty="0"/>
          </a:p>
          <a:p>
            <a:pPr>
              <a:lnSpc>
                <a:spcPct val="80000"/>
              </a:lnSpc>
            </a:pPr>
            <a:r>
              <a:rPr lang="ru-RU" sz="2400" dirty="0"/>
              <a:t>Отношение ребенка к школе</a:t>
            </a:r>
            <a:endParaRPr lang="sv-SE" sz="2400" dirty="0"/>
          </a:p>
          <a:p>
            <a:pPr>
              <a:lnSpc>
                <a:spcPct val="80000"/>
              </a:lnSpc>
            </a:pPr>
            <a:r>
              <a:rPr lang="ru-RU" sz="2400" dirty="0"/>
              <a:t>Отношение ребенка к ровесникам</a:t>
            </a:r>
            <a:endParaRPr lang="sv-SE" sz="2400" dirty="0"/>
          </a:p>
          <a:p>
            <a:pPr>
              <a:lnSpc>
                <a:spcPct val="80000"/>
              </a:lnSpc>
            </a:pPr>
            <a:r>
              <a:rPr lang="ru-RU" sz="2400" dirty="0"/>
              <a:t>Отношение ребенка к родственникам</a:t>
            </a:r>
            <a:endParaRPr lang="sv-SE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681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/>
              <a:t>Формы работы в рамках оказания помощи семье в пространстве учебного заведения: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Встречи с семьей на территории семьи (</a:t>
            </a:r>
            <a:r>
              <a:rPr lang="ru-RU" sz="2000" dirty="0" smtClean="0"/>
              <a:t>посещения</a:t>
            </a:r>
            <a:r>
              <a:rPr lang="ru-RU" sz="2800" dirty="0" smtClean="0"/>
              <a:t>)</a:t>
            </a:r>
          </a:p>
          <a:p>
            <a:r>
              <a:rPr lang="ru-RU" sz="2800" dirty="0" smtClean="0"/>
              <a:t>Встречи с семьей и ее членами на территории специалистов (</a:t>
            </a:r>
            <a:r>
              <a:rPr lang="ru-RU" sz="2000" dirty="0" smtClean="0"/>
              <a:t>консультации, клубы, тренинги, школы родителей и др.)</a:t>
            </a:r>
          </a:p>
          <a:p>
            <a:r>
              <a:rPr lang="ru-RU" sz="2800" dirty="0" smtClean="0"/>
              <a:t>Групповые встречи с родителями</a:t>
            </a:r>
          </a:p>
          <a:p>
            <a:r>
              <a:rPr lang="ru-RU" sz="2800" dirty="0" smtClean="0"/>
              <a:t>Групповые встречи с детьми</a:t>
            </a:r>
          </a:p>
          <a:p>
            <a:r>
              <a:rPr lang="ru-RU" sz="2800" dirty="0" smtClean="0"/>
              <a:t>Работа с педагогами учреждений (</a:t>
            </a:r>
            <a:r>
              <a:rPr lang="ru-RU" sz="1800" dirty="0" smtClean="0"/>
              <a:t>обучение педагогов особенностям работы с различными категориями семей</a:t>
            </a:r>
            <a:r>
              <a:rPr lang="ru-RU" sz="2800" dirty="0" smtClean="0"/>
              <a:t>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181626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i="1" dirty="0" smtClean="0"/>
              <a:t>Выбор актуальных форм и методов работы с семьей и ее членами </a:t>
            </a:r>
            <a:br>
              <a:rPr lang="ru-RU" sz="2800" i="1" dirty="0" smtClean="0"/>
            </a:br>
            <a:r>
              <a:rPr lang="ru-RU" sz="2800" i="1" u="sng" dirty="0" smtClean="0"/>
              <a:t>(что влияет на выбор форм)</a:t>
            </a:r>
            <a:endParaRPr lang="ru-RU" sz="2800" i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Уровень знаний оппонентов</a:t>
            </a:r>
          </a:p>
          <a:p>
            <a:r>
              <a:rPr lang="ru-RU" sz="2400" dirty="0" smtClean="0"/>
              <a:t>Уровень установленного доверия с семьей</a:t>
            </a:r>
          </a:p>
          <a:p>
            <a:r>
              <a:rPr lang="ru-RU" sz="2400" dirty="0" smtClean="0"/>
              <a:t>Знания особенностей работы с данной категорией</a:t>
            </a:r>
          </a:p>
          <a:p>
            <a:r>
              <a:rPr lang="ru-RU" sz="2400" dirty="0" smtClean="0"/>
              <a:t>Направленность на </a:t>
            </a:r>
            <a:r>
              <a:rPr lang="ru-RU" sz="2400" u="sng" dirty="0" smtClean="0"/>
              <a:t>семью и ее проблему</a:t>
            </a:r>
          </a:p>
          <a:p>
            <a:r>
              <a:rPr lang="ru-RU" sz="2400" dirty="0"/>
              <a:t>Системность </a:t>
            </a:r>
            <a:r>
              <a:rPr lang="ru-RU" sz="2400" dirty="0" smtClean="0"/>
              <a:t>работы</a:t>
            </a:r>
          </a:p>
          <a:p>
            <a:r>
              <a:rPr lang="ru-RU" sz="2400" dirty="0" smtClean="0"/>
              <a:t>Умение специалиста организовать поддерживающие мероприятия для себя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29624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Интерактивные формы работы</a:t>
            </a:r>
            <a:endParaRPr lang="ru-RU" dirty="0"/>
          </a:p>
        </p:txBody>
      </p:sp>
      <p:sp>
        <p:nvSpPr>
          <p:cNvPr id="1433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dirty="0" smtClean="0"/>
              <a:t>   Создание определенных педагогических ситуаций, которые удовлетворяют потребности человека в общении, впечатлениях развлекательного и познавательного характера, сопереживании, эмоциональной разрядке.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312</TotalTime>
  <Words>628</Words>
  <Application>Microsoft Office PowerPoint</Application>
  <PresentationFormat>Экран (4:3)</PresentationFormat>
  <Paragraphs>71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Comic Sans MS</vt:lpstr>
      <vt:lpstr>Franklin Gothic Book</vt:lpstr>
      <vt:lpstr>Wingdings 2</vt:lpstr>
      <vt:lpstr>Техническая</vt:lpstr>
      <vt:lpstr>  Козыра Тамара Михайловна Учреждение «Национальный центр усыновления  Министерства образования Республики Беларусь»</vt:lpstr>
      <vt:lpstr>Проблемное поле:</vt:lpstr>
      <vt:lpstr>Направления работы учреждения образования в рамках оказания помощи семье</vt:lpstr>
      <vt:lpstr>Цель групповой работы с родителями:</vt:lpstr>
      <vt:lpstr>Задачи, решение, которых поможет в оказании помощи семье:</vt:lpstr>
      <vt:lpstr>Какие вопросы можно решить при оказании  помощи и поддержки семье:</vt:lpstr>
      <vt:lpstr>Формы работы в рамках оказания помощи семье в пространстве учебного заведения:</vt:lpstr>
      <vt:lpstr>Выбор актуальных форм и методов работы с семьей и ее членами  (что влияет на выбор форм)</vt:lpstr>
      <vt:lpstr>Интерактивные формы работы</vt:lpstr>
      <vt:lpstr>Словарь терминов и понятий </vt:lpstr>
      <vt:lpstr>Ролевые игры  </vt:lpstr>
      <vt:lpstr>Драматизация </vt:lpstr>
      <vt:lpstr>Дискуссия </vt:lpstr>
      <vt:lpstr>Интернет сообщества</vt:lpstr>
      <vt:lpstr>Подведем итоги: 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педагог-психолог ГУО «МГСПЦ» Т.М. Козыра</dc:title>
  <dc:creator>User</dc:creator>
  <cp:lastModifiedBy>user</cp:lastModifiedBy>
  <cp:revision>23</cp:revision>
  <dcterms:created xsi:type="dcterms:W3CDTF">2017-02-19T01:41:30Z</dcterms:created>
  <dcterms:modified xsi:type="dcterms:W3CDTF">2025-03-24T06:54:14Z</dcterms:modified>
</cp:coreProperties>
</file>