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Lora" panose="020B0604020202020204" charset="-5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201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61173"/>
            <a:ext cx="7468553" cy="2816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Медиативный семейный совет как форма эффективного взаимодействия с семьей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936212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Взаимодействие с семьей – один из важнейших аспектов работы в учреждении дошкольного образовании. Медиативный семейный совет — эффективный инструмент, который помогает решать семейные проблемы и укреплять взаимоотношения.</a:t>
            </a:r>
            <a:endParaRPr lang="en-US" sz="18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44882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5444371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Заключение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6507361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Медиативный семейный совет — инструмент, который помогает укрепить семью и создать условия для благополучия ребенка. Важно помнить, что работа с семьями требует внимания, терпения и индивидуального подхода.</a:t>
            </a:r>
            <a:endParaRPr lang="en-US" sz="18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325291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Проблема раннего выявления семейного неблагополучия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331613"/>
            <a:ext cx="344578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Негативные последствия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92287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Дети-сироты при живых родителях – проблема, требующая решения.</a:t>
            </a:r>
            <a:endParaRPr lang="en-US" sz="1850" dirty="0">
              <a:latin typeface="Lora" panose="020B0604020202020204" charset="-52"/>
            </a:endParaRPr>
          </a:p>
        </p:txBody>
      </p:sp>
      <p:sp>
        <p:nvSpPr>
          <p:cNvPr id="5" name="Text 3"/>
          <p:cNvSpPr/>
          <p:nvPr/>
        </p:nvSpPr>
        <p:spPr>
          <a:xfrm>
            <a:off x="7614761" y="4331613"/>
            <a:ext cx="609492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Роль учреждений дошкольного образования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922877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Раннее выявление семейного неблагополучия – ключ к успешной помощи.</a:t>
            </a:r>
            <a:endParaRPr lang="en-US" sz="18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3882747"/>
            <a:ext cx="1033974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Признаки семейного неблагополучия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21493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615559" y="5214938"/>
            <a:ext cx="557998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Утомленный, сонный вид ребенка</a:t>
            </a:r>
            <a:endParaRPr lang="en-US" sz="1850" dirty="0">
              <a:latin typeface="Lora" panose="020B0604020202020204" charset="-52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434858" y="521493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7" name="Text 4"/>
          <p:cNvSpPr/>
          <p:nvPr/>
        </p:nvSpPr>
        <p:spPr>
          <a:xfrm>
            <a:off x="8212693" y="5214938"/>
            <a:ext cx="557998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Санитарно-гигиеническая запущенность</a:t>
            </a:r>
            <a:endParaRPr lang="en-US" sz="1850" dirty="0">
              <a:latin typeface="Lora" panose="020B0604020202020204" charset="-52"/>
            </a:endParaRPr>
          </a:p>
        </p:txBody>
      </p:sp>
      <p:sp>
        <p:nvSpPr>
          <p:cNvPr id="8" name="Shape 5"/>
          <p:cNvSpPr/>
          <p:nvPr/>
        </p:nvSpPr>
        <p:spPr>
          <a:xfrm>
            <a:off x="837724" y="653117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9" name="Text 6"/>
          <p:cNvSpPr/>
          <p:nvPr/>
        </p:nvSpPr>
        <p:spPr>
          <a:xfrm>
            <a:off x="1615559" y="6531173"/>
            <a:ext cx="557998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Склонность к обморокам, головокружению</a:t>
            </a:r>
            <a:endParaRPr lang="en-US" sz="1850" dirty="0">
              <a:latin typeface="Lora" panose="020B0604020202020204" charset="-52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34858" y="653117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1" name="Text 8"/>
          <p:cNvSpPr/>
          <p:nvPr/>
        </p:nvSpPr>
        <p:spPr>
          <a:xfrm>
            <a:off x="8212693" y="6531173"/>
            <a:ext cx="557998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Задержка роста, отставание в развитии</a:t>
            </a:r>
            <a:endParaRPr lang="en-US" sz="18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402437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Поводы для проведения социального расследования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873460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6563439" y="4112776"/>
            <a:ext cx="39293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Систематическое опоздание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63439" y="4608314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Частое отсутствие ребенка в саду</a:t>
            </a:r>
            <a:endParaRPr lang="en-US" sz="1850" dirty="0">
              <a:latin typeface="Lora" panose="020B0604020202020204" charset="-52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324124" y="5469969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</p:sp>
      <p:sp>
        <p:nvSpPr>
          <p:cNvPr id="8" name="Text 5"/>
          <p:cNvSpPr/>
          <p:nvPr/>
        </p:nvSpPr>
        <p:spPr>
          <a:xfrm>
            <a:off x="6563439" y="5709285"/>
            <a:ext cx="680978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Санитарно-гигиеническая запущенность ребенка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63439" y="6204823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Отсутствие необходимой одежды</a:t>
            </a:r>
            <a:endParaRPr lang="en-US" sz="18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277439"/>
            <a:ext cx="1023842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Медиативный семейный совет (МСС)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5340429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6178153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Помощь в решении семейных проблем</a:t>
            </a:r>
            <a:endParaRPr lang="en-US" sz="1850" dirty="0">
              <a:latin typeface="Lora" panose="020B0604020202020204" charset="-52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659" y="5340429"/>
            <a:ext cx="598408" cy="59840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275659" y="6178153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Создание условий для поиска решений</a:t>
            </a:r>
            <a:endParaRPr lang="en-US" sz="1850" dirty="0">
              <a:latin typeface="Lora" panose="020B0604020202020204" charset="-52"/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595" y="5340429"/>
            <a:ext cx="598408" cy="598408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9713595" y="6178153"/>
            <a:ext cx="40790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Нейтральная позиция специалиста</a:t>
            </a:r>
            <a:endParaRPr lang="en-US" sz="18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983" y="492681"/>
            <a:ext cx="4928473" cy="526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Этапы проведения МСС</a:t>
            </a:r>
            <a:endParaRPr lang="en-US" sz="3300" dirty="0"/>
          </a:p>
        </p:txBody>
      </p:sp>
      <p:sp>
        <p:nvSpPr>
          <p:cNvPr id="3" name="Shape 1"/>
          <p:cNvSpPr/>
          <p:nvPr/>
        </p:nvSpPr>
        <p:spPr>
          <a:xfrm>
            <a:off x="7303770" y="1377910"/>
            <a:ext cx="22860" cy="6359843"/>
          </a:xfrm>
          <a:prstGeom prst="roundRect">
            <a:avLst>
              <a:gd name="adj" fmla="val 117561"/>
            </a:avLst>
          </a:prstGeom>
          <a:solidFill>
            <a:srgbClr val="D9CDBA"/>
          </a:solidFill>
          <a:ln/>
        </p:spPr>
      </p:sp>
      <p:sp>
        <p:nvSpPr>
          <p:cNvPr id="4" name="Shape 2"/>
          <p:cNvSpPr/>
          <p:nvPr/>
        </p:nvSpPr>
        <p:spPr>
          <a:xfrm>
            <a:off x="6599099" y="1769388"/>
            <a:ext cx="537448" cy="22860"/>
          </a:xfrm>
          <a:prstGeom prst="roundRect">
            <a:avLst>
              <a:gd name="adj" fmla="val 117561"/>
            </a:avLst>
          </a:prstGeom>
          <a:solidFill>
            <a:srgbClr val="D9CDBA"/>
          </a:solidFill>
          <a:ln/>
        </p:spPr>
      </p:sp>
      <p:sp>
        <p:nvSpPr>
          <p:cNvPr id="5" name="Shape 3"/>
          <p:cNvSpPr/>
          <p:nvPr/>
        </p:nvSpPr>
        <p:spPr>
          <a:xfrm>
            <a:off x="7113687" y="1579364"/>
            <a:ext cx="403027" cy="4030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6" name="Text 4"/>
          <p:cNvSpPr/>
          <p:nvPr/>
        </p:nvSpPr>
        <p:spPr>
          <a:xfrm>
            <a:off x="7188696" y="1622762"/>
            <a:ext cx="252889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1950" dirty="0"/>
          </a:p>
        </p:txBody>
      </p:sp>
      <p:sp>
        <p:nvSpPr>
          <p:cNvPr id="7" name="Text 5"/>
          <p:cNvSpPr/>
          <p:nvPr/>
        </p:nvSpPr>
        <p:spPr>
          <a:xfrm>
            <a:off x="626983" y="1556980"/>
            <a:ext cx="5792510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Информационные встречи</a:t>
            </a:r>
            <a:endParaRPr lang="en-US" dirty="0">
              <a:latin typeface="Lora" panose="020B0604020202020204" charset="-52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93853" y="2665095"/>
            <a:ext cx="537448" cy="22860"/>
          </a:xfrm>
          <a:prstGeom prst="roundRect">
            <a:avLst>
              <a:gd name="adj" fmla="val 117561"/>
            </a:avLst>
          </a:prstGeom>
          <a:solidFill>
            <a:srgbClr val="D9CDBA"/>
          </a:solidFill>
          <a:ln/>
        </p:spPr>
      </p:sp>
      <p:sp>
        <p:nvSpPr>
          <p:cNvPr id="9" name="Shape 7"/>
          <p:cNvSpPr/>
          <p:nvPr/>
        </p:nvSpPr>
        <p:spPr>
          <a:xfrm>
            <a:off x="7113687" y="2475071"/>
            <a:ext cx="403027" cy="4030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0" name="Text 8"/>
          <p:cNvSpPr/>
          <p:nvPr/>
        </p:nvSpPr>
        <p:spPr>
          <a:xfrm>
            <a:off x="7188696" y="2518470"/>
            <a:ext cx="252889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8210907" y="2452688"/>
            <a:ext cx="5792510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Встреча участников</a:t>
            </a:r>
            <a:endParaRPr lang="en-US" dirty="0">
              <a:latin typeface="Lora" panose="020B0604020202020204" charset="-52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6599099" y="3471267"/>
            <a:ext cx="537448" cy="22860"/>
          </a:xfrm>
          <a:prstGeom prst="roundRect">
            <a:avLst>
              <a:gd name="adj" fmla="val 117561"/>
            </a:avLst>
          </a:prstGeom>
          <a:solidFill>
            <a:srgbClr val="D9CDBA"/>
          </a:solidFill>
          <a:ln/>
        </p:spPr>
      </p:sp>
      <p:sp>
        <p:nvSpPr>
          <p:cNvPr id="13" name="Shape 11"/>
          <p:cNvSpPr/>
          <p:nvPr/>
        </p:nvSpPr>
        <p:spPr>
          <a:xfrm>
            <a:off x="7113687" y="3281243"/>
            <a:ext cx="403027" cy="4030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4" name="Text 12"/>
          <p:cNvSpPr/>
          <p:nvPr/>
        </p:nvSpPr>
        <p:spPr>
          <a:xfrm>
            <a:off x="7188696" y="3324642"/>
            <a:ext cx="252889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626983" y="3258860"/>
            <a:ext cx="5792510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Выявление проблемы</a:t>
            </a:r>
            <a:endParaRPr lang="en-US" dirty="0">
              <a:latin typeface="Lora" panose="020B0604020202020204" charset="-52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493853" y="4277439"/>
            <a:ext cx="537448" cy="22860"/>
          </a:xfrm>
          <a:prstGeom prst="roundRect">
            <a:avLst>
              <a:gd name="adj" fmla="val 117561"/>
            </a:avLst>
          </a:prstGeom>
          <a:solidFill>
            <a:srgbClr val="D9CDBA"/>
          </a:solidFill>
          <a:ln/>
        </p:spPr>
      </p:sp>
      <p:sp>
        <p:nvSpPr>
          <p:cNvPr id="17" name="Shape 15"/>
          <p:cNvSpPr/>
          <p:nvPr/>
        </p:nvSpPr>
        <p:spPr>
          <a:xfrm>
            <a:off x="7113687" y="4087416"/>
            <a:ext cx="403027" cy="4030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18" name="Text 16"/>
          <p:cNvSpPr/>
          <p:nvPr/>
        </p:nvSpPr>
        <p:spPr>
          <a:xfrm>
            <a:off x="7188696" y="4130814"/>
            <a:ext cx="252889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8210907" y="4065032"/>
            <a:ext cx="5792510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Дискуссия и обсуждение ресурсов</a:t>
            </a:r>
            <a:endParaRPr lang="en-US" dirty="0">
              <a:latin typeface="Lora" panose="020B0604020202020204" charset="-52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599099" y="5083612"/>
            <a:ext cx="537448" cy="22860"/>
          </a:xfrm>
          <a:prstGeom prst="roundRect">
            <a:avLst>
              <a:gd name="adj" fmla="val 117561"/>
            </a:avLst>
          </a:prstGeom>
          <a:solidFill>
            <a:srgbClr val="D9CDBA"/>
          </a:solidFill>
          <a:ln/>
        </p:spPr>
      </p:sp>
      <p:sp>
        <p:nvSpPr>
          <p:cNvPr id="21" name="Shape 19"/>
          <p:cNvSpPr/>
          <p:nvPr/>
        </p:nvSpPr>
        <p:spPr>
          <a:xfrm>
            <a:off x="7113687" y="4893588"/>
            <a:ext cx="403027" cy="4030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22" name="Text 20"/>
          <p:cNvSpPr/>
          <p:nvPr/>
        </p:nvSpPr>
        <p:spPr>
          <a:xfrm>
            <a:off x="7188696" y="4936986"/>
            <a:ext cx="252889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5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626983" y="4871204"/>
            <a:ext cx="5792510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Индивидуальные беседы</a:t>
            </a:r>
            <a:endParaRPr lang="en-US" dirty="0">
              <a:latin typeface="Lora" panose="020B0604020202020204" charset="-52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7493853" y="5889784"/>
            <a:ext cx="537448" cy="22860"/>
          </a:xfrm>
          <a:prstGeom prst="roundRect">
            <a:avLst>
              <a:gd name="adj" fmla="val 117561"/>
            </a:avLst>
          </a:prstGeom>
          <a:solidFill>
            <a:srgbClr val="D9CDBA"/>
          </a:solidFill>
          <a:ln/>
        </p:spPr>
      </p:sp>
      <p:sp>
        <p:nvSpPr>
          <p:cNvPr id="25" name="Shape 23"/>
          <p:cNvSpPr/>
          <p:nvPr/>
        </p:nvSpPr>
        <p:spPr>
          <a:xfrm>
            <a:off x="7113687" y="5699760"/>
            <a:ext cx="403027" cy="4030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26" name="Text 24"/>
          <p:cNvSpPr/>
          <p:nvPr/>
        </p:nvSpPr>
        <p:spPr>
          <a:xfrm>
            <a:off x="7188696" y="5743158"/>
            <a:ext cx="252889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6</a:t>
            </a:r>
            <a:endParaRPr lang="en-US" sz="1950" dirty="0"/>
          </a:p>
        </p:txBody>
      </p:sp>
      <p:sp>
        <p:nvSpPr>
          <p:cNvPr id="27" name="Text 25"/>
          <p:cNvSpPr/>
          <p:nvPr/>
        </p:nvSpPr>
        <p:spPr>
          <a:xfrm>
            <a:off x="8210907" y="5677376"/>
            <a:ext cx="5792510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Выработка предложений</a:t>
            </a:r>
            <a:endParaRPr lang="en-US" dirty="0">
              <a:latin typeface="Lora" panose="020B0604020202020204" charset="-52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6599099" y="6695956"/>
            <a:ext cx="537448" cy="22860"/>
          </a:xfrm>
          <a:prstGeom prst="roundRect">
            <a:avLst>
              <a:gd name="adj" fmla="val 117561"/>
            </a:avLst>
          </a:prstGeom>
          <a:solidFill>
            <a:srgbClr val="D9CDBA"/>
          </a:solidFill>
          <a:ln/>
        </p:spPr>
      </p:sp>
      <p:sp>
        <p:nvSpPr>
          <p:cNvPr id="29" name="Shape 27"/>
          <p:cNvSpPr/>
          <p:nvPr/>
        </p:nvSpPr>
        <p:spPr>
          <a:xfrm>
            <a:off x="7113687" y="6505932"/>
            <a:ext cx="403027" cy="403027"/>
          </a:xfrm>
          <a:prstGeom prst="roundRect">
            <a:avLst>
              <a:gd name="adj" fmla="val 6668"/>
            </a:avLst>
          </a:prstGeom>
          <a:solidFill>
            <a:srgbClr val="F3E7D4"/>
          </a:solidFill>
          <a:ln/>
        </p:spPr>
      </p:sp>
      <p:sp>
        <p:nvSpPr>
          <p:cNvPr id="30" name="Text 28"/>
          <p:cNvSpPr/>
          <p:nvPr/>
        </p:nvSpPr>
        <p:spPr>
          <a:xfrm>
            <a:off x="7188696" y="6549330"/>
            <a:ext cx="252889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7</a:t>
            </a:r>
            <a:endParaRPr lang="en-US" sz="1950" dirty="0"/>
          </a:p>
        </p:txBody>
      </p:sp>
      <p:sp>
        <p:nvSpPr>
          <p:cNvPr id="31" name="Text 29"/>
          <p:cNvSpPr/>
          <p:nvPr/>
        </p:nvSpPr>
        <p:spPr>
          <a:xfrm>
            <a:off x="626983" y="6483548"/>
            <a:ext cx="5792510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Контроль и поддержка выполнения соглашения</a:t>
            </a:r>
            <a:endParaRPr lang="en-US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147054"/>
            <a:ext cx="676536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Ключевые вопросы МСС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3210044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3449360"/>
            <a:ext cx="418826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Вопросы, требующие решения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393513" y="3944898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Формулируются открыто, без адресата</a:t>
            </a:r>
            <a:endParaRPr lang="en-US" sz="1850" dirty="0">
              <a:latin typeface="Lora" panose="020B0604020202020204" charset="-52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4646295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4885611"/>
            <a:ext cx="39343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Обсуждение ресурсов семьи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93513" y="5381149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Ресурсы рассматриваются после вопросов</a:t>
            </a:r>
            <a:endParaRPr lang="en-US" sz="185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45719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Профилактика обвинений и перекладывания ответственности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4416743"/>
            <a:ext cx="179427" cy="383024"/>
          </a:xfrm>
          <a:prstGeom prst="roundRect">
            <a:avLst>
              <a:gd name="adj" fmla="val 20012"/>
            </a:avLst>
          </a:prstGeom>
          <a:solidFill>
            <a:srgbClr val="F3E7D4"/>
          </a:solidFill>
          <a:ln/>
        </p:spPr>
      </p:sp>
      <p:sp>
        <p:nvSpPr>
          <p:cNvPr id="5" name="Text 2"/>
          <p:cNvSpPr/>
          <p:nvPr/>
        </p:nvSpPr>
        <p:spPr>
          <a:xfrm>
            <a:off x="1376124" y="4416743"/>
            <a:ext cx="69301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Акцентировать внимание на будущем</a:t>
            </a:r>
            <a:endParaRPr lang="en-US" sz="2000" dirty="0">
              <a:latin typeface="Lora" panose="020B0604020202020204" charset="-52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196697" y="5039082"/>
            <a:ext cx="179427" cy="383024"/>
          </a:xfrm>
          <a:prstGeom prst="roundRect">
            <a:avLst>
              <a:gd name="adj" fmla="val 20012"/>
            </a:avLst>
          </a:prstGeom>
          <a:solidFill>
            <a:srgbClr val="F3E7D4"/>
          </a:solidFill>
          <a:ln/>
        </p:spPr>
      </p:sp>
      <p:sp>
        <p:nvSpPr>
          <p:cNvPr id="7" name="Text 4"/>
          <p:cNvSpPr/>
          <p:nvPr/>
        </p:nvSpPr>
        <p:spPr>
          <a:xfrm>
            <a:off x="1735098" y="5039082"/>
            <a:ext cx="657117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Избегать обвинений и споров</a:t>
            </a:r>
            <a:endParaRPr lang="en-US" sz="2000" dirty="0">
              <a:latin typeface="Lora" panose="020B0604020202020204" charset="-52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555790" y="5661422"/>
            <a:ext cx="179427" cy="383024"/>
          </a:xfrm>
          <a:prstGeom prst="roundRect">
            <a:avLst>
              <a:gd name="adj" fmla="val 20012"/>
            </a:avLst>
          </a:prstGeom>
          <a:solidFill>
            <a:srgbClr val="F3E7D4"/>
          </a:solidFill>
          <a:ln/>
        </p:spPr>
      </p:sp>
      <p:sp>
        <p:nvSpPr>
          <p:cNvPr id="9" name="Text 6"/>
          <p:cNvSpPr/>
          <p:nvPr/>
        </p:nvSpPr>
        <p:spPr>
          <a:xfrm>
            <a:off x="2094190" y="5661422"/>
            <a:ext cx="62120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000" dirty="0">
                <a:solidFill>
                  <a:srgbClr val="3A3630"/>
                </a:solidFill>
                <a:latin typeface="Lora" panose="020B0604020202020204" charset="-52"/>
                <a:ea typeface="Source Sans Pro" pitchFamily="34" charset="-122"/>
                <a:cs typeface="Source Sans Pro" pitchFamily="34" charset="-120"/>
              </a:rPr>
              <a:t>Сосредоточиться на решении проблемы</a:t>
            </a:r>
            <a:endParaRPr lang="en-US" sz="2000" dirty="0">
              <a:latin typeface="Lora" panose="020B0604020202020204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Результаты МСС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30868"/>
            <a:ext cx="3851434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Развитие воспитательного потенциала семьи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23516" y="3183969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9941243" y="3130868"/>
            <a:ext cx="3851434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Обеспечение безопасности ребенка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434388" y="3569732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9941243" y="5577483"/>
            <a:ext cx="3851434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Предотвращение изъятия ребенка из семьи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048625" y="5780603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</a:t>
            </a:r>
            <a:endParaRPr lang="en-US" sz="2800" dirty="0"/>
          </a:p>
        </p:txBody>
      </p:sp>
      <p:sp>
        <p:nvSpPr>
          <p:cNvPr id="12" name="Text 7"/>
          <p:cNvSpPr/>
          <p:nvPr/>
        </p:nvSpPr>
        <p:spPr>
          <a:xfrm>
            <a:off x="837724" y="5577483"/>
            <a:ext cx="3851434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Новый уровень взаимодействия с семьей</a:t>
            </a:r>
            <a:endParaRPr lang="en-US" sz="22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837753" y="5394841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259</Words>
  <Application>Microsoft Office PowerPoint</Application>
  <PresentationFormat>Произвольный</PresentationFormat>
  <Paragraphs>66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Source Sans Pro</vt:lpstr>
      <vt:lpstr>Arial</vt:lpstr>
      <vt:lpstr>Lora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Хозяин</cp:lastModifiedBy>
  <cp:revision>2</cp:revision>
  <dcterms:created xsi:type="dcterms:W3CDTF">2025-03-25T18:08:11Z</dcterms:created>
  <dcterms:modified xsi:type="dcterms:W3CDTF">2025-03-25T18:17:28Z</dcterms:modified>
</cp:coreProperties>
</file>