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2458C2-BAC7-4ABE-8421-ADEF4BA5089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7DCE3EC-9680-43C2-8902-DB570455BE30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1.Методические рекомендации по межведомственному взаимодействию государственных органов, государственных и иных организаций при выявлении неблагоприятной для детей обстановки, проведении социального расследования, организации работы с семьями, где дети признаны находящимися в социально опасном положении (в редакции от 07.07.2023)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A681F9-3E68-4095-A9A9-9D7B23BE60F8}" type="parTrans" cxnId="{2006C18E-8C76-4541-BBDF-1A265CC677F1}">
      <dgm:prSet/>
      <dgm:spPr/>
      <dgm:t>
        <a:bodyPr/>
        <a:lstStyle/>
        <a:p>
          <a:endParaRPr lang="en-US"/>
        </a:p>
      </dgm:t>
    </dgm:pt>
    <dgm:pt modelId="{3C9525D4-E9F8-4B73-AB62-9D91D01F1785}" type="sibTrans" cxnId="{2006C18E-8C76-4541-BBDF-1A265CC677F1}">
      <dgm:prSet/>
      <dgm:spPr/>
      <dgm:t>
        <a:bodyPr/>
        <a:lstStyle/>
        <a:p>
          <a:endParaRPr lang="en-US"/>
        </a:p>
      </dgm:t>
    </dgm:pt>
    <dgm:pt modelId="{5982366C-9F8F-470A-A1FA-2ACC02CA5F22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2. Инструктивно-методическое письмо «Особенности организации идеологической и воспитательной работы в учреждениях общего среднего образования в 2023/2024 учебном году»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536628-D24C-436D-AA50-F2A6067B2D86}" type="parTrans" cxnId="{6B14672B-6495-4016-8602-D1DCDEBBC988}">
      <dgm:prSet/>
      <dgm:spPr/>
      <dgm:t>
        <a:bodyPr/>
        <a:lstStyle/>
        <a:p>
          <a:endParaRPr lang="en-US"/>
        </a:p>
      </dgm:t>
    </dgm:pt>
    <dgm:pt modelId="{EC0AD0DB-AC8B-4BFB-86F0-46266053BE3D}" type="sibTrans" cxnId="{6B14672B-6495-4016-8602-D1DCDEBBC988}">
      <dgm:prSet/>
      <dgm:spPr/>
      <dgm:t>
        <a:bodyPr/>
        <a:lstStyle/>
        <a:p>
          <a:endParaRPr lang="en-US"/>
        </a:p>
      </dgm:t>
    </dgm:pt>
    <dgm:pt modelId="{25BACC37-ADF7-454E-86C8-68D5CCCE6293}" type="pres">
      <dgm:prSet presAssocID="{3C2458C2-BAC7-4ABE-8421-ADEF4BA50894}" presName="linear" presStyleCnt="0">
        <dgm:presLayoutVars>
          <dgm:animLvl val="lvl"/>
          <dgm:resizeHandles val="exact"/>
        </dgm:presLayoutVars>
      </dgm:prSet>
      <dgm:spPr/>
    </dgm:pt>
    <dgm:pt modelId="{F354C076-0322-475A-92F6-E8FE83767DEA}" type="pres">
      <dgm:prSet presAssocID="{67DCE3EC-9680-43C2-8902-DB570455BE3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44F4237-FC67-4157-BD69-DDDF2114E879}" type="pres">
      <dgm:prSet presAssocID="{3C9525D4-E9F8-4B73-AB62-9D91D01F1785}" presName="spacer" presStyleCnt="0"/>
      <dgm:spPr/>
    </dgm:pt>
    <dgm:pt modelId="{E9D34EB5-494A-4C56-BB6C-4F12AF4AE0D5}" type="pres">
      <dgm:prSet presAssocID="{5982366C-9F8F-470A-A1FA-2ACC02CA5F2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B14672B-6495-4016-8602-D1DCDEBBC988}" srcId="{3C2458C2-BAC7-4ABE-8421-ADEF4BA50894}" destId="{5982366C-9F8F-470A-A1FA-2ACC02CA5F22}" srcOrd="1" destOrd="0" parTransId="{B1536628-D24C-436D-AA50-F2A6067B2D86}" sibTransId="{EC0AD0DB-AC8B-4BFB-86F0-46266053BE3D}"/>
    <dgm:cxn modelId="{2006C18E-8C76-4541-BBDF-1A265CC677F1}" srcId="{3C2458C2-BAC7-4ABE-8421-ADEF4BA50894}" destId="{67DCE3EC-9680-43C2-8902-DB570455BE30}" srcOrd="0" destOrd="0" parTransId="{38A681F9-3E68-4095-A9A9-9D7B23BE60F8}" sibTransId="{3C9525D4-E9F8-4B73-AB62-9D91D01F1785}"/>
    <dgm:cxn modelId="{68FE77A5-A537-49B2-A33A-A5C6DD7901B2}" type="presOf" srcId="{67DCE3EC-9680-43C2-8902-DB570455BE30}" destId="{F354C076-0322-475A-92F6-E8FE83767DEA}" srcOrd="0" destOrd="0" presId="urn:microsoft.com/office/officeart/2005/8/layout/vList2"/>
    <dgm:cxn modelId="{96A4C9CC-75F1-455B-BE3B-C532FEACC11D}" type="presOf" srcId="{3C2458C2-BAC7-4ABE-8421-ADEF4BA50894}" destId="{25BACC37-ADF7-454E-86C8-68D5CCCE6293}" srcOrd="0" destOrd="0" presId="urn:microsoft.com/office/officeart/2005/8/layout/vList2"/>
    <dgm:cxn modelId="{9395BED8-8A82-4D58-B87F-14670F5C636A}" type="presOf" srcId="{5982366C-9F8F-470A-A1FA-2ACC02CA5F22}" destId="{E9D34EB5-494A-4C56-BB6C-4F12AF4AE0D5}" srcOrd="0" destOrd="0" presId="urn:microsoft.com/office/officeart/2005/8/layout/vList2"/>
    <dgm:cxn modelId="{21048573-68A2-4348-A4BD-573E82F3FEEE}" type="presParOf" srcId="{25BACC37-ADF7-454E-86C8-68D5CCCE6293}" destId="{F354C076-0322-475A-92F6-E8FE83767DEA}" srcOrd="0" destOrd="0" presId="urn:microsoft.com/office/officeart/2005/8/layout/vList2"/>
    <dgm:cxn modelId="{37D6D324-A06B-47C1-ABFF-5145D5C2C5CD}" type="presParOf" srcId="{25BACC37-ADF7-454E-86C8-68D5CCCE6293}" destId="{944F4237-FC67-4157-BD69-DDDF2114E879}" srcOrd="1" destOrd="0" presId="urn:microsoft.com/office/officeart/2005/8/layout/vList2"/>
    <dgm:cxn modelId="{60A41E7E-F079-4CD4-8C5D-A7464AD41137}" type="presParOf" srcId="{25BACC37-ADF7-454E-86C8-68D5CCCE6293}" destId="{E9D34EB5-494A-4C56-BB6C-4F12AF4AE0D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4C076-0322-475A-92F6-E8FE83767DEA}">
      <dsp:nvSpPr>
        <dsp:cNvPr id="0" name=""/>
        <dsp:cNvSpPr/>
      </dsp:nvSpPr>
      <dsp:spPr>
        <a:xfrm>
          <a:off x="0" y="152715"/>
          <a:ext cx="6628804" cy="22434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1.Методические рекомендации по межведомственному взаимодействию государственных органов, государственных и иных организаций при выявлении неблагоприятной для детей обстановки, проведении социального расследования, организации работы с семьями, где дети признаны находящимися в социально опасном положении (в редакции от 07.07.2023)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517" y="262232"/>
        <a:ext cx="6409770" cy="2024441"/>
      </dsp:txXfrm>
    </dsp:sp>
    <dsp:sp modelId="{E9D34EB5-494A-4C56-BB6C-4F12AF4AE0D5}">
      <dsp:nvSpPr>
        <dsp:cNvPr id="0" name=""/>
        <dsp:cNvSpPr/>
      </dsp:nvSpPr>
      <dsp:spPr>
        <a:xfrm>
          <a:off x="0" y="2583390"/>
          <a:ext cx="6628804" cy="2243475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Инструктивно-методическое письмо «Особенности организации идеологической и воспитательной работы в учреждениях общего среднего образования в 2023/2024 учебном году»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517" y="2692907"/>
        <a:ext cx="6409770" cy="2024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0114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35492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9174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7920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343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445984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632851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51688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8604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0803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7743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78353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2192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4570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36463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423482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8ADAF-F3F8-4F97-9622-4BFFB0F198D2}" type="datetimeFigureOut">
              <a:rPr lang="ru-BY" smtClean="0"/>
              <a:t>22.11.2024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1BEFB1-F275-4F4E-B454-1F62C6F08BB7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4207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55D27F9-7623-4A6E-89FF-87E6C4E0D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7B7CFC0-1E17-41C5-BF93-16E99B1F8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8640594F-E37B-4D91-8E95-9DA62A9B9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3C9D004-5359-4937-9D4B-EC8988806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0DE8B4BF-A71A-4324-A033-7886CF70A0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697F627-1058-435C-96D4-98AB552C6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92EF457-D744-4C61-8670-518EC1D2D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645924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49E61018-BC96-47DC-B47F-FFBA96BAD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3CA434EC-618C-4787-86BA-1BF47478E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97378863-CDB3-4B0F-A65C-98A1252DD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640D2-C194-D6BE-1291-B0BC65BAD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67012"/>
            <a:ext cx="7766936" cy="278382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 опыта работы государственного учреждения образования «Щомыслицкая средняя школа» Минского района по изучению особенностей семейного воспитания</a:t>
            </a:r>
            <a:endParaRPr lang="ru-BY" sz="3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6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1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6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7" name="Isosceles Triangle 14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8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9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40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41" name="Isosceles Triangle 18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F59B28C-C089-4328-C266-C89CA496D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457200"/>
            <a:ext cx="3547581" cy="50183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документация: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1607DFAE-A5A4-A2E6-E6B0-B4FC4875B0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197248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43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1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35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EB5373-820F-224A-B663-D8115C1C8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264" y="1265314"/>
            <a:ext cx="5664883" cy="4188429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US" sz="2800" kern="1200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Изучение особенностей семейного воспитания осуществляют: воспитатели, классные руководители, кураторы (мастера производственного обучения).</a:t>
            </a:r>
            <a:br>
              <a:rPr lang="en-US" sz="2800" kern="1200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800" kern="1200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При необходимости могут включаться педагог социальный, педагог-психолог, </a:t>
            </a:r>
            <a:r>
              <a:rPr lang="en-US" sz="2800" kern="1200" dirty="0" err="1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администрация</a:t>
            </a:r>
            <a:endParaRPr lang="en-US" sz="2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" name="Isosceles Triangle 20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BY"/>
          </a:p>
        </p:txBody>
      </p:sp>
      <p:pic>
        <p:nvPicPr>
          <p:cNvPr id="6" name="Graphic 5" descr="Cycle with People">
            <a:extLst>
              <a:ext uri="{FF2B5EF4-FFF2-40B4-BE49-F238E27FC236}">
                <a16:creationId xmlns:a16="http://schemas.microsoft.com/office/drawing/2014/main" id="{10F72479-595F-22E7-8F87-2A82C1F9E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34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</p:grpSp>
      <p:pic>
        <p:nvPicPr>
          <p:cNvPr id="4" name="Picture 3" descr="Страница календаря с карандашом сверху">
            <a:extLst>
              <a:ext uri="{FF2B5EF4-FFF2-40B4-BE49-F238E27FC236}">
                <a16:creationId xmlns:a16="http://schemas.microsoft.com/office/drawing/2014/main" id="{FA1CD7C7-C7BE-E9DE-C35C-FDF4813345D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744" r="15745" b="-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D8F0A-82BA-7F73-1539-A1005EC48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250014"/>
            <a:ext cx="4430949" cy="517237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изучения особенностей семейного воспитания:</a:t>
            </a:r>
            <a:b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1.Семьи учащихся 1,5,10 классов, семьи вновь прибывших в класс учащихся – до 1 ноября;</a:t>
            </a:r>
            <a:b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2.Семьи, знакомство с которыми уже состоялось ранее – до 1 января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0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B57F0-97ED-AF1F-ADF3-896C4DBC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подготовки и изучения особенностей семейного воспитания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BY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BY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8B374CD-D2EF-473D-8A40-0238886A1E38}"/>
              </a:ext>
            </a:extLst>
          </p:cNvPr>
          <p:cNvSpPr txBox="1"/>
          <p:nvPr/>
        </p:nvSpPr>
        <p:spPr>
          <a:xfrm>
            <a:off x="1129072" y="1847088"/>
            <a:ext cx="9093920" cy="4133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1.Подготовительный (август): создание приказа, раздача бланков изучения особенностей семейного воспитания, бланков отчета об изучении особенностей семейного воспитания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2.Методический (август): методические совещания, совещания, круглые столы с классными руководителями 1-11 классов 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3.Консультационно-разъяснительный (август-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): консультации для классных руководителей по теме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4.Изучение особенностей семейного воспитания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5.Заслушивание результатов на заседаниях совета учреждения образования по профилактике безнадзорности и правонарушений несовершеннолетних (ноябрь, январь)</a:t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0978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EC4AF-BE3F-D87F-0910-E30F4F3C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306" y="206829"/>
            <a:ext cx="8596668" cy="65227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Бланк изучения особенностей семейного воспитания </a:t>
            </a:r>
            <a:endParaRPr lang="ru-BY" sz="4800" dirty="0"/>
          </a:p>
        </p:txBody>
      </p:sp>
      <p:pic>
        <p:nvPicPr>
          <p:cNvPr id="4" name="Рисунок 3" descr="Изображение выглядит как текст, чек, Шрифт, Параллельный&#10;&#10;Автоматически созданное описание">
            <a:extLst>
              <a:ext uri="{FF2B5EF4-FFF2-40B4-BE49-F238E27FC236}">
                <a16:creationId xmlns:a16="http://schemas.microsoft.com/office/drawing/2014/main" id="{CE6C8F81-620C-B96F-D11E-533CF6223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67" y="798040"/>
            <a:ext cx="8726607" cy="577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72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35052-57DF-C18F-D94C-23E7A9B36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243" y="370114"/>
            <a:ext cx="9464040" cy="68884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Отчет по изучению особенностей семейного воспитания </a:t>
            </a:r>
            <a:endParaRPr lang="ru-BY" sz="4800" dirty="0"/>
          </a:p>
        </p:txBody>
      </p:sp>
      <p:pic>
        <p:nvPicPr>
          <p:cNvPr id="4" name="Рисунок 3" descr="Изображение выглядит как текст, снимок экрана, Шрифт,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0E028C2B-26C7-6C9E-F3A5-9CA17BCE5F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19" y="1219200"/>
            <a:ext cx="9432564" cy="534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0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ru-BY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73E82-C29A-2263-165A-27CDD11E4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192" y="12700"/>
            <a:ext cx="8311896" cy="2190863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kern="12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при изучении особенностей семейного воспитания:</a:t>
            </a:r>
            <a:br>
              <a:rPr lang="en-US" kern="12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kern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BY"/>
          </a:p>
        </p:txBody>
      </p:sp>
      <p:pic>
        <p:nvPicPr>
          <p:cNvPr id="6" name="Graphic 5" descr="Вопросы">
            <a:extLst>
              <a:ext uri="{FF2B5EF4-FFF2-40B4-BE49-F238E27FC236}">
                <a16:creationId xmlns:a16="http://schemas.microsoft.com/office/drawing/2014/main" id="{7315EF62-DCB6-F541-AA97-3B99F8F30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9ED233-FCC7-0B1E-2781-C22BDB7950FB}"/>
              </a:ext>
            </a:extLst>
          </p:cNvPr>
          <p:cNvSpPr txBox="1"/>
          <p:nvPr/>
        </p:nvSpPr>
        <p:spPr>
          <a:xfrm>
            <a:off x="4604954" y="2856986"/>
            <a:ext cx="44782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kern="1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препятствуют изучению особенностей семейного воспитания</a:t>
            </a:r>
            <a:endParaRPr lang="ru-BY" sz="3200" dirty="0"/>
          </a:p>
        </p:txBody>
      </p:sp>
    </p:spTree>
    <p:extLst>
      <p:ext uri="{BB962C8B-B14F-4D97-AF65-F5344CB8AC3E}">
        <p14:creationId xmlns:p14="http://schemas.microsoft.com/office/powerpoint/2010/main" val="420879417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268</Words>
  <Application>Microsoft Office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Из опыта работы государственного учреждения образования «Щомыслицкая средняя школа» Минского района по изучению особенностей семейного воспитания</vt:lpstr>
      <vt:lpstr>Нормативная документация:</vt:lpstr>
      <vt:lpstr>Изучение особенностей семейного воспитания осуществляют: воспитатели, классные руководители, кураторы (мастера производственного обучения). При необходимости могут включаться педагог социальный, педагог-психолог, администрация</vt:lpstr>
      <vt:lpstr>Сроки изучения особенностей семейного воспитания: 1.Семьи учащихся 1,5,10 классов, семьи вновь прибывших в класс учащихся – до 1 ноября; 2.Семьи, знакомство с которыми уже состоялось ранее – до 1 января</vt:lpstr>
      <vt:lpstr>Этапы подготовки и изучения особенностей семейного воспитания </vt:lpstr>
      <vt:lpstr>Бланк изучения особенностей семейного воспитания </vt:lpstr>
      <vt:lpstr>Отчет по изучению особенностей семейного воспитания </vt:lpstr>
      <vt:lpstr>Проблемы при изучении особенностей семейного воспитания: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Юлия Ровченя</dc:creator>
  <cp:lastModifiedBy>Юлия Ровченя</cp:lastModifiedBy>
  <cp:revision>1</cp:revision>
  <dcterms:created xsi:type="dcterms:W3CDTF">2024-11-22T05:57:20Z</dcterms:created>
  <dcterms:modified xsi:type="dcterms:W3CDTF">2024-11-22T07:19:45Z</dcterms:modified>
</cp:coreProperties>
</file>