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5" r:id="rId1"/>
  </p:sldMasterIdLst>
  <p:notesMasterIdLst>
    <p:notesMasterId r:id="rId22"/>
  </p:notesMasterIdLst>
  <p:sldIdLst>
    <p:sldId id="256" r:id="rId2"/>
    <p:sldId id="319" r:id="rId3"/>
    <p:sldId id="306" r:id="rId4"/>
    <p:sldId id="346" r:id="rId5"/>
    <p:sldId id="345" r:id="rId6"/>
    <p:sldId id="371" r:id="rId7"/>
    <p:sldId id="372" r:id="rId8"/>
    <p:sldId id="373" r:id="rId9"/>
    <p:sldId id="347" r:id="rId10"/>
    <p:sldId id="361" r:id="rId11"/>
    <p:sldId id="355" r:id="rId12"/>
    <p:sldId id="362" r:id="rId13"/>
    <p:sldId id="368" r:id="rId14"/>
    <p:sldId id="377" r:id="rId15"/>
    <p:sldId id="375" r:id="rId16"/>
    <p:sldId id="370" r:id="rId17"/>
    <p:sldId id="341" r:id="rId18"/>
    <p:sldId id="344" r:id="rId19"/>
    <p:sldId id="360" r:id="rId20"/>
    <p:sldId id="324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7" clrIdx="0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6477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15T09:17:24.442" idx="2">
    <p:pos x="10" y="10"/>
    <p:text>Цель программы: подготовка кандидатов в усыновители к выполнению родительской роли в отношении принятых на воспитание детей-сирот.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15T09:31:23.747" idx="6">
    <p:pos x="10" y="10"/>
    <p:text>Нет в конспекте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8B2A25F-70EB-4D04-BD9A-C0BA04A297C4}" type="datetimeFigureOut">
              <a:rPr lang="ru-RU"/>
              <a:pPr>
                <a:defRPr/>
              </a:pPr>
              <a:t>30.05.2025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59360A-19B8-4B73-A49E-792566D254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B4A5F-59EA-466A-B3E0-BD74BC75A1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6639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75780-D89B-4D28-924C-DD0D977E17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5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84B3-04D4-4960-A676-93C57AB64F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875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4326CA-A558-40F8-AB4A-14F59DDDF3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3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0095-6956-4630-A200-1A32492F8E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845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C61A-EE98-4905-A211-07A1694FCE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90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1D63-87C4-4B07-83D2-24D936DA31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335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CE733D-8343-4766-8D73-A08D7FD4A2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3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8198-E39F-4A68-9EE1-085E136FFD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702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108354-1D26-43F1-AF27-4DBD360127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61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361C01-617D-4296-B768-C34DD4F4E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2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33DCDB-FD9D-45B2-AED6-942A6F5B0B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1" r:id="rId4"/>
    <p:sldLayoutId id="2147484322" r:id="rId5"/>
    <p:sldLayoutId id="2147484329" r:id="rId6"/>
    <p:sldLayoutId id="2147484323" r:id="rId7"/>
    <p:sldLayoutId id="2147484330" r:id="rId8"/>
    <p:sldLayoutId id="2147484331" r:id="rId9"/>
    <p:sldLayoutId id="2147484324" r:id="rId10"/>
    <p:sldLayoutId id="21474843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558AB8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7CCE5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CC0E7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comments" Target="../comments/comment2.xml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NACBELARUS" TargetMode="External"/><Relationship Id="rId2" Type="http://schemas.openxmlformats.org/officeDocument/2006/relationships/hyperlink" Target="http://www.nacedu.b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instagram.com/ncu.b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333375"/>
            <a:ext cx="7816850" cy="2571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" alt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Учреждение 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" alt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Национальный центр усыновления </a:t>
            </a:r>
            <a:br>
              <a:rPr lang="" alt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" alt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Министерства образования Республики Беларусь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" alt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" alt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" alt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" alt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Занятие 1. </a:t>
            </a:r>
            <a:b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Процесс и этапы </a:t>
            </a:r>
            <a:r>
              <a:rPr lang="" alt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подготовки </a:t>
            </a:r>
            <a:r>
              <a:rPr lang="ru-RU" altLang="ru-RU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кандидатов</a:t>
            </a:r>
            <a:br>
              <a:rPr lang="ru-RU" altLang="ru-RU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" alt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усыновит</a:t>
            </a:r>
            <a:r>
              <a:rPr lang="ru-RU" alt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ели</a:t>
            </a:r>
            <a:r>
              <a:rPr lang="" alt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819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20282"/>
            <a:ext cx="6048573" cy="318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6127586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Задачами органов опеки и попечительства являются: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effectLst/>
                <a:latin typeface="Times New Roman"/>
              </a:rPr>
              <a:t>Положение об органах опеки и попечительства от 28 октября 1999 г. № 1676</a:t>
            </a:r>
            <a:br>
              <a:rPr lang="ru-RU" sz="1200" dirty="0" smtClean="0">
                <a:effectLst/>
                <a:latin typeface="Times New Roman"/>
              </a:rPr>
            </a:br>
            <a:r>
              <a:rPr lang="ru-RU" sz="1200" dirty="0" smtClean="0">
                <a:effectLst/>
                <a:latin typeface="Times New Roman"/>
              </a:rPr>
              <a:t/>
            </a:r>
            <a:br>
              <a:rPr lang="ru-RU" sz="1200" dirty="0" smtClean="0">
                <a:effectLst/>
                <a:latin typeface="Times New Roman"/>
              </a:rPr>
            </a:br>
            <a:r>
              <a:rPr lang="ru-RU" sz="1200" dirty="0" smtClean="0">
                <a:effectLst/>
                <a:latin typeface="Times New Roman"/>
              </a:rPr>
              <a:t/>
            </a:r>
            <a:br>
              <a:rPr lang="ru-RU" sz="1200" dirty="0" smtClean="0">
                <a:effectLst/>
                <a:latin typeface="Times New Roman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524198"/>
            <a:ext cx="7399030" cy="4423088"/>
          </a:xfrm>
        </p:spPr>
        <p:txBody>
          <a:bodyPr/>
          <a:lstStyle/>
          <a:p>
            <a:r>
              <a:rPr lang="ru-RU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выявление и учет лиц, нуждающихся в опеке и попечительстве;</a:t>
            </a:r>
          </a:p>
          <a:p>
            <a:r>
              <a:rPr lang="ru-RU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устройство детей, оставшихся без попечения родителей, на воспитание;</a:t>
            </a:r>
          </a:p>
          <a:p>
            <a:r>
              <a:rPr lang="ru-RU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оказание материальной и иной необходимой помощи детям;</a:t>
            </a:r>
          </a:p>
          <a:p>
            <a:r>
              <a:rPr lang="ru-RU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осуществление деятельности по профилактике безнадзорности и правонарушений несовершеннолетних;</a:t>
            </a:r>
          </a:p>
          <a:p>
            <a:r>
              <a:rPr lang="ru-RU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защита личных и имущественных прав и законных интересов детей, нуждающихся в государственной защите и (или) в опеке и попечительстве, совершеннолетних лиц, признанных судом недееспособными, ограниченных судом в дееспособности;</a:t>
            </a:r>
          </a:p>
          <a:p>
            <a:r>
              <a:rPr lang="ru-RU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установление опеки над лицами, признанными судом недееспособными;</a:t>
            </a:r>
          </a:p>
          <a:p>
            <a:r>
              <a:rPr lang="ru-RU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установление попечительства над лицами, ограниченными судом в дееспособности;</a:t>
            </a:r>
          </a:p>
          <a:p>
            <a:r>
              <a:rPr lang="ru-RU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установление патронажа над совершеннолетними дееспособными лицами, которые по состоянию здоровья не могут самостоятельно осуществлять и защищать свои права и исполнять обязанности, по их просьбе.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91" y="5661248"/>
            <a:ext cx="13049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8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846"/>
            <a:ext cx="74676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Причины, </a:t>
            </a:r>
            <a:r>
              <a:rPr lang="ru-RU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которым дети остаются без попечения родителей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sz="quarter" idx="1"/>
          </p:nvPr>
        </p:nvSpPr>
        <p:spPr>
          <a:xfrm>
            <a:off x="611188" y="1484313"/>
            <a:ext cx="8075612" cy="4819650"/>
          </a:xfrm>
        </p:spPr>
        <p:txBody>
          <a:bodyPr/>
          <a:lstStyle/>
          <a:p>
            <a:pPr eaLnBrk="1" hangingPunct="1">
              <a:buClr>
                <a:srgbClr val="297FD5"/>
              </a:buClr>
              <a:buSzPct val="85000"/>
              <a:buFont typeface="Brush Script MT" pitchFamily="66" charset="0"/>
              <a:buChar char="O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смерть родителей; </a:t>
            </a:r>
          </a:p>
          <a:p>
            <a:pPr eaLnBrk="1" hangingPunct="1">
              <a:buClr>
                <a:srgbClr val="297FD5"/>
              </a:buClr>
              <a:buSzPct val="85000"/>
              <a:buFont typeface="Brush Script MT" pitchFamily="66" charset="0"/>
              <a:buChar char="O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лишение их родительских прав; </a:t>
            </a:r>
          </a:p>
          <a:p>
            <a:pPr eaLnBrk="1" hangingPunct="1">
              <a:buClr>
                <a:srgbClr val="297FD5"/>
              </a:buClr>
              <a:buSzPct val="85000"/>
              <a:buFont typeface="Brush Script MT" pitchFamily="66" charset="0"/>
              <a:buChar char="O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ограничение их в родительских правах; </a:t>
            </a:r>
          </a:p>
          <a:p>
            <a:pPr eaLnBrk="1" hangingPunct="1">
              <a:buClr>
                <a:srgbClr val="297FD5"/>
              </a:buClr>
              <a:buSzPct val="85000"/>
              <a:buFont typeface="Brush Script MT" pitchFamily="66" charset="0"/>
              <a:buChar char="O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признание родителей недееспособными; </a:t>
            </a:r>
          </a:p>
          <a:p>
            <a:pPr eaLnBrk="1" hangingPunct="1">
              <a:buClr>
                <a:srgbClr val="297FD5"/>
              </a:buClr>
              <a:buSzPct val="85000"/>
              <a:buFont typeface="Brush Script MT" pitchFamily="66" charset="0"/>
              <a:buChar char="O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болезнь родителей; </a:t>
            </a:r>
          </a:p>
          <a:p>
            <a:pPr eaLnBrk="1" hangingPunct="1">
              <a:buClr>
                <a:srgbClr val="297FD5"/>
              </a:buClr>
              <a:buSzPct val="85000"/>
              <a:buFont typeface="Brush Script MT" pitchFamily="66" charset="0"/>
              <a:buChar char="O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длительное отсутствие родителей; </a:t>
            </a:r>
          </a:p>
          <a:p>
            <a:pPr eaLnBrk="1" hangingPunct="1">
              <a:buClr>
                <a:srgbClr val="297FD5"/>
              </a:buClr>
              <a:buSzPct val="85000"/>
              <a:buFont typeface="Brush Script MT" pitchFamily="66" charset="0"/>
              <a:buChar char="O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уклонение родителей от воспитания детей или от защиты их прав и интересов, при создании действиями или бездействием родителей условий, представляющих угрозу жизни или здоровью детей либо препятствующих их нормальному воспитанию и развитию; </a:t>
            </a:r>
            <a:endParaRPr lang="" altLang="ru-RU" sz="1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297FD5"/>
              </a:buClr>
              <a:buSzPct val="85000"/>
              <a:buFont typeface="Brush Script MT" pitchFamily="66" charset="0"/>
              <a:buChar char="O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другие случаи отсутствия родительского попечения (например, случаи объявления родителя умершим, либо пропавшим без вести)</a:t>
            </a:r>
          </a:p>
          <a:p>
            <a:pPr eaLnBrk="1" hangingPunct="1">
              <a:buClr>
                <a:srgbClr val="297FD5"/>
              </a:buClr>
              <a:buSzPct val="85000"/>
              <a:buFont typeface="Brush Script MT" pitchFamily="66" charset="0"/>
              <a:buChar char="O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Отказ родителей от детей.</a:t>
            </a:r>
          </a:p>
          <a:p>
            <a:pPr eaLnBrk="1" hangingPunct="1">
              <a:buClr>
                <a:srgbClr val="297FD5"/>
              </a:buClr>
              <a:buSzPct val="85000"/>
              <a:buFont typeface="Brush Script MT" pitchFamily="66" charset="0"/>
              <a:buChar char="O"/>
            </a:pPr>
            <a:endParaRPr lang="ru-RU" altLang="ru-RU" sz="1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ru-RU" alt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11" y="5733256"/>
            <a:ext cx="1283960" cy="60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246" y="476672"/>
            <a:ext cx="5472608" cy="6356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Упражнение «В эфире»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41106" y="1340768"/>
            <a:ext cx="7992888" cy="118236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Анонимно или под псевдонимом предлагается ответить на вопрос – «зачем Вам приемный ребенок?»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Участники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записывают свои ответы на листах бумаги, затем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складывают 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листок пополам и передать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ведущему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48"/>
            <a:ext cx="152553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119763"/>
            <a:ext cx="3794492" cy="28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268760"/>
          </a:xfrm>
        </p:spPr>
        <p:txBody>
          <a:bodyPr/>
          <a:lstStyle/>
          <a:p>
            <a:r>
              <a:rPr lang="ru-RU" dirty="0" smtClean="0"/>
              <a:t>Упражнение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Ожидания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Опасения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112" y="5661248"/>
            <a:ext cx="1286367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764704"/>
            <a:ext cx="3005134" cy="5143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я стану усыновителем – со мной случатся 3 вещи…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88640"/>
            <a:ext cx="5472608" cy="576064"/>
          </a:xfrm>
        </p:spPr>
        <p:txBody>
          <a:bodyPr/>
          <a:lstStyle/>
          <a:p>
            <a:pPr algn="ctr"/>
            <a:r>
              <a:rPr lang="ru-RU" sz="3600" dirty="0" smtClean="0"/>
              <a:t>Продолжите фразу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3677" y="1772816"/>
            <a:ext cx="5619750" cy="3442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5661248"/>
            <a:ext cx="1292464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268760"/>
          </a:xfrm>
        </p:spPr>
        <p:txBody>
          <a:bodyPr/>
          <a:lstStyle/>
          <a:p>
            <a:r>
              <a:rPr lang="ru-RU" b="1" dirty="0"/>
              <a:t>МИФЫ И СТЕРЕОТИПЫ УСЫНОВЛЕНИЯ: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572000"/>
          </a:xfrm>
        </p:spPr>
        <p:txBody>
          <a:bodyPr/>
          <a:lstStyle/>
          <a:p>
            <a:r>
              <a:rPr lang="ru-RU" dirty="0"/>
              <a:t>Миф 1. Нашей любви будет достаточно.</a:t>
            </a:r>
          </a:p>
          <a:p>
            <a:r>
              <a:rPr lang="ru-RU" dirty="0"/>
              <a:t>Миф 2. Мы сразу ощутим любовь и привязанность к усыновленному ребенку.</a:t>
            </a:r>
          </a:p>
          <a:p>
            <a:r>
              <a:rPr lang="ru-RU" dirty="0"/>
              <a:t>Миф 3. Этот ребенок войдет в семью и легко научиться следовать нашим правилам, ценностям, ожиданиям.</a:t>
            </a:r>
          </a:p>
          <a:p>
            <a:r>
              <a:rPr lang="ru-RU" dirty="0"/>
              <a:t>Миф 4. Потребности усыновленного ребенка не отличаются от потребностей биологических детей.</a:t>
            </a:r>
          </a:p>
          <a:p>
            <a:r>
              <a:rPr lang="ru-RU" dirty="0"/>
              <a:t>Миф 5. </a:t>
            </a:r>
            <a:r>
              <a:rPr lang="ru-RU" dirty="0" smtClean="0"/>
              <a:t>Наши </a:t>
            </a:r>
            <a:r>
              <a:rPr lang="ru-RU" dirty="0"/>
              <a:t>биологические дети легко воспримут усыновленного ребенка как родного брата или сестру.</a:t>
            </a: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112" y="5661248"/>
            <a:ext cx="1286367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7467600" cy="1143000"/>
          </a:xfrm>
        </p:spPr>
        <p:txBody>
          <a:bodyPr/>
          <a:lstStyle/>
          <a:p>
            <a:r>
              <a:rPr lang="ru-RU" dirty="0" smtClean="0"/>
              <a:t>Ребёнок из глины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9898" y="1268760"/>
            <a:ext cx="7107560" cy="4289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5674232"/>
            <a:ext cx="1265728" cy="5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71367" y="60763"/>
            <a:ext cx="8229600" cy="9413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сопровождения за воспитанием ребенка в семье после усыновления (удочерения)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7" y="1130940"/>
            <a:ext cx="57721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37" y="1002150"/>
            <a:ext cx="1251354" cy="12513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2" y="2262150"/>
            <a:ext cx="8656637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04" y="2151234"/>
            <a:ext cx="1181483" cy="11790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7" y="3330328"/>
            <a:ext cx="66262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49" y="3330328"/>
            <a:ext cx="1107338" cy="11061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68" y="5729925"/>
            <a:ext cx="1367291" cy="64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kishk\OneDrive\Рабочий стол\Screenshot_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33" y="4696403"/>
            <a:ext cx="4680520" cy="16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10555" y="4642871"/>
            <a:ext cx="2843107" cy="1411522"/>
          </a:xfrm>
          <a:prstGeom prst="rect">
            <a:avLst/>
          </a:prstGeom>
        </p:spPr>
        <p:txBody>
          <a:bodyPr vert="horz" anchor="b">
            <a:normAutofit fontScale="4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ru-RU" sz="4500" b="1" dirty="0" smtClean="0"/>
              <a:t>Газета «Домой»</a:t>
            </a:r>
          </a:p>
          <a:p>
            <a:endParaRPr lang="ru-RU" dirty="0" smtClean="0"/>
          </a:p>
          <a:p>
            <a:r>
              <a:rPr lang="ru-RU" dirty="0" smtClean="0"/>
              <a:t>▪️</a:t>
            </a:r>
            <a:r>
              <a:rPr lang="ru-RU" dirty="0"/>
              <a:t>индивидуальная подписка </a:t>
            </a:r>
            <a:r>
              <a:rPr lang="ru-RU" sz="4000" b="1" dirty="0" smtClean="0"/>
              <a:t>64207</a:t>
            </a:r>
            <a:r>
              <a:rPr lang="ru-RU" sz="4000" b="1" dirty="0"/>
              <a:t> </a:t>
            </a:r>
            <a:r>
              <a:rPr lang="ru-RU" dirty="0"/>
              <a:t>                                    </a:t>
            </a:r>
            <a:r>
              <a:rPr lang="ru-RU" dirty="0" smtClean="0"/>
              <a:t>▪</a:t>
            </a:r>
          </a:p>
          <a:p>
            <a:r>
              <a:rPr lang="ru-RU" dirty="0" smtClean="0"/>
              <a:t>️</a:t>
            </a:r>
            <a:r>
              <a:rPr lang="ru-RU" dirty="0"/>
              <a:t>ведомственная подписка </a:t>
            </a:r>
            <a:r>
              <a:rPr lang="ru-RU" sz="4000" b="1" dirty="0"/>
              <a:t>642072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smtClean="0">
                <a:solidFill>
                  <a:schemeClr val="accent2"/>
                </a:solidFill>
                <a:latin typeface="Arial" pitchFamily="34" charset="0"/>
              </a:rPr>
              <a:t>Форумы и группы поддержки усыновителей</a:t>
            </a:r>
          </a:p>
        </p:txBody>
      </p:sp>
      <p:sp>
        <p:nvSpPr>
          <p:cNvPr id="27651" name="Rectangle 3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6851104" cy="218884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ru-RU" dirty="0" smtClean="0">
                <a:solidFill>
                  <a:srgbClr val="000099"/>
                </a:solidFill>
                <a:hlinkClick r:id="rId2"/>
              </a:rPr>
              <a:t>www.nacedu.by</a:t>
            </a:r>
            <a:endParaRPr lang="en-US" altLang="ru-RU" dirty="0" smtClean="0">
              <a:solidFill>
                <a:srgbClr val="000099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ru-RU" dirty="0" smtClean="0">
                <a:solidFill>
                  <a:srgbClr val="000099"/>
                </a:solidFill>
                <a:hlinkClick r:id="rId3"/>
              </a:rPr>
              <a:t>www.facebook.com/NACBELARUS</a:t>
            </a:r>
            <a:endParaRPr lang="en-US" altLang="ru-RU" dirty="0" smtClean="0">
              <a:solidFill>
                <a:srgbClr val="000099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ru-RU" dirty="0" smtClean="0">
                <a:solidFill>
                  <a:srgbClr val="000099"/>
                </a:solidFill>
                <a:hlinkClick r:id="rId4"/>
              </a:rPr>
              <a:t>www.instagram.com/ncu</a:t>
            </a:r>
            <a:r>
              <a:rPr lang="ru-RU" altLang="ru-RU" dirty="0" smtClean="0">
                <a:solidFill>
                  <a:srgbClr val="000099"/>
                </a:solidFill>
                <a:hlinkClick r:id="rId4"/>
              </a:rPr>
              <a:t>.</a:t>
            </a:r>
            <a:r>
              <a:rPr lang="en-US" altLang="ru-RU" dirty="0" smtClean="0">
                <a:solidFill>
                  <a:srgbClr val="000099"/>
                </a:solidFill>
                <a:hlinkClick r:id="rId4"/>
              </a:rPr>
              <a:t>by</a:t>
            </a:r>
            <a:endParaRPr lang="en-US" altLang="ru-RU" dirty="0" smtClean="0">
              <a:solidFill>
                <a:srgbClr val="000099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поддержки усыновителей в сети </a:t>
            </a:r>
            <a:r>
              <a:rPr lang="en-US" alt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endParaRPr lang="en-US" alt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altLang="ru-RU" dirty="0" smtClean="0"/>
          </a:p>
        </p:txBody>
      </p:sp>
      <p:pic>
        <p:nvPicPr>
          <p:cNvPr id="27652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85" y="5735153"/>
            <a:ext cx="1346519" cy="63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333375"/>
            <a:ext cx="7632700" cy="5801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Домашнее задание:</a:t>
            </a:r>
          </a:p>
          <a:p>
            <a:pPr marL="457200" indent="-457200" eaLnBrk="1" hangingPunct="1">
              <a:buAutoNum type="arabicPeriod"/>
              <a:defRPr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Поразмышлять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 цитатой Михаила Ломоносова: </a:t>
            </a:r>
            <a:r>
              <a:rPr lang="ru-RU" altLang="ru-RU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«Ошибки замечать не много стоит: дать нечто лучшее – вот что приличествует достойному человеку</a:t>
            </a:r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457200" indent="-457200" eaLnBrk="1" hangingPunct="1">
              <a:buAutoNum type="arabicPeriod"/>
              <a:defRPr/>
            </a:pPr>
            <a:endParaRPr lang="ru-RU" altLang="ru-RU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AutoNum type="arabicPeriod"/>
              <a:defRPr/>
            </a:pPr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Продумать </a:t>
            </a:r>
            <a:r>
              <a:rPr lang="ru-RU" altLang="ru-RU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записать, какие изменения ждут Вашу семью с приходом усыновленного (удочеренного ребенка</a:t>
            </a:r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457200" indent="-457200" eaLnBrk="1" hangingPunct="1">
              <a:buAutoNum type="arabicPeriod"/>
              <a:defRPr/>
            </a:pPr>
            <a:endParaRPr lang="ru-RU" altLang="ru-RU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AutoNum type="arabicPeriod"/>
              <a:defRPr/>
            </a:pPr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Упражнение </a:t>
            </a:r>
            <a:r>
              <a:rPr lang="ru-RU" altLang="ru-RU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«Вопросы себе</a:t>
            </a:r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altLang="ru-RU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AutoNum type="arabicPeriod"/>
              <a:defRPr/>
            </a:pPr>
            <a:endParaRPr lang="ru-RU" altLang="ru-RU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ru-RU" altLang="ru-RU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pc="-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2. Просмотр мультфильма «Аисты», 2016.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100" spc="-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Рисунок 3" descr="Аисты, 2016 — описание, интересные факты — Кинопои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15" y="3631928"/>
            <a:ext cx="1339767" cy="183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61248"/>
            <a:ext cx="13477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18563" y="55697"/>
            <a:ext cx="8229600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Представление участников группы</a:t>
            </a:r>
            <a:endParaRPr lang="ru-RU" altLang="ru-RU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789040"/>
            <a:ext cx="8496944" cy="3312368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Упражнение </a:t>
            </a:r>
          </a:p>
          <a:p>
            <a:pPr algn="r" eaLnBrk="1" hangingPunct="1">
              <a:buFontTx/>
              <a:buNone/>
            </a:pP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«Микрофон»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Назовите имя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Назовите неожиданный факт о себе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 опасаюсь, что на группе…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 надеюсь, что на группе…</a:t>
            </a:r>
          </a:p>
          <a:p>
            <a:pPr marL="457200" indent="-457200" eaLnBrk="1" hangingPunct="1">
              <a:buFontTx/>
              <a:buAutoNum type="arabicPeriod"/>
            </a:pPr>
            <a:endParaRPr lang="ru-RU" alt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134" y="5661248"/>
            <a:ext cx="137172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80" y="836712"/>
            <a:ext cx="5472608" cy="3081078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8105775" cy="26431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5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5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5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5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5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5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5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5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5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5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5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5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5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5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5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5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5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5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Рефлексия</a:t>
            </a:r>
            <a:r>
              <a:rPr lang="ru-RU" altLang="ru-RU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какими чувствами покидаете занятие?»</a:t>
            </a:r>
            <a:endParaRPr lang="ru-RU" alt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30724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15" y="3228677"/>
            <a:ext cx="613176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6165850"/>
            <a:ext cx="115093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268413"/>
            <a:ext cx="4751759" cy="4984828"/>
          </a:xfrm>
        </p:spPr>
        <p:txBody>
          <a:bodyPr/>
          <a:lstStyle/>
          <a:p>
            <a:pPr>
              <a:spcAft>
                <a:spcPts val="145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Соблюдение установленного регламента работы в группе. </a:t>
            </a:r>
          </a:p>
          <a:p>
            <a:pPr>
              <a:spcAft>
                <a:spcPts val="145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Уважение возрастных, половых, культурных, образовательных и религиозных отличий между участниками группы. </a:t>
            </a:r>
          </a:p>
          <a:p>
            <a:pPr>
              <a:spcAft>
                <a:spcPts val="145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Соблюдение конфиденциальности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Открытость и включенность участников и ведущих группы.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5.________________________________</a:t>
            </a:r>
          </a:p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6.______________________________</a:t>
            </a:r>
          </a:p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______________________________</a:t>
            </a:r>
          </a:p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 1</a:t>
            </a:r>
            <a:endParaRPr lang="ru-RU" altLang="ru-RU" sz="2000" dirty="0" smtClean="0"/>
          </a:p>
        </p:txBody>
      </p:sp>
      <p:pic>
        <p:nvPicPr>
          <p:cNvPr id="12293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708728"/>
            <a:ext cx="1152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622179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624736" cy="6926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курса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7"/>
            <a:ext cx="4752528" cy="5112568"/>
          </a:xfrm>
        </p:spPr>
        <p:txBody>
          <a:bodyPr>
            <a:normAutofit fontScale="77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оказать помощь гражданам в определении своей готовности к усыновлению (удочерению) ребенка;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ознакомить кандидатов в усыновители со знаниями в области детской психологии, развития ребенка и влияния его прошлого опыта на психофизическое и эмоциональное развитие, поведение;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сформировать у кандидатов в усыновители родительские компетенции;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обучить кандидатов в усыновители способам взаимодействия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детьми-сиротами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15891"/>
            <a:ext cx="1371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34908"/>
            <a:ext cx="3344490" cy="468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Процесс подготовки кандидатов в усыновители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Подготовка осуществляется в группе.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Периодичность занятий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1 раз в неделю, по 2,5 - 3 академических часа.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В случае пропуска 2 и более занятий участник имеет право пройти полный курс подготовки в следующей группе.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Участники группы обеспечиваются справочными, информационными и методическими материалами по вопросам, включенным в программу подготовки.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 окончании подготовки участникам выдается свидетельство о прохождении подготовительного курса кандидатов в усыновители.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Подготовительный курс кандидатов в усыновители включает 11 занятий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На итоговом занятии проводится зачёт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61248"/>
            <a:ext cx="1371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016" y="188640"/>
            <a:ext cx="7467600" cy="1080120"/>
          </a:xfrm>
        </p:spPr>
        <p:txBody>
          <a:bodyPr>
            <a:normAutofit fontScale="90000"/>
          </a:bodyPr>
          <a:lstStyle/>
          <a:p>
            <a:pPr marL="137160" lvl="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22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none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ЗАКОН РЕСПУБЛИКИ БЕЛАРУСЬ ОТ 01.07.2010 № 153-З «ОБ ОКАЗАНИИ ПСИХОЛОГИЧЕСКОЙ ПОМОЩИ»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003232" cy="4845152"/>
          </a:xfrm>
        </p:spPr>
        <p:txBody>
          <a:bodyPr/>
          <a:lstStyle/>
          <a:p>
            <a:pPr marL="109728" lvl="0" indent="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Статья 15. 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Обеспечение конфиденциальности при оказании психологической помощи</a:t>
            </a:r>
            <a:b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Информация, полученная при оказании психологической помощи, а также факт обращения за оказанием психологической помощи </a:t>
            </a:r>
            <a:r>
              <a:rPr lang="ru-RU" sz="1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являются профессиональной тайной, охраняемой настоящим Законом</a:t>
            </a:r>
            <a:r>
              <a:rPr lang="ru-RU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09728" lvl="0" indent="0" algn="just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Документация психолога об оказании гражданину психологической помощи применяется только для служебного пользования. Выписка из документации психолога об оказании гражданину психологической помощи предоставляется по запросу этого гражданина или его законного 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представителя</a:t>
            </a:r>
            <a:r>
              <a:rPr lang="ru-RU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48"/>
            <a:ext cx="136815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4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cap="none" dirty="0">
                <a:solidFill>
                  <a:srgbClr val="ACCBF9">
                    <a:lumMod val="50000"/>
                  </a:srgb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ЗАКОН РЕСПУБЛИКИ БЕЛАРУСЬ ОТ 01.07.2010 № 153-З «ОБ ОКАЗАНИИ ПСИХОЛОГИЧЕСКОЙ ПОМОЩИ</a:t>
            </a:r>
            <a:r>
              <a:rPr lang="ru-RU" sz="2000" b="1" cap="none" dirty="0" smtClean="0">
                <a:solidFill>
                  <a:srgbClr val="ACCBF9">
                    <a:lumMod val="50000"/>
                  </a:srgb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787208" cy="4248472"/>
          </a:xfrm>
        </p:spPr>
        <p:txBody>
          <a:bodyPr/>
          <a:lstStyle/>
          <a:p>
            <a:pPr marL="137160" lv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buNone/>
            </a:pPr>
            <a:r>
              <a:rPr lang="ru-RU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Сведения,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составляющие профессиональную тайну, </a:t>
            </a:r>
            <a:r>
              <a:rPr lang="ru-RU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могут быть сообщены психологом третьим лицам только с согласия гражданина, 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обратившегося за оказанием психологической помощи, </a:t>
            </a:r>
            <a:r>
              <a:rPr lang="ru-RU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или его законного представителя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за исключением случаев, предусмотренных частями третьей и четвертой настоящей статьи.</a:t>
            </a:r>
            <a:b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Предоставление сведений, указанных в части первой настоящей статьи, без согласия гражданина, обратившегося за оказанием психологической помощи, или его законного представителя допускается </a:t>
            </a:r>
            <a:r>
              <a:rPr lang="ru-RU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письменным запросам:</a:t>
            </a:r>
            <a:br>
              <a:rPr lang="ru-RU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-органов, ведущих уголовный процесс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в связи с проведением предварительного расследования или судебным разбирательством;</a:t>
            </a:r>
            <a:b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руководителей государственных организаций здравоохранения, оказывающих психотерапевтическую, психиатрическую, 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наркологическую, сексологическую помощь, для оказания такой помощи;</a:t>
            </a:r>
            <a:b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8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руководителей учреждений образования </a:t>
            </a:r>
            <a:r>
              <a:rPr lang="ru-RU" sz="18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целях улучшения условий организации обучения и воспитания обучающихся (воспитанников) этих учреждений;</a:t>
            </a:r>
            <a:r>
              <a:rPr lang="ru-RU" sz="1800" u="sng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ru-RU" sz="1800" u="sng" dirty="0">
                <a:solidFill>
                  <a:prstClr val="black"/>
                </a:solidFill>
                <a:latin typeface="Times New Roman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/>
              </a:rPr>
            </a:br>
            <a:endParaRPr lang="ru-RU" sz="26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77272"/>
            <a:ext cx="10081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8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1008112"/>
          </a:xfrm>
        </p:spPr>
        <p:txBody>
          <a:bodyPr>
            <a:noAutofit/>
          </a:bodyPr>
          <a:lstStyle/>
          <a:p>
            <a:pPr algn="ctr"/>
            <a:r>
              <a:rPr lang="ru-RU" sz="1800" b="1" cap="none" dirty="0">
                <a:solidFill>
                  <a:srgbClr val="ACCBF9">
                    <a:lumMod val="50000"/>
                  </a:srgb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ЗАКОН РЕСПУБЛИКИ БЕЛАРУСЬ ОТ 01.07.2010 № 153-З «ОБ ОКАЗАНИИ ПСИХОЛОГИЧЕСКОЙ ПОМОЩИ</a:t>
            </a:r>
            <a:r>
              <a:rPr lang="ru-RU" sz="1800" b="1" cap="none" dirty="0" smtClean="0">
                <a:solidFill>
                  <a:srgbClr val="ACCBF9">
                    <a:lumMod val="50000"/>
                  </a:srgb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Обязанность сохранять профессиональную тайну наравне с </a:t>
            </a:r>
            <a:r>
              <a:rPr lang="ru-RU" sz="20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психологами распространяется также на лиц, которым она стала известна в соответствии с настоящим Законом.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lvl="0" indent="0" algn="just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Психологи </a:t>
            </a:r>
            <a:r>
              <a:rPr lang="ru-RU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обязаны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информировать законных представителей несовершеннолетних и лиц, признанных недееспособными, о психологических проблемах несовершеннолетних и лиц, признанных недееспособными, при которых существует вероятность совершения ими суицидальных действий. </a:t>
            </a:r>
          </a:p>
          <a:p>
            <a:pPr marL="109728" lvl="0" indent="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ru-RU" sz="20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lvl="0" indent="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Предоставление такой информации не является разглашением профессиональной тайны.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61248"/>
            <a:ext cx="116549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40871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функции органов опеки и попечительства, выявление детей, </a:t>
            </a:r>
            <a:b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оставшихся без попечения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84313"/>
            <a:ext cx="6329363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61248"/>
            <a:ext cx="1305384" cy="6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2691</TotalTime>
  <Words>819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Учреждение «Национальный центр усыновления  Министерства образования Республики Беларусь»   Занятие 1.  Процесс и этапы подготовки кандидатов в усыновители </vt:lpstr>
      <vt:lpstr>Представление участников группы</vt:lpstr>
      <vt:lpstr>Презентация PowerPoint</vt:lpstr>
      <vt:lpstr>Задачи курса</vt:lpstr>
      <vt:lpstr>Процесс подготовки кандидатов в усыновители</vt:lpstr>
      <vt:lpstr>        ЗАКОН РЕСПУБЛИКИ БЕЛАРУСЬ ОТ 01.07.2010 № 153-З «ОБ ОКАЗАНИИ ПСИХОЛОГИЧЕСКОЙ ПОМОЩИ»</vt:lpstr>
      <vt:lpstr>ЗАКОН РЕСПУБЛИКИ БЕЛАРУСЬ ОТ 01.07.2010 № 153-З «ОБ ОКАЗАНИИ ПСИХОЛОГИЧЕСКОЙ ПОМОЩИ»</vt:lpstr>
      <vt:lpstr>ЗАКОН РЕСПУБЛИКИ БЕЛАРУСЬ ОТ 01.07.2010 № 153-З «ОБ ОКАЗАНИИ ПСИХОЛОГИЧЕСКОЙ ПОМОЩИ»</vt:lpstr>
      <vt:lpstr>Основные функции органов опеки и попечительства, выявление детей,  оставшихся без попечения</vt:lpstr>
      <vt:lpstr>Задачами органов опеки и попечительства являются: Положение об органах опеки и попечительства от 28 октября 1999 г. № 1676    </vt:lpstr>
      <vt:lpstr>Причины, по которым дети остаются без попечения родителей</vt:lpstr>
      <vt:lpstr>Упражнение «В эфире»</vt:lpstr>
      <vt:lpstr>Упражнение </vt:lpstr>
      <vt:lpstr>Когда я стану усыновителем – со мной случатся 3 вещи…</vt:lpstr>
      <vt:lpstr>МИФЫ И СТЕРЕОТИПЫ УСЫНОВЛЕНИЯ:</vt:lpstr>
      <vt:lpstr>Ребёнок из глины</vt:lpstr>
      <vt:lpstr>Организация сопровождения за воспитанием ребенка в семье после усыновления (удочерения)</vt:lpstr>
      <vt:lpstr>Форумы и группы поддержки усыновителей</vt:lpstr>
      <vt:lpstr>Презентация PowerPoint</vt:lpstr>
      <vt:lpstr>         Рефлексия «С какими чувствами покидаете занятие?»</vt:lpstr>
    </vt:vector>
  </TitlesOfParts>
  <Company>DeskTop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Сопровождение одаренных детей в образовательном процессе</dc:title>
  <dc:creator>Personal Computer</dc:creator>
  <cp:lastModifiedBy>User</cp:lastModifiedBy>
  <cp:revision>429</cp:revision>
  <dcterms:created xsi:type="dcterms:W3CDTF">2004-12-01T07:16:47Z</dcterms:created>
  <dcterms:modified xsi:type="dcterms:W3CDTF">2025-05-30T12:00:33Z</dcterms:modified>
</cp:coreProperties>
</file>