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87" r:id="rId4"/>
    <p:sldId id="259" r:id="rId5"/>
    <p:sldId id="261" r:id="rId6"/>
    <p:sldId id="262" r:id="rId7"/>
    <p:sldId id="263" r:id="rId8"/>
    <p:sldId id="285" r:id="rId9"/>
    <p:sldId id="290" r:id="rId10"/>
    <p:sldId id="260" r:id="rId11"/>
    <p:sldId id="266" r:id="rId12"/>
    <p:sldId id="258" r:id="rId13"/>
    <p:sldId id="291" r:id="rId14"/>
    <p:sldId id="295" r:id="rId15"/>
    <p:sldId id="267" r:id="rId16"/>
    <p:sldId id="268" r:id="rId17"/>
    <p:sldId id="273" r:id="rId18"/>
    <p:sldId id="294" r:id="rId19"/>
    <p:sldId id="293" r:id="rId20"/>
    <p:sldId id="292" r:id="rId21"/>
    <p:sldId id="265" r:id="rId22"/>
    <p:sldId id="280" r:id="rId23"/>
    <p:sldId id="289" r:id="rId24"/>
    <p:sldId id="27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F680F-3512-4FD3-B003-02AFEE811965}" type="datetimeFigureOut">
              <a:rPr lang="ru-RU" smtClean="0"/>
              <a:t>24.05.2025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4F020-3384-44D3-8AFE-B0525D4EDD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24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4F020-3384-44D3-8AFE-B0525D4EDD4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62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4F020-3384-44D3-8AFE-B0525D4EDD4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016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4F020-3384-44D3-8AFE-B0525D4EDD4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505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215178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1746251" y="4867275"/>
            <a:ext cx="855133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2218267" y="5788025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540001" y="4495801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617" y="1111250"/>
            <a:ext cx="2286000" cy="5080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7447"/>
            <a:ext cx="3657600" cy="512233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767417" y="4929189"/>
            <a:ext cx="812800" cy="5175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853F49-8DEE-4926-9FEF-D22C342AD1A0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035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74B06A-5E77-432E-97F5-555813E1C9B5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2792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42F80-90D6-4A9D-8AF2-52132AA61994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4970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FAF314-54C9-47AD-8301-33D78A7BD848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3985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E3C4E2-565A-495D-BBAE-8C8206124055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757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5" name="Овал 14"/>
          <p:cNvSpPr/>
          <p:nvPr/>
        </p:nvSpPr>
        <p:spPr bwMode="auto">
          <a:xfrm>
            <a:off x="1765300" y="4867275"/>
            <a:ext cx="857251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6" name="Овал 15"/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2218267" y="5791200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2506134" y="4479926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1213061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1500" y="1106488"/>
            <a:ext cx="2286000" cy="508000"/>
          </a:xfrm>
        </p:spPr>
        <p:txBody>
          <a:bodyPr/>
          <a:lstStyle>
            <a:lvl1pPr>
              <a:defRPr>
                <a:solidFill>
                  <a:srgbClr val="ACCBF9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4272"/>
            <a:ext cx="3657600" cy="512233"/>
          </a:xfrm>
        </p:spPr>
        <p:txBody>
          <a:bodyPr/>
          <a:lstStyle>
            <a:lvl1pPr>
              <a:defRPr>
                <a:solidFill>
                  <a:srgbClr val="ACCBF9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786467" y="4929189"/>
            <a:ext cx="812800" cy="5175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875FBC-CA82-4641-B832-605DF24563F5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6404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BA61A-4FCA-4900-B314-2F477631756C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507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9760F7-9EF8-4AEB-92BB-46A0664D408C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4204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63BD6A-EB67-43FC-BC2E-4CC80344C74C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968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CAF09A-52E2-4F33-B1B2-521A603F3BD2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172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Прямая соединительная линия 17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Прямая соединительная линия 1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Прямая соединительная линия 2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F6AE35-0911-4816-9A3E-5F078AC3BA0F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99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Прямая соединительная линия 17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Прямая соединительная линия 19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Прямая соединительная линия 23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BDA0D7-EC9F-47CB-B7E9-12F4FCA2991F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050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9956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10453954" y="1017853"/>
            <a:ext cx="2011362" cy="512233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242852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9853084" y="3676121"/>
            <a:ext cx="3200400" cy="486833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242852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2" name="Прямая соединительная линия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34" name="Прямая соединительная линия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F31AAF-D6AF-400A-B9C9-9657179F9ED6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374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558AB8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B7CCE5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ACC0E7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5550" y="549275"/>
            <a:ext cx="7816850" cy="25717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Учреждение </a:t>
            </a: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Национальный центр усыновления </a:t>
            </a:r>
            <a:br>
              <a:rPr lang="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Министерства образования Республики Беларусь</a:t>
            </a: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br>
              <a:rPr lang="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ru-RU" altLang="ru-RU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Тема 6. </a:t>
            </a:r>
            <a:b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Две семьи одного ребенка: </a:t>
            </a:r>
            <a:b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укрепление семейных отношений</a:t>
            </a:r>
            <a:b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altLang="ru-RU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0" y="5003800"/>
            <a:ext cx="6172200" cy="1371600"/>
          </a:xfrm>
        </p:spPr>
        <p:txBody>
          <a:bodyPr/>
          <a:lstStyle/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</p:txBody>
      </p:sp>
      <p:pic>
        <p:nvPicPr>
          <p:cNvPr id="47108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3357564"/>
            <a:ext cx="60483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596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591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92505" y="866274"/>
            <a:ext cx="11490157" cy="1179094"/>
          </a:xfrm>
        </p:spPr>
        <p:txBody>
          <a:bodyPr/>
          <a:lstStyle/>
          <a:p>
            <a:pPr marL="0" lvl="0" indent="0" algn="ctr">
              <a:spcBef>
                <a:spcPct val="20000"/>
              </a:spcBef>
              <a:buClrTx/>
              <a:buSzTx/>
              <a:buNone/>
            </a:pPr>
            <a:r>
              <a:rPr lang="ru-RU" altLang="ru-RU" sz="3200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чем заключается основная роль семьи в жизни ребенка?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146" y="1404774"/>
            <a:ext cx="8173453" cy="5453226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688" y="5608129"/>
            <a:ext cx="145097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2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694" y="-182562"/>
            <a:ext cx="11393905" cy="1143000"/>
          </a:xfrm>
        </p:spPr>
        <p:txBody>
          <a:bodyPr/>
          <a:lstStyle/>
          <a:p>
            <a:pPr algn="ctr"/>
            <a:r>
              <a:rPr lang="ru-RU" altLang="ru-RU" sz="2000" b="1" kern="0" cap="none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проблемы идентичности, культурной идентичности и положительной самооценки являются весьма актуальными для усыновленных (удочеренных) детей: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64694" y="1201070"/>
            <a:ext cx="6569243" cy="5211762"/>
          </a:xfrm>
        </p:spPr>
        <p:txBody>
          <a:bodyPr/>
          <a:lstStyle/>
          <a:p>
            <a:pPr marL="457200" lvl="0" indent="-457200" algn="just">
              <a:spcBef>
                <a:spcPct val="20000"/>
              </a:spcBef>
              <a:buClrTx/>
              <a:buSzTx/>
              <a:buFontTx/>
              <a:buAutoNum type="arabicParenR"/>
            </a:pPr>
            <a:r>
              <a:rPr lang="ru-RU" altLang="ru-RU" sz="2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Самооценка ребенка находится под угрозой из-за психологической травмы в связи с насилием и жестоким обращением.</a:t>
            </a:r>
          </a:p>
          <a:p>
            <a:pPr marL="457200" lvl="0" indent="-457200" algn="just">
              <a:spcBef>
                <a:spcPct val="20000"/>
              </a:spcBef>
              <a:buClrTx/>
              <a:buSzTx/>
              <a:buFontTx/>
              <a:buAutoNum type="arabicParenR"/>
            </a:pPr>
            <a:r>
              <a:rPr lang="ru-RU" altLang="ru-RU" sz="2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культурной идентичности отрицательно может сказаться помещение ребенка в чужую культурную среду.</a:t>
            </a:r>
          </a:p>
          <a:p>
            <a:pPr marL="457200" lvl="0" indent="-457200" algn="just">
              <a:spcBef>
                <a:spcPct val="20000"/>
              </a:spcBef>
              <a:buClrTx/>
              <a:buSzTx/>
              <a:buFontTx/>
              <a:buAutoNum type="arabicParenR"/>
            </a:pPr>
            <a:r>
              <a:rPr lang="ru-RU" altLang="ru-RU" sz="2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Иногда дети переживают несколько изъятий из семьи и не имеют возможности в достаточной степени привязаться или пережить утрату предыдущих привязанностей.  </a:t>
            </a:r>
          </a:p>
          <a:p>
            <a:pPr marL="457200" lvl="0" indent="-457200" algn="just">
              <a:spcBef>
                <a:spcPct val="20000"/>
              </a:spcBef>
              <a:buClrTx/>
              <a:buSzTx/>
              <a:buFontTx/>
              <a:buAutoNum type="arabicParenR"/>
            </a:pPr>
            <a:r>
              <a:rPr lang="ru-RU" altLang="ru-RU" sz="2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Усыновленные (удочеренные) дети могут утратить часть истории своей семьи и не иметь четкого представления о своем собственном прошлом.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9214" y="5701012"/>
            <a:ext cx="1299385" cy="6155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937" y="1950605"/>
            <a:ext cx="4878578" cy="375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08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99568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Упражнение «Войди в круг»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883" y="1143000"/>
            <a:ext cx="6801853" cy="5104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2463" y="5636441"/>
            <a:ext cx="1575719" cy="7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56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694" y="-182562"/>
            <a:ext cx="11393905" cy="1401762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kern="0" cap="none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Последствия  от разрыва с кровной семьей – </a:t>
            </a:r>
            <a:br>
              <a:rPr lang="ru-RU" altLang="ru-RU" sz="2800" b="1" kern="0" cap="none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b="1" kern="0" cap="none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потеря идентичности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64694" y="1104817"/>
            <a:ext cx="8066082" cy="5211762"/>
          </a:xfrm>
        </p:spPr>
        <p:txBody>
          <a:bodyPr/>
          <a:lstStyle/>
          <a:p>
            <a:pPr marL="0" lvl="0" indent="0" algn="just">
              <a:spcBef>
                <a:spcPct val="20000"/>
              </a:spcBef>
              <a:buClrTx/>
              <a:buSzTx/>
              <a:buNone/>
            </a:pPr>
            <a:r>
              <a:rPr lang="ru-RU" sz="1800" dirty="0"/>
              <a:t>      Идентичность можно определить как знание того, из каких разных частей состоит наша личность, это принятие себя, необходимое для того, чтобы успешно продвигаться по жизни с ощущением собственной целостности. </a:t>
            </a:r>
          </a:p>
          <a:p>
            <a:pPr marL="0" lvl="0" indent="0" algn="just">
              <a:spcBef>
                <a:spcPct val="20000"/>
              </a:spcBef>
              <a:buClrTx/>
              <a:buSzTx/>
              <a:buNone/>
            </a:pPr>
            <a:r>
              <a:rPr lang="ru-RU" sz="1800" dirty="0"/>
              <a:t>      Сумма знаний о себе как результат анализа собственного жизненного опыта концентрируется в виде ответов на вопросы «Кто я?», «Какой я?». Но отношение к этому знанию, принятие себя, возникает благодаря соотнесению с системой социальных координат, нормами и ценностями той семьи и того общества, в котором живет человек. Рождаясь, ребенок физически отделяется от матери. </a:t>
            </a:r>
          </a:p>
          <a:p>
            <a:pPr marL="0" lvl="0" indent="0" algn="just">
              <a:spcBef>
                <a:spcPct val="20000"/>
              </a:spcBef>
              <a:buClrTx/>
              <a:buSzTx/>
              <a:buNone/>
            </a:pPr>
            <a:r>
              <a:rPr lang="ru-RU" sz="1800" dirty="0"/>
              <a:t>      Однако вплоть до подросткового возраста семья служит «психологической утробой», эмоционально питая и защищая ребенка. У ребенка чувство «Я» вырастает из чувства «МЫ», и для него вопрос «Кто я?», по сути, значит «Чей я?». Ощущение принадлежности – это альтернатива одиночеству, источник жизненных сил: "Я - их, я нужен, меня любят - Я ЕСТЬ". </a:t>
            </a:r>
          </a:p>
          <a:p>
            <a:pPr marL="0" lvl="0" indent="0" algn="just">
              <a:spcBef>
                <a:spcPct val="20000"/>
              </a:spcBef>
              <a:buClrTx/>
              <a:buSzTx/>
              <a:buNone/>
            </a:pPr>
            <a:r>
              <a:rPr lang="ru-RU" sz="1800" dirty="0"/>
              <a:t>      Принадлежность семье не только определяет </a:t>
            </a:r>
            <a:r>
              <a:rPr lang="ru-RU" sz="1800" dirty="0" err="1"/>
              <a:t>самовосприятие</a:t>
            </a:r>
            <a:r>
              <a:rPr lang="ru-RU" sz="1800" dirty="0"/>
              <a:t>, но и задает вектор направления жизненного пути: «Откуда я?» - «К чему я иду?».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9214" y="5701012"/>
            <a:ext cx="1299385" cy="61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75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4114" t="-1837" r="-738" b="2085"/>
          <a:stretch/>
        </p:blipFill>
        <p:spPr>
          <a:xfrm>
            <a:off x="-1773289" y="-446171"/>
            <a:ext cx="9755360" cy="7143750"/>
          </a:xfrm>
          <a:prstGeom prst="rect">
            <a:avLst/>
          </a:prstGeom>
          <a:effectLst>
            <a:glow rad="1422400">
              <a:schemeClr val="accent1">
                <a:alpha val="0"/>
              </a:schemeClr>
            </a:glow>
            <a:softEdge rad="3556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2071" y="4196474"/>
            <a:ext cx="9956800" cy="1143000"/>
          </a:xfrm>
        </p:spPr>
        <p:txBody>
          <a:bodyPr/>
          <a:lstStyle/>
          <a:p>
            <a:r>
              <a:rPr lang="ru-RU" dirty="0"/>
              <a:t>«Две женщины»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519" y="5630402"/>
            <a:ext cx="1298561" cy="6157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545" y="280572"/>
            <a:ext cx="4206830" cy="4206830"/>
          </a:xfrm>
          <a:prstGeom prst="rect">
            <a:avLst/>
          </a:prstGeom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4087741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794958" cy="11550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Способы формирования преемственности 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усыновленного ребенка: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33137" y="1635352"/>
            <a:ext cx="6339060" cy="4555965"/>
          </a:xfrm>
        </p:spPr>
        <p:txBody>
          <a:bodyPr/>
          <a:lstStyle/>
          <a:p>
            <a:pPr marL="0" lvl="0" indent="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"/>
            </a:pPr>
            <a:r>
              <a:rPr lang="ru-RU" altLang="ru-RU" sz="2000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Разговаривать с ребенком о его прошлом.</a:t>
            </a:r>
          </a:p>
          <a:p>
            <a:pPr marL="0" lvl="0" indent="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"/>
            </a:pPr>
            <a:r>
              <a:rPr lang="ru-RU" altLang="ru-RU" sz="2000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Поощрять ребенка рассказывать о семье.</a:t>
            </a:r>
          </a:p>
          <a:p>
            <a:pPr marL="0" lvl="0" indent="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"/>
            </a:pPr>
            <a:r>
              <a:rPr lang="ru-RU" altLang="ru-RU" sz="2000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Поощрять ребенка рассказывать о месте, где он жил, своих занятиях, друзьях или школе.</a:t>
            </a:r>
          </a:p>
          <a:p>
            <a:pPr marL="0" lvl="0" indent="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"/>
            </a:pPr>
            <a:r>
              <a:rPr lang="ru-RU" altLang="ru-RU" sz="2000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Помочь ребенку понять переезды и изменения.</a:t>
            </a:r>
          </a:p>
          <a:p>
            <a:pPr marL="0" lvl="0" indent="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"/>
            </a:pPr>
            <a:r>
              <a:rPr lang="ru-RU" altLang="ru-RU" sz="2000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Фотографировать ребенка и записывать события в его жизни.</a:t>
            </a:r>
          </a:p>
          <a:p>
            <a:pPr marL="0" lvl="0" indent="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"/>
            </a:pPr>
            <a:r>
              <a:rPr lang="ru-RU" altLang="ru-RU" sz="2000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Пытаться получить фотографии из прошлой жизни ребенка.</a:t>
            </a:r>
          </a:p>
          <a:p>
            <a:pPr marL="0" lvl="0" indent="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"/>
            </a:pPr>
            <a:r>
              <a:rPr lang="ru-RU" altLang="ru-RU" sz="2000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Ценить любые памятные вещи, которые остались у ребенка из прошлого (независимо от того, насколько незначительными они могут вам показаться и в каком они состоянии).</a:t>
            </a:r>
          </a:p>
          <a:p>
            <a:pPr lvl="1"/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6916818" y="1921741"/>
            <a:ext cx="4707512" cy="35656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54" y="5662871"/>
            <a:ext cx="1469676" cy="69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1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379" y="457200"/>
            <a:ext cx="9956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400" b="1" kern="0" cap="none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Способы, с помощью которых усыновители могут поддерживать отношения ребенка с кровными родственниками</a:t>
            </a:r>
            <a:br>
              <a:rPr lang="ru-RU" altLang="ru-RU" sz="2000" kern="0" cap="none" dirty="0">
                <a:solidFill>
                  <a:srgbClr val="0000FF"/>
                </a:solidFill>
                <a:latin typeface="Arial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16570" y="1203158"/>
            <a:ext cx="5991726" cy="6075947"/>
          </a:xfrm>
        </p:spPr>
        <p:txBody>
          <a:bodyPr/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посещать биологическую семью;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положительно отзываться о кровных семьях детей;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иметь фотографии биологической семьи ребенка;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общаться по телефону,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вайберу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стимулировать ребенка к тому, чтобы он рисовал, выполнял поделки для биологической семьи;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уважительно относиться к предметам, полученным ребенком от своей семьи;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заверять ребенка в том, что его биологическая семья любит его;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уважительно относиться к биологической семье ребенка в его присутствии или в разговоре с ним.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8301" y="5681613"/>
            <a:ext cx="1469263" cy="6950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063" y="1426449"/>
            <a:ext cx="5725041" cy="4465129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1419220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Общение детей с родственниками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845235" y="274320"/>
            <a:ext cx="2810891" cy="5510844"/>
          </a:xfrm>
        </p:spPr>
        <p:txBody>
          <a:bodyPr/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Страхи усыновителей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1. родственники могут навредить ребенку или похитить его;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2. родственники могут во время посещений нарушать порядок и представлять опасность;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3. родители не заслуживают того, чтобы видеться с детьми;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4. детям может быть лучше не видеться с братьями и сестрами, так как между ними существует соперничество;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5. детям могут не нравиться их родственники.</a:t>
            </a:r>
          </a:p>
          <a:p>
            <a:endParaRPr lang="ru-RU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56857" y="274320"/>
            <a:ext cx="6440236" cy="64402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0004" y="5658416"/>
            <a:ext cx="1326123" cy="62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35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85842" y="471055"/>
            <a:ext cx="5991726" cy="6075947"/>
          </a:xfrm>
        </p:spPr>
        <p:txBody>
          <a:bodyPr/>
          <a:lstStyle/>
          <a:p>
            <a:pPr indent="450215" algn="just"/>
            <a:r>
              <a:rPr lang="ru-RU" sz="2000" b="1" dirty="0">
                <a:solidFill>
                  <a:srgbClr val="00000A"/>
                </a:solidFill>
                <a:latin typeface="Times New Roman" panose="02020603050405020304" pitchFamily="18" charset="0"/>
              </a:rPr>
              <a:t>Адаптация – </a:t>
            </a:r>
            <a:r>
              <a:rPr lang="ru-RU" sz="2000" dirty="0">
                <a:solidFill>
                  <a:srgbClr val="00000A"/>
                </a:solidFill>
                <a:latin typeface="Times New Roman" panose="02020603050405020304" pitchFamily="18" charset="0"/>
              </a:rPr>
              <a:t>это процесс привыкания, притирания людей друг к другу, к изменившимся условиям, обстоятельствам.</a:t>
            </a:r>
            <a:endParaRPr lang="ru-RU" sz="2000" dirty="0"/>
          </a:p>
          <a:p>
            <a:pPr indent="450215" algn="just"/>
            <a:r>
              <a:rPr lang="ru-RU" sz="2000" b="1" dirty="0">
                <a:solidFill>
                  <a:srgbClr val="00000A"/>
                </a:solidFill>
                <a:latin typeface="Times New Roman" panose="02020603050405020304" pitchFamily="18" charset="0"/>
              </a:rPr>
              <a:t>Адаптация в новой семье процесс двусторонний:</a:t>
            </a:r>
            <a:endParaRPr lang="ru-RU" sz="2000" dirty="0"/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sz="2000" dirty="0">
                <a:solidFill>
                  <a:srgbClr val="00000A"/>
                </a:solidFill>
                <a:latin typeface="Times New Roman" panose="02020603050405020304" pitchFamily="18" charset="0"/>
              </a:rPr>
              <a:t>привыкает ребенок к новым условиям,</a:t>
            </a:r>
            <a:endParaRPr lang="ru-RU" sz="2000" dirty="0"/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sz="2000" dirty="0">
                <a:solidFill>
                  <a:srgbClr val="00000A"/>
                </a:solidFill>
                <a:latin typeface="Times New Roman" panose="02020603050405020304" pitchFamily="18" charset="0"/>
              </a:rPr>
              <a:t>привыкает семья – к изменившимся условиям.</a:t>
            </a:r>
            <a:endParaRPr lang="ru-RU" sz="2000" dirty="0"/>
          </a:p>
          <a:p>
            <a:pPr indent="450215" algn="just"/>
            <a:r>
              <a:rPr lang="ru-RU" sz="2000" dirty="0">
                <a:solidFill>
                  <a:srgbClr val="00000A"/>
                </a:solidFill>
                <a:latin typeface="Times New Roman" panose="02020603050405020304" pitchFamily="18" charset="0"/>
              </a:rPr>
              <a:t>Адаптация ребенка в семейную систему – принятие им предписанной роли, норм и правил, формирование привязанности к родителям и налаживание эффективных форм общения и сотрудничества.</a:t>
            </a:r>
            <a:endParaRPr lang="ru-RU" sz="2000" dirty="0"/>
          </a:p>
          <a:p>
            <a:pPr indent="450215" algn="just"/>
            <a:r>
              <a:rPr lang="ru-RU" sz="2000" dirty="0">
                <a:solidFill>
                  <a:srgbClr val="00000A"/>
                </a:solidFill>
                <a:latin typeface="Times New Roman" panose="02020603050405020304" pitchFamily="18" charset="0"/>
              </a:rPr>
              <a:t>Адаптация родителей к появлению нового члена семьи, предполагает принятие и освоение новых функциональных ролей (матери и отца), становление продуктивной родительской позиции, формирование адекватного образа Я.</a:t>
            </a:r>
            <a:endParaRPr lang="ru-RU" sz="20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8301" y="5681613"/>
            <a:ext cx="1469263" cy="6950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956" y="1426450"/>
            <a:ext cx="4708148" cy="3672024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3546245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8836" y="2774164"/>
            <a:ext cx="5223164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МЕТОДИКА «ЭКОКАРТА СЕМЬИ»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2463" y="5636441"/>
            <a:ext cx="1575719" cy="7547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959" y="44707"/>
            <a:ext cx="6191713" cy="681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94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361052"/>
            <a:ext cx="10987889" cy="92947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Обсуждение домашнего задания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Здравствуйте. Я  (не) выполнил(а) домашнее задание…</a:t>
            </a:r>
            <a:b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Потому что…</a:t>
            </a:r>
            <a:b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В связи с этим хочу сказать, что…</a:t>
            </a:r>
            <a:b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624472" y="1161875"/>
            <a:ext cx="8411458" cy="5607639"/>
          </a:xfrm>
          <a:prstGeom prst="rect">
            <a:avLst/>
          </a:prstGeom>
          <a:effectLst>
            <a:softEdge rad="5461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6515" y="5625522"/>
            <a:ext cx="145097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67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694" y="-182562"/>
            <a:ext cx="11393905" cy="1401762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kern="0" cap="none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ПОЛОЖИТЕЛЬНОЙ КУЛЬТУРНОЙ ИДЕНТИЧНОСТИ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9214" y="5701012"/>
            <a:ext cx="1299385" cy="615567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812793"/>
              </p:ext>
            </p:extLst>
          </p:nvPr>
        </p:nvGraphicFramePr>
        <p:xfrm>
          <a:off x="1301585" y="1330037"/>
          <a:ext cx="9320122" cy="5115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2140">
                  <a:extLst>
                    <a:ext uri="{9D8B030D-6E8A-4147-A177-3AD203B41FA5}">
                      <a16:colId xmlns:a16="http://schemas.microsoft.com/office/drawing/2014/main" val="2629854945"/>
                    </a:ext>
                  </a:extLst>
                </a:gridCol>
                <a:gridCol w="8247982">
                  <a:extLst>
                    <a:ext uri="{9D8B030D-6E8A-4147-A177-3AD203B41FA5}">
                      <a16:colId xmlns:a16="http://schemas.microsoft.com/office/drawing/2014/main" val="2454911646"/>
                    </a:ext>
                  </a:extLst>
                </a:gridCol>
              </a:tblGrid>
              <a:tr h="970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 3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Ребенок замечает различия между людьми различной культурной принадлежности по цвету кожи, другим физиологическим признакам. Однако он не понимает реальных значений этих различий.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9629673"/>
                  </a:ext>
                </a:extLst>
              </a:tr>
              <a:tr h="14637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 – 6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Ребенок может определить свою культурную или этническую группу, способен оценить принадлежность к собственной или иной группе. Формирование этой оценки не требует от ребенка непосредственного контакта и влияния со стороны родителей, оно происходит под влиянием средств массовой информации и литературы, а также из окружения ребенка дошкольного возраста.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8942299"/>
                  </a:ext>
                </a:extLst>
              </a:tr>
              <a:tr h="14637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 – 11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Ребенок младшего школьного возраста более четко осознает свою культурную или этническую принадлежность и стремиться определить членом какой группы он является. Это наиболее подходящий возраст для формирования культурной идентичности ребенка, поэтому в этот период важен пример положительных ролевых моделей взаимодействия с людьми разных культур.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1033827"/>
                  </a:ext>
                </a:extLst>
              </a:tr>
              <a:tr h="12170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 – 18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В подростковом возрасте ребенок понимает влияние расовой, культурной и этнической принадлежности на жизнь человека. Культурная идентичность подростка определяется его собственным опытом и восприятием опыта других людей, которые принадлежат к его группе.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2956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3588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4257" y="-218656"/>
            <a:ext cx="5791200" cy="880394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Укрепление «чувства семьи».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941240" y="661738"/>
            <a:ext cx="9728384" cy="6260910"/>
          </a:xfrm>
          <a:prstGeom prst="rect">
            <a:avLst/>
          </a:prstGeom>
          <a:effectLst>
            <a:softEdge rad="571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5551" y="5702969"/>
            <a:ext cx="1337551" cy="63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45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-196142"/>
            <a:ext cx="9956800" cy="1143000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Рефлексия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890289" y="863968"/>
            <a:ext cx="8595021" cy="5736008"/>
          </a:xfrm>
          <a:prstGeom prst="rect">
            <a:avLst/>
          </a:prstGeom>
          <a:effectLst>
            <a:softEdge rad="4699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557" y="5637715"/>
            <a:ext cx="1322947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09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96982"/>
            <a:ext cx="9956800" cy="614877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Рекомендуемая литература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42109"/>
            <a:ext cx="9041152" cy="19950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29" y="3127787"/>
            <a:ext cx="2286198" cy="33165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300" y="3167415"/>
            <a:ext cx="2109399" cy="32372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427" y="3011953"/>
            <a:ext cx="2840982" cy="34323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6400" y="5745456"/>
            <a:ext cx="114614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35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52206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Домашнее задание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"/>
          </p:nvPr>
        </p:nvSpPr>
        <p:spPr>
          <a:xfrm>
            <a:off x="1539180" y="1892665"/>
            <a:ext cx="8097639" cy="810826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	Рассказ В.Г. Короленко «Приёмыш» (1899 г.).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	Подумать над вопросом: «Что могут предпринять взрослые, чтобы их состояние в период адаптации оставалось контролируемым и приемлемым для жизни с ребёнком?». Предложите свои способы, которые могут смягчить процесс адаптации.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	Письмо биологической матери.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47482" y="1009987"/>
            <a:ext cx="6096000" cy="882678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tabLst>
                <a:tab pos="234950" algn="l"/>
              </a:tabLst>
              <a:defRPr/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1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tabLst>
                <a:tab pos="234950" algn="l"/>
              </a:tabLst>
              <a:defRPr/>
            </a:pPr>
            <a:endParaRPr lang="ru-RU" altLang="ru-RU" sz="2400" b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7853" y="5716787"/>
            <a:ext cx="114614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98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074400" cy="1181142"/>
          </a:xfrm>
        </p:spPr>
        <p:txBody>
          <a:bodyPr>
            <a:normAutofit fontScale="90000"/>
          </a:bodyPr>
          <a:lstStyle/>
          <a:p>
            <a:pPr marL="273050" lvl="0" indent="-1588">
              <a:spcBef>
                <a:spcPts val="600"/>
              </a:spcBef>
            </a:pPr>
            <a:r>
              <a:rPr lang="ru-RU" sz="2400" cap="none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  <a:t>Цель: </a:t>
            </a:r>
            <a:r>
              <a:rPr lang="ru-RU" sz="2400" cap="none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формирование представления у </a:t>
            </a:r>
            <a:r>
              <a:rPr lang="ru-RU" sz="2400" cap="none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кандидатов в усыновители </a:t>
            </a:r>
            <a:r>
              <a:rPr lang="ru-RU" sz="2400" cap="none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об особенностях семейной системы. </a:t>
            </a:r>
            <a:br>
              <a:rPr lang="ru-RU" sz="2400" cap="none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195086"/>
            <a:ext cx="4749478" cy="3478794"/>
          </a:xfrm>
        </p:spPr>
        <p:txBody>
          <a:bodyPr/>
          <a:lstStyle/>
          <a:p>
            <a:pPr indent="0" algn="just">
              <a:buNone/>
              <a:tabLst>
                <a:tab pos="2276475" algn="l"/>
              </a:tabLst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Задачи: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76475" algn="l"/>
              </a:tabLst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познакомить с признаками, функциями, кризисами семьи, стадиями цикла семьи;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76475" algn="l"/>
              </a:tabLst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рассказать о роли семьи в жизни ребенка;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76475" algn="l"/>
              </a:tabLst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описать признаки и функции семьи, особенности общения в семье;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76475" algn="l"/>
              </a:tabLst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объяснить последствия от разрыва семейных отношений с кровными родственниками и способы поддержания отношений с ними;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76475" algn="l"/>
              </a:tabLst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показать важность формирования положительной культурной идентичности;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276475" algn="l"/>
              </a:tabLst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проанализировать страхи усыновителей при посещении биологических семей.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645" y="5716056"/>
            <a:ext cx="1280766" cy="6134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0" y="1620306"/>
            <a:ext cx="60960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71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684" y="625642"/>
            <a:ext cx="9956800" cy="1143000"/>
          </a:xfrm>
        </p:spPr>
        <p:txBody>
          <a:bodyPr>
            <a:normAutofit fontScale="90000"/>
          </a:bodyPr>
          <a:lstStyle/>
          <a:p>
            <a:pPr lvl="0" algn="just" eaLnBrk="1" hangingPunct="1">
              <a:spcBef>
                <a:spcPct val="20000"/>
              </a:spcBef>
              <a:defRPr/>
            </a:pPr>
            <a:r>
              <a:rPr lang="ru-RU" sz="2700" kern="0" cap="none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r>
              <a:rPr lang="ru-RU" sz="2700" b="1" kern="0" cap="none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Семья</a:t>
            </a:r>
            <a:r>
              <a:rPr lang="ru-RU" sz="2700" kern="0" cap="none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2700" kern="0" cap="non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это малая социальная группа, члены которой связаны брачными и родственными отношениями, общностью быта, взаимной помощью и моральной ответственностью»</a:t>
            </a:r>
            <a:br>
              <a:rPr lang="ru-RU" sz="2000" kern="0" cap="none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05063" y="1383632"/>
            <a:ext cx="4876800" cy="526983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   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 и функции семьи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удовлетворение потребностей детей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их воспитание и защита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идентичности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социализация детей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самооценки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духовная (эмоциональная) поддержка</a:t>
            </a:r>
          </a:p>
          <a:p>
            <a:endParaRPr lang="ru-RU" dirty="0"/>
          </a:p>
        </p:txBody>
      </p:sp>
      <p:pic>
        <p:nvPicPr>
          <p:cNvPr id="5" name="Picture 4" descr="ÐÐ°ÑÑÐ¸Ð½ÐºÐ¸ Ð¿Ð¾ Ð·Ð°Ð¿ÑÐ¾ÑÑ Ð¼Ð¾ÑÐ¸Ð²Ð¸ÑÑÑÑÐ¸Ðµ ÑÐ¾ÑÐ¾ ÑÐµÐ¼ÑÐ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9494" y="1906479"/>
            <a:ext cx="4888990" cy="35558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081" y="5692350"/>
            <a:ext cx="145097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6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815" y="274638"/>
            <a:ext cx="3541295" cy="82023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Характерные признаки семьи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3189" y="1287379"/>
            <a:ext cx="5069306" cy="5305926"/>
          </a:xfrm>
        </p:spPr>
        <p:txBody>
          <a:bodyPr/>
          <a:lstStyle/>
          <a:p>
            <a:pPr marL="342900" lvl="0" indent="-342900" eaLnBrk="1" hangingPunct="1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Родственные или брачные связи между её членами.</a:t>
            </a:r>
          </a:p>
          <a:p>
            <a:pPr marL="342900" lvl="0" indent="-342900" eaLnBrk="1" hangingPunct="1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Общность быта.</a:t>
            </a:r>
          </a:p>
          <a:p>
            <a:pPr marL="342900" lvl="0" indent="-342900" eaLnBrk="1" hangingPunct="1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Особые эмоциональные, этические, правовые отношения.</a:t>
            </a:r>
          </a:p>
          <a:p>
            <a:pPr marL="342900" lvl="0" indent="-342900" eaLnBrk="1" hangingPunct="1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Пожизненная принадлежность к семейной группе (семью не выбирают).</a:t>
            </a:r>
          </a:p>
          <a:p>
            <a:pPr marL="342900" lvl="0" indent="-342900" eaLnBrk="1" hangingPunct="1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Максимально гетерогенный состав группы: возрастные, личностные, половые, профессиональные, социально-статусные и др. различия.</a:t>
            </a:r>
          </a:p>
          <a:p>
            <a:pPr marL="342900" lvl="0" indent="-342900" eaLnBrk="1" hangingPunct="1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Повышенная эмоциональная значимость семейных событий.</a:t>
            </a:r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654842" y="136061"/>
            <a:ext cx="4709884" cy="6724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5295" y="5598186"/>
            <a:ext cx="1504163" cy="7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44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80737" y="372977"/>
            <a:ext cx="5602705" cy="4824663"/>
          </a:xfrm>
        </p:spPr>
        <p:txBody>
          <a:bodyPr/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Внешние границы - насколько семья отделена от общества.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Внутренние границы - это границы внутри семьи для каждого члена. Границы бывают жесткие, размытые,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взаимопроницаемые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Жесткие на внешнем уровне – внешние влияния не допускаются в семью, правила не изменены. Страх перед внешним миром. При жестких границах размыты внутренние границы, требования диктуются родителями детям.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Размытые внешние границы предполагают, что семья становится проходным двором. Например, семья алкоголиков. Размытые границы внутри – ребенку не дают простаивать свое пространство.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норме границы должны быть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взаимопроницаемыми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Когда нужно, они открываются</a:t>
            </a:r>
            <a:r>
              <a:rPr lang="ru-RU" sz="2000" dirty="0"/>
              <a:t>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7208" y="5715000"/>
            <a:ext cx="1450974" cy="6950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06" y="985382"/>
            <a:ext cx="5778276" cy="4620130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1254417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455118" y="3106554"/>
            <a:ext cx="6309360" cy="644892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Семейные правила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857823" y="382603"/>
            <a:ext cx="2860935" cy="5645218"/>
          </a:xfrm>
        </p:spPr>
        <p:txBody>
          <a:bodyPr/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а)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явные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– заключаются в семье открыто и провозглашены явно, например: стучи в закрытую дверь; никогда не повышай голоса; родители устанавливают время, когда маленьким детям нужно идти спать;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б)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скрытые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– известны членам семьи, но открыто не провозглашаются, например: тема алкоголизма матери запретна; не говори на тему секса, это расстроит маму; если есть проблемы, лучше поговори с отцом;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в)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неосознаваемые.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Много правил не осознается членами семьи. Просто они поступают определенным образом, даже не задумываясь, что можно поступить иначе.</a:t>
            </a:r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1058779"/>
            <a:ext cx="8168849" cy="47177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784" y="5680319"/>
            <a:ext cx="145097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59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790915" y="571727"/>
            <a:ext cx="2529234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Стадии жизненного цикла семьи по </a:t>
            </a:r>
            <a:r>
              <a:rPr lang="ru-RU" dirty="0" err="1"/>
              <a:t>Джей</a:t>
            </a:r>
            <a:r>
              <a:rPr lang="ru-RU" dirty="0"/>
              <a:t> </a:t>
            </a:r>
            <a:r>
              <a:rPr lang="ru-RU" dirty="0" err="1"/>
              <a:t>Хейли</a:t>
            </a:r>
            <a:r>
              <a:rPr lang="ru-RU" dirty="0"/>
              <a:t>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335373" y="1539178"/>
            <a:ext cx="3440317" cy="3793402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ru-RU" sz="1600" dirty="0"/>
              <a:t>Период ухаживания до брака.</a:t>
            </a:r>
          </a:p>
          <a:p>
            <a:pPr marL="342900" indent="-342900">
              <a:buAutoNum type="arabicPeriod"/>
            </a:pPr>
            <a:r>
              <a:rPr lang="ru-RU" sz="1600" dirty="0"/>
              <a:t>Брак без детей.</a:t>
            </a:r>
          </a:p>
          <a:p>
            <a:pPr marL="342900" indent="-342900">
              <a:buAutoNum type="arabicPeriod"/>
            </a:pPr>
            <a:r>
              <a:rPr lang="ru-RU" sz="1600" dirty="0"/>
              <a:t>Брак с детьми младшего возраста.</a:t>
            </a:r>
          </a:p>
          <a:p>
            <a:pPr marL="342900" indent="-342900">
              <a:buAutoNum type="arabicPeriod"/>
            </a:pPr>
            <a:r>
              <a:rPr lang="ru-RU" sz="1600" dirty="0"/>
              <a:t>Стабилизация.</a:t>
            </a:r>
          </a:p>
          <a:p>
            <a:pPr marL="342900" indent="-342900">
              <a:buAutoNum type="arabicPeriod"/>
            </a:pPr>
            <a:r>
              <a:rPr lang="ru-RU" sz="1600" dirty="0"/>
              <a:t> Стадия, когда дети уходят из дома во взрослую жизнь.</a:t>
            </a:r>
          </a:p>
          <a:p>
            <a:pPr marL="342900" indent="-342900">
              <a:buAutoNum type="arabicPeriod"/>
            </a:pPr>
            <a:r>
              <a:rPr lang="ru-RU" sz="1600" dirty="0"/>
              <a:t>Пустое гнездо.</a:t>
            </a:r>
          </a:p>
          <a:p>
            <a:pPr marL="342900" indent="-342900">
              <a:buAutoNum type="arabicPeriod"/>
            </a:pPr>
            <a:r>
              <a:rPr lang="ru-RU" sz="1600" dirty="0"/>
              <a:t>Смерть партнёра.</a:t>
            </a:r>
          </a:p>
          <a:p>
            <a:endParaRPr lang="ru-RU" sz="1600" dirty="0"/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54182" y="969818"/>
            <a:ext cx="7497950" cy="5057526"/>
          </a:xfrm>
          <a:prstGeom prst="rect">
            <a:avLst/>
          </a:prstGeom>
          <a:effectLst>
            <a:softEdge rad="7874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6010" y="5679842"/>
            <a:ext cx="145097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25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529" y="-176774"/>
            <a:ext cx="3541295" cy="82023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Кризис семьи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" y="847947"/>
            <a:ext cx="4828674" cy="5305926"/>
          </a:xfrm>
        </p:spPr>
        <p:txBody>
          <a:bodyPr/>
          <a:lstStyle/>
          <a:p>
            <a:pPr marL="342900" lvl="0" indent="-342900" algn="just" eaLnBrk="1" hangingPunct="1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ru-RU" altLang="ru-RU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Зачатие, беременность, появление ребёнка.</a:t>
            </a:r>
          </a:p>
          <a:p>
            <a:pPr marL="342900" lvl="0" indent="-342900" algn="just" eaLnBrk="1" hangingPunct="1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ru-RU" altLang="ru-RU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Освоение малышом речи.</a:t>
            </a:r>
          </a:p>
          <a:p>
            <a:pPr marL="342900" lvl="0" indent="-342900" algn="just" eaLnBrk="1" hangingPunct="1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ru-RU" altLang="ru-RU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Налаживание малышом отношений с окружающим миром (дитя приносит в семью новый мир и новые эмоции, а взрослые люди должны умело этот этап проживать).</a:t>
            </a:r>
          </a:p>
          <a:p>
            <a:pPr marL="342900" lvl="0" indent="-342900" algn="just" eaLnBrk="1" hangingPunct="1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ru-RU" altLang="ru-RU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Подростковый возраст ребёнка.</a:t>
            </a:r>
          </a:p>
          <a:p>
            <a:pPr marL="342900" lvl="0" indent="-342900" algn="just" eaLnBrk="1" hangingPunct="1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ru-RU" altLang="ru-RU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Взросление ребёнка и отрыв от дома в поисках независимости (ощущение потери для родителей).</a:t>
            </a:r>
          </a:p>
          <a:p>
            <a:pPr marL="342900" lvl="0" indent="-342900" algn="just" eaLnBrk="1" hangingPunct="1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ru-RU" altLang="ru-RU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Женитьба или замужество детей, когда в доме появляются новые люди (невестка, зять).</a:t>
            </a:r>
          </a:p>
          <a:p>
            <a:pPr marL="342900" lvl="0" indent="-342900" algn="just" eaLnBrk="1" hangingPunct="1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ru-RU" altLang="ru-RU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Климакс у женщины.</a:t>
            </a:r>
          </a:p>
          <a:p>
            <a:pPr marL="342900" lvl="0" indent="-342900" algn="just" eaLnBrk="1" hangingPunct="1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ru-RU" altLang="ru-RU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Снижение половой активности у мужчины.</a:t>
            </a:r>
          </a:p>
          <a:p>
            <a:pPr marL="342900" lvl="0" indent="-342900" algn="just" eaLnBrk="1" hangingPunct="1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ru-RU" altLang="ru-RU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Родители стали бабушкой и дедушкой (этап радости, но и новых проблем).</a:t>
            </a:r>
          </a:p>
          <a:p>
            <a:pPr marL="342900" lvl="0" indent="-342900" algn="just" eaLnBrk="1" hangingPunct="1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ru-RU" altLang="ru-RU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Смерть одного партнёра, а следом – второго.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5295" y="5598186"/>
            <a:ext cx="1504163" cy="720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0696" r="21582" b="9030"/>
          <a:stretch/>
        </p:blipFill>
        <p:spPr>
          <a:xfrm>
            <a:off x="86896" y="643462"/>
            <a:ext cx="6135043" cy="573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1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3356 L 0.43868 -0.00672 L 0.43868 -0.00533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2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Базовая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1542</Words>
  <Application>Microsoft Office PowerPoint</Application>
  <PresentationFormat>Широкоэкранный</PresentationFormat>
  <Paragraphs>123</Paragraphs>
  <Slides>24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Century Schoolbook</vt:lpstr>
      <vt:lpstr>Symbol</vt:lpstr>
      <vt:lpstr>Times New Roman</vt:lpstr>
      <vt:lpstr>Wingdings</vt:lpstr>
      <vt:lpstr>Wingdings 2</vt:lpstr>
      <vt:lpstr>Эркер</vt:lpstr>
      <vt:lpstr>Учреждение «Национальный центр усыновления  Министерства образования Республики Беларусь»   Тема 6.  Две семьи одного ребенка:  укрепление семейных отношений </vt:lpstr>
      <vt:lpstr>Обсуждение домашнего задания 1. Здравствуйте. Я  (не) выполнил(а) домашнее задание… 2. Потому что… 3. В связи с этим хочу сказать, что…  </vt:lpstr>
      <vt:lpstr>Цель: формирование представления у кандидатов в усыновители об особенностях семейной системы.  </vt:lpstr>
      <vt:lpstr>«Семья – это малая социальная группа, члены которой связаны брачными и родственными отношениями, общностью быта, взаимной помощью и моральной ответственностью» </vt:lpstr>
      <vt:lpstr>Характерные признаки семьи</vt:lpstr>
      <vt:lpstr>Презентация PowerPoint</vt:lpstr>
      <vt:lpstr>Семейные правила</vt:lpstr>
      <vt:lpstr>Стадии жизненного цикла семьи по Джей Хейли:</vt:lpstr>
      <vt:lpstr>Кризис семьи</vt:lpstr>
      <vt:lpstr>Вопрос</vt:lpstr>
      <vt:lpstr>Почему проблемы идентичности, культурной идентичности и положительной самооценки являются весьма актуальными для усыновленных (удочеренных) детей:</vt:lpstr>
      <vt:lpstr>Упражнение «Войди в круг»</vt:lpstr>
      <vt:lpstr>Последствия  от разрыва с кровной семьей –  потеря идентичности</vt:lpstr>
      <vt:lpstr>«Две женщины»</vt:lpstr>
      <vt:lpstr>Способы формирования преемственности  у усыновленного ребенка: </vt:lpstr>
      <vt:lpstr>Способы, с помощью которых усыновители могут поддерживать отношения ребенка с кровными родственниками </vt:lpstr>
      <vt:lpstr>Общение детей с родственниками</vt:lpstr>
      <vt:lpstr>Презентация PowerPoint</vt:lpstr>
      <vt:lpstr>МЕТОДИКА «ЭКОКАРТА СЕМЬИ»</vt:lpstr>
      <vt:lpstr>ФОРМИРОВАНИЕ ПОЛОЖИТЕЛЬНОЙ КУЛЬТУРНОЙ ИДЕНТИЧНОСТИ</vt:lpstr>
      <vt:lpstr>Укрепление «чувства семьи».</vt:lpstr>
      <vt:lpstr>Рефлексия</vt:lpstr>
      <vt:lpstr>Рекомендуемая литература</vt:lpstr>
      <vt:lpstr>Домашнее задание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Учреждение «Национальный центр усыновления  Министерства образования Республики Беларусь»   Тема 6.  Две семьи одного ребенка:  укрепление семейных отношений</dc:title>
  <dc:creator>Пользователь Windows</dc:creator>
  <cp:lastModifiedBy>PESS Family</cp:lastModifiedBy>
  <cp:revision>72</cp:revision>
  <dcterms:created xsi:type="dcterms:W3CDTF">2024-07-31T09:06:44Z</dcterms:created>
  <dcterms:modified xsi:type="dcterms:W3CDTF">2025-05-24T15:05:14Z</dcterms:modified>
</cp:coreProperties>
</file>