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98" r:id="rId2"/>
  </p:sldMasterIdLst>
  <p:notesMasterIdLst>
    <p:notesMasterId r:id="rId33"/>
  </p:notesMasterIdLst>
  <p:sldIdLst>
    <p:sldId id="276" r:id="rId3"/>
    <p:sldId id="280" r:id="rId4"/>
    <p:sldId id="291" r:id="rId5"/>
    <p:sldId id="277" r:id="rId6"/>
    <p:sldId id="304" r:id="rId7"/>
    <p:sldId id="295" r:id="rId8"/>
    <p:sldId id="297" r:id="rId9"/>
    <p:sldId id="278" r:id="rId10"/>
    <p:sldId id="305" r:id="rId11"/>
    <p:sldId id="299" r:id="rId12"/>
    <p:sldId id="289" r:id="rId13"/>
    <p:sldId id="300" r:id="rId14"/>
    <p:sldId id="306" r:id="rId15"/>
    <p:sldId id="307" r:id="rId16"/>
    <p:sldId id="308" r:id="rId17"/>
    <p:sldId id="309" r:id="rId18"/>
    <p:sldId id="310" r:id="rId19"/>
    <p:sldId id="296" r:id="rId20"/>
    <p:sldId id="301" r:id="rId21"/>
    <p:sldId id="283" r:id="rId22"/>
    <p:sldId id="281" r:id="rId23"/>
    <p:sldId id="282" r:id="rId24"/>
    <p:sldId id="293" r:id="rId25"/>
    <p:sldId id="285" r:id="rId26"/>
    <p:sldId id="303" r:id="rId27"/>
    <p:sldId id="302" r:id="rId28"/>
    <p:sldId id="287" r:id="rId29"/>
    <p:sldId id="286" r:id="rId30"/>
    <p:sldId id="272" r:id="rId31"/>
    <p:sldId id="288" r:id="rId32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E57D15"/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458" autoAdjust="0"/>
    <p:restoredTop sz="94622" autoAdjust="0"/>
  </p:normalViewPr>
  <p:slideViewPr>
    <p:cSldViewPr>
      <p:cViewPr varScale="1">
        <p:scale>
          <a:sx n="79" d="100"/>
          <a:sy n="79" d="100"/>
        </p:scale>
        <p:origin x="98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687A7-EC10-4C1D-97E8-1E2B6788F2B3}" type="datetimeFigureOut">
              <a:rPr lang="ru-RU" smtClean="0"/>
              <a:t>24.05.2025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DD974-6A29-43FA-BF44-025819928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45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F0B89-B932-4834-B557-8B0B5D32836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191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DD974-6A29-43FA-BF44-025819928EE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567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5/24/2025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5/24/2025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5/24/2025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B4A5F-59EA-466A-B3E0-BD74BC75A1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786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14326CA-A558-40F8-AB4A-14F59DDDF3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89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CCBF9"/>
              </a:solidFill>
            </a:endParaRPr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CCBF9"/>
              </a:solidFill>
            </a:endParaRPr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D0095-6956-4630-A200-1A32492F8E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2168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0C61A-EE98-4905-A211-07A1694FCE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1691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61D63-87C4-4B07-83D2-24D936DA31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3011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9CE733D-8343-4766-8D73-A08D7FD4A2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9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78198-E39F-4A68-9EE1-085E136FF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5207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Прямая соединительная линия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Прямая соединительная линия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E108354-1D26-43F1-AF27-4DBD36012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92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5/24/2025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Прямая соединительная линия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C361C01-617D-4296-B768-C34DD4F4E3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46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75780-D89B-4D28-924C-DD0D977E17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799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42852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184B3-04D4-4960-A676-93C57AB64F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26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5/24/2025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5/24/2025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5/24/2025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5/24/2025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5/24/2025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5/24/2025</a:t>
            </a:fld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5/24/2025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5/24/2025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32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34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3DCDB-FD9D-45B2-AED6-942A6F5B0BF7}" type="slidenum">
              <a:rPr lang="ru-RU" altLang="ru-RU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39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558AB8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B7CCE5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ACC0E7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216" y="3356992"/>
            <a:ext cx="6594271" cy="301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648532"/>
            <a:ext cx="7816850" cy="25717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Учреждение </a:t>
            </a: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Национальный центр усыновления </a:t>
            </a:r>
            <a:b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Министерства образования Республики Беларусь</a:t>
            </a: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b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ru-RU" altLang="ru-RU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b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Тема 4</a:t>
            </a:r>
            <a:b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Психологические проблемы  депривированных детей</a:t>
            </a:r>
            <a:b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alt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7775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699" y="5661248"/>
            <a:ext cx="1573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95536" y="188640"/>
            <a:ext cx="8352928" cy="13967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ЦИКЛЫ ПРЕНЕБРЕЖЕНИЯ И ФОРМИРОВАНИЕ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</a:rPr>
              <a:t>НЕНАДЁЖНОЙ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(ТРЕВОЖНОЙ, НЕБЕЗОПАСНОЙ) ПРИВЯЗАННОСТИ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6" name="Pictur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311099" cy="558924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08021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-571500"/>
            <a:ext cx="7467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Виды привязанности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71600" y="1850944"/>
            <a:ext cx="7560839" cy="3096344"/>
          </a:xfrm>
        </p:spPr>
        <p:txBody>
          <a:bodyPr/>
          <a:lstStyle/>
          <a:p>
            <a:r>
              <a:rPr lang="ru-RU" b="1" dirty="0"/>
              <a:t>Надежный.</a:t>
            </a:r>
            <a:r>
              <a:rPr lang="ru-RU" dirty="0"/>
              <a:t> </a:t>
            </a:r>
          </a:p>
          <a:p>
            <a:r>
              <a:rPr lang="ru-RU" b="1" dirty="0"/>
              <a:t>Тревожно-устойчивый (амбивалентный).</a:t>
            </a:r>
            <a:r>
              <a:rPr lang="ru-RU" dirty="0"/>
              <a:t> </a:t>
            </a:r>
          </a:p>
          <a:p>
            <a:r>
              <a:rPr lang="ru-RU" b="1" dirty="0"/>
              <a:t>Избегающий (или тревожно избегающий).</a:t>
            </a:r>
          </a:p>
          <a:p>
            <a:r>
              <a:rPr lang="ru-RU" b="1" dirty="0"/>
              <a:t>Дезорганизованный (дезориентированный).</a:t>
            </a:r>
            <a:r>
              <a:rPr lang="ru-RU" dirty="0"/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5552622"/>
            <a:ext cx="1548518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70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-562339"/>
            <a:ext cx="7467600" cy="1143000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привязанности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80827" y="580661"/>
            <a:ext cx="6923675" cy="576815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Это эмоциональное нарушение, при котором человек частично или полностью не способен искренне привязываться и формировать долгосрочные отношения.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5552622"/>
            <a:ext cx="1548518" cy="713294"/>
          </a:xfrm>
          <a:prstGeom prst="rect">
            <a:avLst/>
          </a:prstGeom>
        </p:spPr>
      </p:pic>
      <p:pic>
        <p:nvPicPr>
          <p:cNvPr id="1026" name="Picture 2" descr="https://royallib.com/zip_emu/br/325/325323/Autogen_eBook_i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1" y="1484784"/>
            <a:ext cx="6459488" cy="51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488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435176"/>
            <a:ext cx="7467600" cy="1143000"/>
          </a:xfrm>
        </p:spPr>
        <p:txBody>
          <a:bodyPr/>
          <a:lstStyle/>
          <a:p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Амбивалентная привязанность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4392488" cy="5089748"/>
          </a:xfrm>
        </p:spPr>
        <p:txBody>
          <a:bodyPr/>
          <a:lstStyle/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Ребенок постоянно демонстрирует двойственное отношение к близкому взрослому: «привязанность-отвержение», то ластится, то грубит и избегает. При этом перепады в обращении являются частыми, полутона и компромиссы отсутствуют, а сам ребенок не может объяснить своего поведения и явно страдает от него. Характерно для детей, чьи родители были непоследовательны и истеричны: то ласкали, то взрывались и били ребенка — делая и то, и другое бурно и без объективных причин, лишая тем самым ребенка возможности понять их поведение и приспособиться к нему.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algn="just"/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Помощь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быть последовательными и предсказуемыми в своих словах, действиях.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5552622"/>
            <a:ext cx="1548518" cy="713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210133"/>
            <a:ext cx="3652664" cy="365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4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435176"/>
            <a:ext cx="7467600" cy="1143000"/>
          </a:xfrm>
        </p:spPr>
        <p:txBody>
          <a:bodyPr/>
          <a:lstStyle/>
          <a:p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Избегающая привязанность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4067944" cy="5089748"/>
          </a:xfrm>
        </p:spPr>
        <p:txBody>
          <a:bodyPr/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•Избегающая — ребенок угрюм, замкнут, не допускает доверительных отношений со взрослыми и детьми, хотя может любить животных. Основной мотив — «никому нельзя доверять». Подобное может быть, если ребенок очень болезненно пережил разрыв отношений с близким взрослым и горе не прошло, ребенок «застрял» в нем; либо если разрыв воспринимается как «предательство», а взрослые — как «злоупотребляющие» детским доверием и своей силой. </a:t>
            </a:r>
          </a:p>
          <a:p>
            <a:pPr algn="just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Помощь: чаще брать ребенка на руки и сажать на колени, поддерживая телесный контакт, максимально эмоционально откликаться на тягу малышки к общению, поддерживать ее через совместные игры.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5552622"/>
            <a:ext cx="1548518" cy="713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451" y="1700808"/>
            <a:ext cx="421501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75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435176"/>
            <a:ext cx="7467600" cy="1143000"/>
          </a:xfrm>
        </p:spPr>
        <p:txBody>
          <a:bodyPr/>
          <a:lstStyle/>
          <a:p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Дезорганизованная привязанность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4536504" cy="5089748"/>
          </a:xfrm>
        </p:spPr>
        <p:txBody>
          <a:bodyPr/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Эти дети научились выживать, нарушая все правила и границы человеческих отношений, отказываясь от привязанности в пользу силы: им не надо, чтобы их любили, они предпочитают, чтобы их боялись. Характерно для детей, подвергавшихся систематическому жестокому обращению и насилию, и никогда не имевших опыта привязанности. </a:t>
            </a:r>
          </a:p>
          <a:p>
            <a:pPr algn="just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Помощь:  выстраивать понимающие, уважительные отношения. Полностью исключить физические наказания, минимизировать телесный контакт первые несколько месяцев до установления полного доверия. Записать ребенка в кружки для включения в социум и развития эмоционального интеллекта. Организовать совместные ежедневные семейные часы, желательно в вечернее время.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5552622"/>
            <a:ext cx="1548518" cy="713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6376"/>
            <a:ext cx="4212814" cy="42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9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-571500"/>
            <a:ext cx="7467600" cy="1143000"/>
          </a:xfrm>
        </p:spPr>
        <p:txBody>
          <a:bodyPr/>
          <a:lstStyle/>
          <a:p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Размытая привязанность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157031"/>
            <a:ext cx="4824536" cy="5089748"/>
          </a:xfrm>
        </p:spPr>
        <p:txBody>
          <a:bodyPr/>
          <a:lstStyle/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800" dirty="0">
                <a:latin typeface="Times New Roman" panose="02020603050405020304" pitchFamily="18" charset="0"/>
              </a:rPr>
              <a:t>Дети стараются хоть как-нибудь, от разных людей получить тепло и внимание, которое им должны были дать близкие. Эти дети ко всем прыгают на руки, с легкостью называют взрослых «мама» и «папа» и так же легко отпускают. То, что внешне выглядит как неразборчивость в контактах и эмоциональная прилипчивость, по сути представляет собой попытку добрать качество за счет количества. Основной причиной такого поведения является эмоциональная депривация и отсутствие опыта привязанности к конкретному человеку в раннем детстве.</a:t>
            </a:r>
            <a:endParaRPr lang="ru-RU" sz="1800" dirty="0"/>
          </a:p>
          <a:p>
            <a:pPr marL="228600" algn="just"/>
            <a:r>
              <a:rPr lang="ru-RU" sz="1800" dirty="0">
                <a:latin typeface="Times New Roman" panose="02020603050405020304" pitchFamily="18" charset="0"/>
              </a:rPr>
              <a:t>В исследованиях показано, что указанные проявления нарушений привязанности могут носить обратимый характер и не сопровождаться значительными интеллектуальными нарушениями.</a:t>
            </a:r>
            <a:endParaRPr lang="ru-RU" sz="1800" dirty="0"/>
          </a:p>
          <a:p>
            <a:pPr algn="just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5552622"/>
            <a:ext cx="1548518" cy="713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450" y="1844824"/>
            <a:ext cx="367824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75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386" y="692696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Причины, вызывающие нарушения в развитии надежной привязанности у детей: </a:t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628800"/>
            <a:ext cx="5050904" cy="4873752"/>
          </a:xfrm>
        </p:spPr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Разлука с родителями и помещение в детский дом.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 смерти родителя или заботящегося о нем человека.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Нарушение взаимоотношений в семье.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Пренатальное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употребление матерью алкоголя и наркотиков.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Насилие, пережитое детьми (физическое, сексуальное или психологическое).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Нервно-психические заболевания матери.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Наркотическая или алкогольная зависимость родителей.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Госпитализация родителя или ребенка, в результате которого ребенка внезапно разлучили.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Педагогическая запущенность, пренебрежение, игнорирование нужд ребенка.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355" y="5661248"/>
            <a:ext cx="1548518" cy="713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16632"/>
            <a:ext cx="6530733" cy="6530733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168205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6613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Признаки нарушения привязанности в поведении ребенка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19" y="1045020"/>
            <a:ext cx="8510403" cy="5408316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Риск возникновения нарушений привязанности возрастает в том случае, если перечисленные факторы имеют место в течение первых двух лет жизни человека, а также, когда несколько факторов сочетаются между собой. Проявления нарушения привязанности можно определить по ряду признаков: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Сниженный фон настроения. Вялость. Настороженность. Плаксивость.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Устойчивое нежелание вступать в контакт с окружающими, выражающееся в том, что ребенок избегает контакта глаз, незаметно наблюдает за взрослым, не включается в предложенную взрослым деятельность, избегает тактильного контакта.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Агрессия 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аутоагрессия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Стремление обратить на себя внимание плохим поведением, демонстративным нарушением правил, принятых в доме.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Провокация взрослого на нехарактерную для него яркую эмоциональную реакцию (гнев, потеря самообладания). Добившись такой реакции взрослого, ребенок может начинать вести себя хорошо. Для родителей в этом случае необходимо научиться чувствовать момент провокации и использовать свои способы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совладания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 ситуацией (например, посчитать до 10 или сказать ребенку, что не готов сейчас общаться).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Отсутствие дистанции в общении со взрослыми.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«Прилипчивость» к взрослому. Дети из детского дома часто демонстрируют прилипчивость к любому новому взрослому в своем окружении.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Соматические нарушения.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5661248"/>
            <a:ext cx="123759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98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6613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Универсальные правила, которые надо принять во внимание: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6737" y="1110612"/>
            <a:ext cx="5328592" cy="4873752"/>
          </a:xfrm>
        </p:spPr>
        <p:txBody>
          <a:bodyPr/>
          <a:lstStyle/>
          <a:p>
            <a:pPr lvl="0" algn="just"/>
            <a:r>
              <a:rPr lang="ru-RU" sz="1800" dirty="0"/>
              <a:t>Учитывайте, что тип привязанности может проявиться, когда вы уже приняли ребенка в семью.</a:t>
            </a:r>
          </a:p>
          <a:p>
            <a:pPr lvl="0" algn="just"/>
            <a:r>
              <a:rPr lang="ru-RU" sz="1800" dirty="0"/>
              <a:t>Если вам кажется, что ребенок ведет себя «не так», лучше обратиться за помощью к специалистам по сопровождению. Они проведут диагностику и подскажут, как лучше решить проблему. Каждый ребенок уникален, не надо бояться, что вы покажетесь некомпетентным родителем, не бойтесь обратиться за помощью.</a:t>
            </a:r>
          </a:p>
          <a:p>
            <a:pPr lvl="0" algn="just"/>
            <a:r>
              <a:rPr lang="ru-RU" sz="1800" dirty="0"/>
              <a:t>Не ставьте других детей в пример.</a:t>
            </a:r>
          </a:p>
          <a:p>
            <a:pPr lvl="0" algn="just"/>
            <a:r>
              <a:rPr lang="ru-RU" sz="1800" dirty="0"/>
              <a:t>Не напоминайте ребенку о прошлой жизни.</a:t>
            </a:r>
          </a:p>
          <a:p>
            <a:pPr lvl="0" algn="just"/>
            <a:r>
              <a:rPr lang="ru-RU" sz="1800" dirty="0"/>
              <a:t>Говорите доброжелательно, не повышайте голос, избегайте долгих монологов.</a:t>
            </a:r>
          </a:p>
          <a:p>
            <a:pPr lvl="0" algn="just"/>
            <a:r>
              <a:rPr lang="ru-RU" sz="1800" dirty="0"/>
              <a:t>Включайте ребенка в совместную деятельность, водите на кружки.</a:t>
            </a:r>
          </a:p>
          <a:p>
            <a:pPr lvl="0" algn="just"/>
            <a:r>
              <a:rPr lang="ru-RU" sz="1800" dirty="0"/>
              <a:t>Почаще говорите о том, что вы его любите.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5661248"/>
            <a:ext cx="1237595" cy="646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371992"/>
            <a:ext cx="5070100" cy="3621500"/>
          </a:xfrm>
          <a:prstGeom prst="rect">
            <a:avLst/>
          </a:prstGeom>
          <a:effectLst>
            <a:softEdge rad="762000"/>
          </a:effectLst>
        </p:spPr>
      </p:pic>
    </p:spTree>
    <p:extLst>
      <p:ext uri="{BB962C8B-B14F-4D97-AF65-F5344CB8AC3E}">
        <p14:creationId xmlns:p14="http://schemas.microsoft.com/office/powerpoint/2010/main" val="2925021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780" y="-17140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Приветствие. Обсуждение домашнего задания. Упражнение «Клубок»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016732"/>
            <a:ext cx="8208912" cy="154817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Нужно взять клубок в руки обмотать кончик нити вокруг указательного пальца, поделиться своим мнением (коротко) о просмотренном кинофильме и передать клубок любому из участников. Упражнение продолжается со всеми членами группы, в конце клубок передаётся первому участнику.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82" y="2626708"/>
            <a:ext cx="5597397" cy="419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589240"/>
            <a:ext cx="1696813" cy="88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425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148" y="-315416"/>
            <a:ext cx="7467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«Чёрное и белое»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570212" cy="425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958" y="5671104"/>
            <a:ext cx="1549580" cy="71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894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spc="-1" dirty="0">
                <a:solidFill>
                  <a:srgbClr val="0070C0"/>
                </a:solidFill>
              </a:rPr>
              <a:t>Причины, вызывающие </a:t>
            </a:r>
            <a:br>
              <a:rPr lang="ru-RU" sz="2000" b="1" spc="-1" dirty="0">
                <a:solidFill>
                  <a:srgbClr val="0070C0"/>
                </a:solidFill>
              </a:rPr>
            </a:br>
            <a:r>
              <a:rPr lang="ru-RU" sz="2000" b="1" spc="-1" dirty="0">
                <a:solidFill>
                  <a:srgbClr val="0070C0"/>
                </a:solidFill>
              </a:rPr>
              <a:t>нарушения в развитии надежной </a:t>
            </a:r>
            <a:br>
              <a:rPr lang="ru-RU" sz="2000" b="1" spc="-1" dirty="0">
                <a:solidFill>
                  <a:srgbClr val="0070C0"/>
                </a:solidFill>
              </a:rPr>
            </a:br>
            <a:r>
              <a:rPr lang="ru-RU" sz="2000" b="1" spc="-1" dirty="0">
                <a:solidFill>
                  <a:srgbClr val="0070C0"/>
                </a:solidFill>
              </a:rPr>
              <a:t>привязанности у детей: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8219256" cy="4392488"/>
          </a:xfrm>
        </p:spPr>
        <p:txBody>
          <a:bodyPr>
            <a:normAutofit fontScale="85000" lnSpcReduction="20000"/>
          </a:bodyPr>
          <a:lstStyle/>
          <a:p>
            <a:pPr lvl="0" algn="just">
              <a:buClr>
                <a:srgbClr val="629DD1"/>
              </a:buClr>
            </a:pPr>
            <a:r>
              <a:rPr lang="ru-RU" sz="1500" spc="-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700" spc="-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Разлука </a:t>
            </a:r>
            <a:r>
              <a:rPr lang="ru-RU" sz="1700" spc="-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 родителями и помещение в детский дом.</a:t>
            </a:r>
          </a:p>
          <a:p>
            <a:pPr lvl="0" algn="just">
              <a:buClr>
                <a:srgbClr val="629DD1"/>
              </a:buClr>
            </a:pPr>
            <a:endParaRPr lang="ru-RU" sz="1700" spc="-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Clr>
                <a:srgbClr val="629DD1"/>
              </a:buClr>
            </a:pPr>
            <a:r>
              <a:rPr lang="ru-RU" sz="1700" spc="-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Ситуация смерти </a:t>
            </a:r>
            <a:r>
              <a:rPr lang="ru-RU" sz="1700" spc="-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родителя или заботящегося о нем человека.</a:t>
            </a:r>
          </a:p>
          <a:p>
            <a:pPr lvl="0" algn="just">
              <a:buClr>
                <a:srgbClr val="629DD1"/>
              </a:buClr>
            </a:pPr>
            <a:endParaRPr lang="ru-RU" sz="1700" spc="-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Clr>
                <a:srgbClr val="629DD1"/>
              </a:buClr>
            </a:pPr>
            <a:r>
              <a:rPr lang="ru-RU" sz="1700" spc="-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Нарушение взаимоотношений </a:t>
            </a:r>
            <a:r>
              <a:rPr lang="ru-RU" sz="1700" spc="-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семье.</a:t>
            </a:r>
          </a:p>
          <a:p>
            <a:pPr lvl="0" algn="just">
              <a:buClr>
                <a:srgbClr val="629DD1"/>
              </a:buClr>
            </a:pPr>
            <a:endParaRPr lang="ru-RU" sz="1700" spc="-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Clr>
                <a:srgbClr val="629DD1"/>
              </a:buClr>
            </a:pPr>
            <a:r>
              <a:rPr lang="ru-RU" sz="1700" spc="-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Пренатальное</a:t>
            </a:r>
            <a:r>
              <a:rPr lang="ru-RU" sz="1700" spc="-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употребление матерью </a:t>
            </a:r>
            <a:r>
              <a:rPr lang="ru-RU" sz="1700" spc="-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алкоголя и наркотиков.</a:t>
            </a:r>
          </a:p>
          <a:p>
            <a:pPr lvl="0" algn="just">
              <a:buClr>
                <a:srgbClr val="629DD1"/>
              </a:buClr>
            </a:pPr>
            <a:endParaRPr lang="ru-RU" sz="1700" spc="-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Clr>
                <a:srgbClr val="629DD1"/>
              </a:buClr>
            </a:pPr>
            <a:r>
              <a:rPr lang="ru-RU" sz="1700" spc="-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Насилие, </a:t>
            </a:r>
            <a:r>
              <a:rPr lang="ru-RU" sz="1700" spc="-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пережитое детьми (физическое, сексуальное или психологическое). </a:t>
            </a:r>
          </a:p>
          <a:p>
            <a:pPr lvl="0" algn="just">
              <a:buClr>
                <a:srgbClr val="629DD1"/>
              </a:buClr>
            </a:pPr>
            <a:endParaRPr lang="ru-RU" sz="1700" spc="-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Clr>
                <a:srgbClr val="629DD1"/>
              </a:buClr>
            </a:pPr>
            <a:r>
              <a:rPr lang="ru-RU" sz="1700" spc="-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Нервно-психические </a:t>
            </a:r>
            <a:r>
              <a:rPr lang="ru-RU" sz="1700" spc="-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заболевания матери.</a:t>
            </a:r>
          </a:p>
          <a:p>
            <a:pPr lvl="0" algn="just">
              <a:buClr>
                <a:srgbClr val="629DD1"/>
              </a:buClr>
            </a:pPr>
            <a:endParaRPr lang="ru-RU" sz="1700" spc="-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Clr>
                <a:srgbClr val="629DD1"/>
              </a:buClr>
            </a:pPr>
            <a:r>
              <a:rPr lang="ru-RU" sz="1700" spc="-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Наркотическая или алкогольная </a:t>
            </a:r>
            <a:r>
              <a:rPr lang="ru-RU" sz="1700" spc="-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зависимость родителей</a:t>
            </a:r>
            <a:r>
              <a:rPr lang="ru-RU" sz="1700" spc="-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>
              <a:buClr>
                <a:srgbClr val="629DD1"/>
              </a:buClr>
            </a:pPr>
            <a:endParaRPr lang="ru-RU" sz="1700" spc="-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Clr>
                <a:srgbClr val="629DD1"/>
              </a:buClr>
            </a:pPr>
            <a:r>
              <a:rPr lang="ru-RU" sz="1700" spc="-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Госпитализация родителя или ребенка, </a:t>
            </a:r>
            <a:r>
              <a:rPr lang="ru-RU" sz="1700" spc="-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результате которого ребенка внезапно разлучили.</a:t>
            </a:r>
          </a:p>
          <a:p>
            <a:pPr lvl="0" algn="just">
              <a:buClr>
                <a:srgbClr val="629DD1"/>
              </a:buClr>
            </a:pPr>
            <a:endParaRPr lang="ru-RU" sz="1700" spc="-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Clr>
                <a:srgbClr val="629DD1"/>
              </a:buClr>
            </a:pPr>
            <a:r>
              <a:rPr lang="ru-RU" sz="1700" spc="-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Педагогическая запущенность, пренебрежение, </a:t>
            </a:r>
            <a:r>
              <a:rPr lang="ru-RU" sz="1700" spc="-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игнорирование нужд ребенка.</a:t>
            </a:r>
          </a:p>
          <a:p>
            <a:pPr lvl="0">
              <a:buClr>
                <a:srgbClr val="629DD1"/>
              </a:buClr>
            </a:pPr>
            <a:endParaRPr lang="ru-RU" sz="15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435" y="5723767"/>
            <a:ext cx="13716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kishk\OneDrive\Рабочий стол\slide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2" y="449272"/>
            <a:ext cx="8642013" cy="613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2329"/>
            <a:ext cx="8644407" cy="5328592"/>
          </a:xfrm>
          <a:prstGeom prst="rect">
            <a:avLst/>
          </a:prstGeom>
          <a:noFill/>
          <a:ln>
            <a:noFill/>
          </a:ln>
          <a:effectLst>
            <a:glow rad="1905000">
              <a:schemeClr val="accent1">
                <a:alpha val="40000"/>
              </a:schemeClr>
            </a:glo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66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943" y="260648"/>
            <a:ext cx="8136904" cy="1143000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Нарушения развития у ребенка, воспитывающегося в </a:t>
            </a:r>
            <a:r>
              <a:rPr lang="ru-RU" sz="2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депривационных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условиях,  происходит  на четырех уровнях:</a:t>
            </a:r>
            <a:br>
              <a:rPr lang="ru-RU" sz="3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195251"/>
            <a:ext cx="4186808" cy="4421088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уровень телесных ощущений (сенсорный уровень);</a:t>
            </a:r>
            <a:endParaRPr lang="ru-RU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уровень понимания мира, в котором он живет (интеллектуальный или когнитивный уровень);</a:t>
            </a:r>
            <a:endParaRPr lang="ru-RU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уровень установления близких эмоциональных отношений к кому-либо (эмоциональный уровень);</a:t>
            </a:r>
            <a:endParaRPr lang="ru-RU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социальный уровень. который позволяет соблюдать нормы и правила общества </a:t>
            </a:r>
            <a:endParaRPr lang="ru-RU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247" y="5631806"/>
            <a:ext cx="13716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6060" t="1" r="26632" b="-2433"/>
          <a:stretch/>
        </p:blipFill>
        <p:spPr>
          <a:xfrm>
            <a:off x="4211960" y="964818"/>
            <a:ext cx="4145395" cy="5153571"/>
          </a:xfrm>
          <a:prstGeom prst="rect">
            <a:avLst/>
          </a:prstGeom>
          <a:effectLst>
            <a:softEdge rad="355600"/>
          </a:effectLst>
        </p:spPr>
      </p:pic>
    </p:spTree>
    <p:extLst>
      <p:ext uri="{BB962C8B-B14F-4D97-AF65-F5344CB8AC3E}">
        <p14:creationId xmlns:p14="http://schemas.microsoft.com/office/powerpoint/2010/main" val="302659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878" y="5784"/>
            <a:ext cx="7116434" cy="11909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Последствия материнской депривации: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764704"/>
            <a:ext cx="4752528" cy="590465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полная или частичная утрата возможности устанавливать полноценные близкие отношения с другими людьми и безопасную привязанность.</a:t>
            </a:r>
            <a:endParaRPr lang="ru-RU" dirty="0"/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чрезмерная зависимость от других людей.</a:t>
            </a:r>
            <a:endParaRPr lang="ru-RU" dirty="0"/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изменение отношения ребенка к самому себе (неприятие себя,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аутоагрессия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ru-RU" dirty="0"/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ощущение стыда за себя, приводящее к неспособности говорить правду и уходу от ответственности.</a:t>
            </a:r>
            <a:endParaRPr lang="ru-RU" dirty="0"/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невротические проявления (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аутостимуляция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раскачивания, стереотипные движения, сосание пальца, нарушение сна и пищевого поведения,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энурез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целый спектр психосоматических заболеваний).</a:t>
            </a:r>
            <a:endParaRPr lang="ru-RU" dirty="0"/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высокий уровень тревожности, страхи.</a:t>
            </a:r>
            <a:endParaRPr lang="ru-RU" dirty="0"/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импульсивность.</a:t>
            </a:r>
            <a:endParaRPr lang="ru-RU" dirty="0"/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задержка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психоречевого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развития.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661248"/>
            <a:ext cx="1371719" cy="6279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39646" y="1262833"/>
            <a:ext cx="5524485" cy="3900286"/>
          </a:xfrm>
          <a:prstGeom prst="rect">
            <a:avLst/>
          </a:prstGeom>
          <a:effectLst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402679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764704"/>
            <a:ext cx="6172200" cy="205359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Возможные психологические проблемы </a:t>
            </a:r>
            <a:r>
              <a:rPr lang="ru-RU" sz="3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депривированных</a:t>
            </a:r>
            <a:r>
              <a:rPr lang="ru-RU" sz="3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детей:</a:t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br>
              <a:rPr lang="ru-RU" sz="2400" dirty="0">
                <a:latin typeface="Calibri"/>
                <a:ea typeface="Calibri"/>
                <a:cs typeface="Times New Roman"/>
              </a:rPr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74837" y="2204864"/>
            <a:ext cx="6620817" cy="3384376"/>
          </a:xfrm>
        </p:spPr>
        <p:txBody>
          <a:bodyPr>
            <a:noAutofit/>
          </a:bodyPr>
          <a:lstStyle/>
          <a:p>
            <a:r>
              <a:rPr lang="ru-RU" sz="2000" b="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Агрессия, гнев;</a:t>
            </a:r>
          </a:p>
          <a:p>
            <a:endParaRPr lang="ru-RU" sz="2000" b="0" dirty="0">
              <a:solidFill>
                <a:schemeClr val="tx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Страх и тревожность;</a:t>
            </a:r>
          </a:p>
          <a:p>
            <a:endParaRPr lang="ru-RU" sz="2000" b="0" dirty="0">
              <a:solidFill>
                <a:schemeClr val="tx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Горе;</a:t>
            </a:r>
          </a:p>
          <a:p>
            <a:endParaRPr lang="ru-RU" sz="2000" b="0" dirty="0">
              <a:solidFill>
                <a:schemeClr val="tx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Психосоматические проявления: </a:t>
            </a:r>
            <a:r>
              <a:rPr lang="ru-RU" sz="2000" b="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энупрез</a:t>
            </a:r>
            <a:r>
              <a:rPr lang="ru-RU" sz="2000" b="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ru-RU" sz="2000" b="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энкопрез</a:t>
            </a:r>
            <a:r>
              <a:rPr lang="ru-RU" sz="2000" b="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тики;</a:t>
            </a:r>
          </a:p>
          <a:p>
            <a:endParaRPr lang="ru-RU" sz="2000" b="0" dirty="0">
              <a:solidFill>
                <a:schemeClr val="tx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Синдром навязчивых движений: сосание пальцев, </a:t>
            </a:r>
            <a:r>
              <a:rPr lang="ru-RU" sz="2000" b="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грызение</a:t>
            </a:r>
            <a:r>
              <a:rPr lang="ru-RU" sz="2000" b="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ногтей, удары головой об стену, покачивания</a:t>
            </a:r>
            <a:endParaRPr lang="ru-RU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093296"/>
            <a:ext cx="1292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64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Психосоматические симптомы: </a:t>
            </a:r>
            <a:br>
              <a:rPr lang="ru-RU" sz="2700" b="1" dirty="0"/>
            </a:br>
            <a:r>
              <a:rPr lang="ru-RU" sz="2700" b="1" dirty="0" err="1"/>
              <a:t>энурез</a:t>
            </a:r>
            <a:r>
              <a:rPr lang="ru-RU" sz="2700" b="1" dirty="0"/>
              <a:t>, </a:t>
            </a:r>
            <a:r>
              <a:rPr lang="ru-RU" sz="2700" b="1" dirty="0" err="1"/>
              <a:t>энкопрез</a:t>
            </a:r>
            <a:r>
              <a:rPr lang="ru-RU" sz="2700" b="1" dirty="0"/>
              <a:t>, тики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5760640" cy="633670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Энурез</a:t>
            </a:r>
            <a:r>
              <a:rPr lang="ru-RU" dirty="0"/>
              <a:t> – недержание мочи. Чаще проявляется у мальчиков с дошкольном или младшем школьном возрасте.</a:t>
            </a:r>
            <a:endParaRPr lang="ru-RU" sz="2800" dirty="0"/>
          </a:p>
          <a:p>
            <a:pPr algn="just"/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Энкопрез</a:t>
            </a:r>
            <a:r>
              <a:rPr lang="ru-RU" dirty="0"/>
              <a:t> – неспособность контролировать выделение кала или </a:t>
            </a:r>
            <a:r>
              <a:rPr lang="ru-RU" dirty="0" err="1"/>
              <a:t>каломазание</a:t>
            </a:r>
            <a:r>
              <a:rPr lang="ru-RU" dirty="0"/>
              <a:t>. Чаще проявляется у мальчиков с дошкольном или младшем школьном возрасте.</a:t>
            </a:r>
            <a:endParaRPr lang="ru-RU" sz="2800" dirty="0"/>
          </a:p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Тики</a:t>
            </a:r>
            <a:r>
              <a:rPr lang="ru-RU" dirty="0"/>
              <a:t> – это стереотипные, повторяющиеся движения. Обычно впервые проявляются  у детей в возрасте 3 - 5 лет. Для тиков характерно волнообразное течение: периоды обострений, которые обычно длятся около 1,5 месяцев, сменяются периодами ремиссии.</a:t>
            </a:r>
            <a:endParaRPr lang="ru-RU" sz="2800" dirty="0"/>
          </a:p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Синдром навязчивых движений: </a:t>
            </a:r>
            <a:r>
              <a:rPr lang="ru-RU" dirty="0"/>
              <a:t>неврологическое нарушение, являющееся проявлением обсессивно-</a:t>
            </a:r>
            <a:r>
              <a:rPr lang="ru-RU" dirty="0" err="1"/>
              <a:t>компульсивного</a:t>
            </a:r>
            <a:r>
              <a:rPr lang="ru-RU" dirty="0"/>
              <a:t> расстройства, при котором больные стремятся к совершению однотипных повторяющихся действий:  сосание пальца, </a:t>
            </a:r>
            <a:r>
              <a:rPr lang="ru-RU" dirty="0" err="1"/>
              <a:t>грызение</a:t>
            </a:r>
            <a:r>
              <a:rPr lang="ru-RU" dirty="0"/>
              <a:t> ногтей, удары головой об стену, покачивания.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661248"/>
            <a:ext cx="1371719" cy="6279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50000" b="5179"/>
          <a:stretch/>
        </p:blipFill>
        <p:spPr>
          <a:xfrm>
            <a:off x="5940152" y="229062"/>
            <a:ext cx="2722798" cy="272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Что делать родителям при обнаружении у ребенка </a:t>
            </a:r>
            <a:r>
              <a:rPr lang="ru-RU" sz="2700" b="1" dirty="0" err="1"/>
              <a:t>депривационного</a:t>
            </a:r>
            <a:r>
              <a:rPr lang="ru-RU" sz="2700" b="1" dirty="0"/>
              <a:t> синдрома?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5256584" cy="5805264"/>
          </a:xfrm>
        </p:spPr>
        <p:txBody>
          <a:bodyPr>
            <a:normAutofit fontScale="62500" lnSpcReduction="20000"/>
          </a:bodyPr>
          <a:lstStyle/>
          <a:p>
            <a:pPr lvl="0" algn="just"/>
            <a:r>
              <a:rPr lang="ru-RU" sz="2600" dirty="0"/>
              <a:t>Тактильный контакт: обнимайте, поглаживайте, качайте на руках, и т.д. (не зависимо от возраста ребенка); </a:t>
            </a:r>
          </a:p>
          <a:p>
            <a:pPr lvl="0" algn="just"/>
            <a:r>
              <a:rPr lang="ru-RU" sz="2600" dirty="0"/>
              <a:t>Находите время делать что-то вместе с ребенком, что приносит ему радость. </a:t>
            </a:r>
          </a:p>
          <a:p>
            <a:pPr lvl="0" algn="just"/>
            <a:r>
              <a:rPr lang="ru-RU" sz="2600" dirty="0"/>
              <a:t>Преодоление </a:t>
            </a:r>
            <a:r>
              <a:rPr lang="ru-RU" sz="2600" dirty="0" err="1"/>
              <a:t>аутостимуляции</a:t>
            </a:r>
            <a:r>
              <a:rPr lang="ru-RU" sz="2600" dirty="0"/>
              <a:t>. Если ребенок раскачивается, совершает стереотипные действия и движения, которые его успокаивают, то не стоит его ругать (это только усилит тревогу и соответственно сами проявления). Найдите новые способы успокоения. </a:t>
            </a:r>
          </a:p>
          <a:p>
            <a:pPr lvl="0" algn="just"/>
            <a:r>
              <a:rPr lang="ru-RU" sz="2600" dirty="0"/>
              <a:t>Подчеркивайте общность. Почаще говорите ребенку: «Ты наш, ты мой, ты как мама и папа», «Ты становишься похожим на нас». </a:t>
            </a:r>
          </a:p>
          <a:p>
            <a:pPr lvl="0" algn="just"/>
            <a:r>
              <a:rPr lang="ru-RU" sz="2600" dirty="0"/>
              <a:t>Хвалите и давайте много позитивной обратной связи. Ребенок нуждается в этом. </a:t>
            </a:r>
          </a:p>
          <a:p>
            <a:pPr lvl="0" algn="just"/>
            <a:r>
              <a:rPr lang="ru-RU" sz="2600" dirty="0"/>
              <a:t>Поощряйте инициативу, волевые проявления. Дети с материнской депривацией имеют слабую волю и часто отказываются от деятельности при столкновении с малейшими трудностями. Предлагайте ему небольшие задачи, с которыми он может справиться и хвалите за его действия, за само старание, а не за результат. </a:t>
            </a:r>
          </a:p>
          <a:p>
            <a:pPr lvl="0" algn="just"/>
            <a:r>
              <a:rPr lang="ru-RU" sz="2600" dirty="0"/>
              <a:t>Старайтесь не вовлекаться в конфликт, когда ребенок провоцирует на эмоции.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661248"/>
            <a:ext cx="1371719" cy="6279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55" y="1268760"/>
            <a:ext cx="3327431" cy="4392488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76916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387424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 ДЕПРИВИРОВАННЫМ ДЕТЯМ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124744"/>
            <a:ext cx="4392488" cy="5733256"/>
          </a:xfrm>
        </p:spPr>
        <p:txBody>
          <a:bodyPr>
            <a:normAutofit fontScale="92500" lnSpcReduction="10000"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Различные проявления у депривированных детей необходимо лечить комплексно, учитывая психологическую и физиологическую симптоматику.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Психолог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 (проводит комплексную психодиагностику, коррекцию дисгармоний в развитии личности ребенка, проводит консультативную работу с родителями, с ребенком).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Врач-невролог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(лечит неврологические нарушения, проводит диагностику, назначает медикаментозную терапию).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Подключаются и другие специалисты узкого профиля (врач-эндокринолог, врач-психиатр).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Комплексное и своевременное лечение невроза у детей и подростков помогают полностью устранить симптомы заболевания.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Основная роль отводится родителям!</a:t>
            </a:r>
          </a:p>
          <a:p>
            <a:endParaRPr lang="ru-RU" dirty="0"/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02702"/>
            <a:ext cx="1434412" cy="6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7" t="153" r="12590" b="153"/>
          <a:stretch/>
        </p:blipFill>
        <p:spPr bwMode="auto">
          <a:xfrm>
            <a:off x="4176000" y="1982301"/>
            <a:ext cx="4608000" cy="2844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07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56" y="620687"/>
            <a:ext cx="6002452" cy="443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0"/>
            <a:ext cx="6768752" cy="836712"/>
          </a:xfrm>
        </p:spPr>
        <p:txBody>
          <a:bodyPr/>
          <a:lstStyle/>
          <a:p>
            <a:pPr algn="ctr"/>
            <a:r>
              <a:rPr lang="ru-RU" altLang="ru-RU" sz="3200" b="1" dirty="0">
                <a:solidFill>
                  <a:srgbClr val="0070C0"/>
                </a:solidFill>
                <a:latin typeface="Arial" pitchFamily="34" charset="0"/>
              </a:rPr>
              <a:t>Поддержка детям в семье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157702"/>
            <a:ext cx="5256584" cy="5328592"/>
          </a:xfrm>
        </p:spPr>
        <p:txBody>
          <a:bodyPr>
            <a:normAutofit fontScale="62500" lnSpcReduction="20000"/>
          </a:bodyPr>
          <a:lstStyle/>
          <a:p>
            <a:r>
              <a:rPr lang="ru-RU" altLang="ru-RU" dirty="0">
                <a:latin typeface="Arial" pitchFamily="34" charset="0"/>
                <a:cs typeface="Arial" pitchFamily="34" charset="0"/>
              </a:rPr>
              <a:t>стараться быть внимательным к своему ребенку, замечать изменения в его поведении, аппетите, режиме сна, так как эти изменения могут свидетельствовать об эмоциональном неблагополучии ребенка</a:t>
            </a:r>
          </a:p>
          <a:p>
            <a:endParaRPr lang="ru-RU" altLang="ru-RU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dirty="0">
                <a:latin typeface="Arial" pitchFamily="34" charset="0"/>
                <a:cs typeface="Arial" pitchFamily="34" charset="0"/>
              </a:rPr>
              <a:t>не предъявлять завышенных требований к детям и не стремиться удовлетворять свои амбиции при помощи детей</a:t>
            </a:r>
          </a:p>
          <a:p>
            <a:endParaRPr lang="ru-RU" altLang="ru-RU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dirty="0">
                <a:latin typeface="Arial" pitchFamily="34" charset="0"/>
                <a:cs typeface="Arial" pitchFamily="34" charset="0"/>
              </a:rPr>
              <a:t>большое значение имеет правильный режим дня, ежедневные прогулки на свежем воздухе</a:t>
            </a:r>
          </a:p>
          <a:p>
            <a:endParaRPr lang="ru-RU" altLang="ru-RU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dirty="0">
                <a:latin typeface="Arial" pitchFamily="34" charset="0"/>
                <a:cs typeface="Arial" pitchFamily="34" charset="0"/>
              </a:rPr>
              <a:t>пусть обстановка в вашем доме будет дружественной, ненапряженной, проявляйте любовь к своим детям, не скупитесь на заслуженную похвалу</a:t>
            </a:r>
          </a:p>
          <a:p>
            <a:endParaRPr lang="ru-RU" altLang="ru-RU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dirty="0">
                <a:latin typeface="Arial" pitchFamily="34" charset="0"/>
                <a:cs typeface="Arial" pitchFamily="34" charset="0"/>
              </a:rPr>
              <a:t>заведите традицию каждый день беседовать со своим ребенком, проявляя такт и искренний интерес к его жизни.</a:t>
            </a:r>
          </a:p>
          <a:p>
            <a:endParaRPr lang="ru-RU" altLang="ru-RU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dirty="0">
                <a:latin typeface="Arial" pitchFamily="34" charset="0"/>
                <a:cs typeface="Arial" pitchFamily="34" charset="0"/>
              </a:rPr>
              <a:t>не позволяйте детям часами смотреть телевизор или играть в компьютерные/телефонные игры. </a:t>
            </a:r>
            <a:br>
              <a:rPr lang="ru-RU" altLang="ru-RU" dirty="0"/>
            </a:br>
            <a:endParaRPr lang="ru-RU" dirty="0"/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409" y="5661248"/>
            <a:ext cx="167424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94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1332000" y="4221000"/>
            <a:ext cx="7125840" cy="194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2123728" y="237032"/>
            <a:ext cx="4535280" cy="583321"/>
          </a:xfrm>
          <a:prstGeom prst="rect">
            <a:avLst/>
          </a:prstGeom>
          <a:ln>
            <a:solidFill>
              <a:schemeClr val="bg1"/>
            </a:solidFill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Домашнее задание</a:t>
            </a:r>
            <a:endParaRPr lang="ru-RU" sz="3200" b="0" strike="noStrike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735511" y="1124744"/>
            <a:ext cx="7311714" cy="4399751"/>
          </a:xfrm>
          <a:prstGeom prst="rect">
            <a:avLst/>
          </a:prstGeom>
          <a:ln>
            <a:solidFill>
              <a:schemeClr val="bg1"/>
            </a:solidFill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ru-RU" sz="2800" u="sng" dirty="0"/>
              <a:t>Рекомендованная литература</a:t>
            </a:r>
            <a:r>
              <a:rPr lang="ru-RU" sz="2800" dirty="0"/>
              <a:t>: А.М. Прихожан, Н.Н. Толстых «Психология сиротства»,  И.А. Фурманов, В.А. </a:t>
            </a:r>
            <a:r>
              <a:rPr lang="ru-RU" sz="2800" dirty="0" err="1"/>
              <a:t>Маглыш</a:t>
            </a:r>
            <a:r>
              <a:rPr lang="ru-RU" sz="2800" dirty="0"/>
              <a:t>, Л.И. Смагина, А.А. Аладьин «Если вы решили усыновить ребенка».</a:t>
            </a:r>
          </a:p>
          <a:p>
            <a:endParaRPr lang="ru-RU" sz="2800" dirty="0"/>
          </a:p>
          <a:p>
            <a:r>
              <a:rPr lang="ru-RU" sz="2800" u="sng" dirty="0"/>
              <a:t>Фильм к просмотру:</a:t>
            </a:r>
            <a:r>
              <a:rPr lang="ru-RU" sz="2800" dirty="0"/>
              <a:t> «Блеф, или С Новым годом!», 2013; «Влияние эмоционального пренебрежения и депривации на младенцев», 1965. </a:t>
            </a:r>
            <a:endParaRPr lang="ru-RU" sz="2800" dirty="0">
              <a:effectLst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247" y="5661248"/>
            <a:ext cx="1373956" cy="631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формирование у кандидатов в усыновители представления о психологических проблемах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депривированных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детей.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1779768"/>
            <a:ext cx="8031539" cy="3845024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познакомить участников с теорией привязанности, процессами ее формирования;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описать типы нарушения привязанности;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рассмотреть понятие «депривация», виды депривации и причины формирования депривации;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объяснить последствия развития ребенка в условиях депривации;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рассказать о способах проявления депривации у детей и подростков.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5589955"/>
            <a:ext cx="1694835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21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1434540"/>
            <a:ext cx="4820853" cy="542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Рефлексия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628800"/>
            <a:ext cx="8500392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бы я был волшебником, то  сегодня я бы…</a:t>
            </a:r>
          </a:p>
          <a:p>
            <a:pPr marL="0" indent="0">
              <a:buNone/>
            </a:pPr>
            <a:endParaRPr lang="ru-RU" sz="28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Исправил…</a:t>
            </a:r>
          </a:p>
          <a:p>
            <a:pPr marL="0" indent="0">
              <a:buNone/>
            </a:pPr>
            <a: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Сделал…</a:t>
            </a:r>
          </a:p>
          <a:p>
            <a:pPr marL="0" indent="0">
              <a:buNone/>
            </a:pPr>
            <a: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Добавил…</a:t>
            </a:r>
          </a:p>
          <a:p>
            <a:pPr marL="0" indent="0">
              <a:buNone/>
            </a:pPr>
            <a: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Похвалил…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61248"/>
            <a:ext cx="13716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04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5472608" cy="648072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Привязанность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516216" y="404664"/>
            <a:ext cx="2088232" cy="4061048"/>
          </a:xfrm>
        </p:spPr>
        <p:txBody>
          <a:bodyPr/>
          <a:lstStyle/>
          <a:p>
            <a:r>
              <a:rPr lang="ru-RU" sz="1600" b="1" dirty="0">
                <a:solidFill>
                  <a:srgbClr val="558ED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Привязанность</a:t>
            </a:r>
            <a:r>
              <a:rPr lang="ru-RU" sz="16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– это взаимный процесс образования эмоциональной связи между людьми, которая сохраняется неопределенное время, даже, если эти люди разделены, но они могут прожить и без него.</a:t>
            </a:r>
          </a:p>
          <a:p>
            <a:r>
              <a:rPr lang="ru-RU" sz="14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Психолог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Джон </a:t>
            </a:r>
            <a:r>
              <a:rPr lang="ru-RU" sz="14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Боулби</a:t>
            </a:r>
            <a:r>
              <a:rPr lang="ru-RU" sz="14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первым из психологов описал </a:t>
            </a:r>
            <a:r>
              <a:rPr lang="ru-RU" sz="1400" b="1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привязанность — как «устойчивую психологическую связь между людьми».</a:t>
            </a:r>
            <a:r>
              <a:rPr lang="ru-RU" sz="14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11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661248"/>
            <a:ext cx="1517972" cy="792088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5760640" cy="314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3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099" y="1556792"/>
            <a:ext cx="5472608" cy="64807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Согласно Дж.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Боулби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привязанность младенца проявляется в трех феноменах:</a:t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sz="4000" dirty="0">
              <a:solidFill>
                <a:schemeClr val="accent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516216" y="404664"/>
            <a:ext cx="2088232" cy="4061048"/>
          </a:xfrm>
        </p:spPr>
        <p:txBody>
          <a:bodyPr/>
          <a:lstStyle/>
          <a:p>
            <a:endParaRPr lang="ru-RU" sz="11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6065912"/>
            <a:ext cx="1517972" cy="79208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248397" y="1772816"/>
            <a:ext cx="5638800" cy="6327648"/>
          </a:xfrm>
        </p:spPr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мать или другой объект привязанности лучше, чем любой другой человек, может успокоить ребенка;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 предпочитает играть с объектом привязанности, а когда огорчен или расстроен - именно у него чаще всего ищет утешения;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присутствии объекта привязанности дети чувствуют себя уверенней, спокойней.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4274" y="1805918"/>
            <a:ext cx="6065912" cy="245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1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219256" cy="164219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Выделяют следующие стадии формирования привязанности : </a:t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36832" y="1155115"/>
            <a:ext cx="4969321" cy="54726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5661248"/>
            <a:ext cx="1242190" cy="648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356" y="1382080"/>
            <a:ext cx="3471051" cy="23151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06153" y="4075652"/>
            <a:ext cx="3546446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Далее привязанность продолжает развиваться, трансформироваться, а ее объектами становятся другие люди: для подростка – те, кто в каком-то плане заменил родителей; для взрослых – партнер в романтических отношениях; для пожилых – тот, кто проявляет заботу о них.</a:t>
            </a:r>
            <a:endParaRPr lang="ru-RU" sz="12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42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Процесс формирования привязанности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417638"/>
            <a:ext cx="8231089" cy="384502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1)Цикл "возбуждение-успокоение". Систематическая и правильная забота взрослого об удовлетворении потребностей приводит к стабилизации нервной системы младенца и уравновешиванию процессов возбуждения-торможения. </a:t>
            </a:r>
          </a:p>
          <a:p>
            <a:pPr marL="0" indent="0">
              <a:buNone/>
            </a:pPr>
            <a:r>
              <a:rPr lang="ru-RU" dirty="0"/>
              <a:t>2) "Круг позитивного взаимодействия": Если взрослый тепло относится к ребенку, привязанность будет крепнуть, ребенок будет учиться у взрослого положительному взаимодействию с другими, т.е. тому, как общаться и получать удовольствие от общения. </a:t>
            </a:r>
          </a:p>
          <a:p>
            <a:pPr marL="0" indent="0">
              <a:buNone/>
            </a:pPr>
            <a:r>
              <a:rPr lang="ru-RU" dirty="0"/>
              <a:t>3) Признание - это принятие ребенка как "своего", как "одного из нас", "похожего на нас".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5589955"/>
            <a:ext cx="1694835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84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13384"/>
            <a:ext cx="5407269" cy="498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699" y="5661248"/>
            <a:ext cx="1573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179512" y="116632"/>
            <a:ext cx="10275912" cy="1396752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ЦИКЛЫ ВЗАИМОДЕЙСТВИЯ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И ФОРМИРОВАНИЕ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НАДЁЖНОЙ</a:t>
            </a:r>
            <a:r>
              <a:rPr lang="ru-RU" b="1" dirty="0"/>
              <a:t> (ЗДОРОВОЙ) ПРИВЯЗАННОСТИ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872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699" y="5661248"/>
            <a:ext cx="1573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95536" y="188640"/>
            <a:ext cx="8352928" cy="13967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ЦИКЛЫ ПРЕНЕБРЕЖЕНИЯ И ФОРМИРОВАНИЕ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</a:rPr>
              <a:t>НЕНАДЁЖНОЙ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(ТРЕВОЖНОЙ, НЕБЕЗОПАСНОЙ) ПРИВЯЗАННОСТИ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074" y="1052736"/>
            <a:ext cx="6534231" cy="561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499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Эркер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Эркер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2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Базовая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6609</TotalTime>
  <Words>2193</Words>
  <Application>Microsoft Office PowerPoint</Application>
  <PresentationFormat>Экран (4:3)</PresentationFormat>
  <Paragraphs>171</Paragraphs>
  <Slides>30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Arial Unicode MS</vt:lpstr>
      <vt:lpstr>Calibri</vt:lpstr>
      <vt:lpstr>Century Schoolbook</vt:lpstr>
      <vt:lpstr>Symbol</vt:lpstr>
      <vt:lpstr>Times New Roman</vt:lpstr>
      <vt:lpstr>Wingdings</vt:lpstr>
      <vt:lpstr>Wingdings 2</vt:lpstr>
      <vt:lpstr>Эркер</vt:lpstr>
      <vt:lpstr>2_Эркер</vt:lpstr>
      <vt:lpstr>Учреждение «Национальный центр усыновления  Министерства образования Республики Беларусь»    Тема 4 Психологические проблемы  депривированных детей </vt:lpstr>
      <vt:lpstr>Приветствие. Обсуждение домашнего задания. Упражнение «Клубок»</vt:lpstr>
      <vt:lpstr>Цель: формирование у кандидатов в усыновители представления о психологических проблемах депривированных детей.</vt:lpstr>
      <vt:lpstr>Привязанность</vt:lpstr>
      <vt:lpstr>Согласно Дж. Боулби привязанность младенца проявляется в трех феноменах: </vt:lpstr>
      <vt:lpstr>Выделяют следующие стадии формирования привязанности :  </vt:lpstr>
      <vt:lpstr>Процесс формирования привязанности</vt:lpstr>
      <vt:lpstr>Презентация PowerPoint</vt:lpstr>
      <vt:lpstr>Презентация PowerPoint</vt:lpstr>
      <vt:lpstr>Презентация PowerPoint</vt:lpstr>
      <vt:lpstr>Виды привязанности</vt:lpstr>
      <vt:lpstr>Нарушение привязанности</vt:lpstr>
      <vt:lpstr>Амбивалентная привязанность</vt:lpstr>
      <vt:lpstr>Избегающая привязанность</vt:lpstr>
      <vt:lpstr>Дезорганизованная привязанность</vt:lpstr>
      <vt:lpstr>Размытая привязанность</vt:lpstr>
      <vt:lpstr>Причины, вызывающие нарушения в развитии надежной привязанности у детей:  </vt:lpstr>
      <vt:lpstr>Признаки нарушения привязанности в поведении ребенка  </vt:lpstr>
      <vt:lpstr>Универсальные правила, которые надо принять во внимание: </vt:lpstr>
      <vt:lpstr>Упражнение «Чёрное и белое»</vt:lpstr>
      <vt:lpstr>Причины, вызывающие  нарушения в развитии надежной  привязанности у детей:</vt:lpstr>
      <vt:lpstr>Нарушения развития у ребенка, воспитывающегося в депривационных условиях,  происходит  на четырех уровнях: </vt:lpstr>
      <vt:lpstr>Последствия материнской депривации: </vt:lpstr>
      <vt:lpstr>Возможные психологические проблемы депривированных детей:  </vt:lpstr>
      <vt:lpstr>Психосоматические симптомы:  энурез, энкопрез, тики </vt:lpstr>
      <vt:lpstr>Что делать родителям при обнаружении у ребенка депривационного синдрома? </vt:lpstr>
      <vt:lpstr>ПОМОЩЬ ДЕПРИВИРОВАННЫМ ДЕТЯМ</vt:lpstr>
      <vt:lpstr>Поддержка детям в семье</vt:lpstr>
      <vt:lpstr>Презентация PowerPoint</vt:lpstr>
      <vt:lpstr>Рефлексия</vt:lpstr>
    </vt:vector>
  </TitlesOfParts>
  <Company>BelHuntClub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Попков</dc:creator>
  <cp:lastModifiedBy>PESS Family</cp:lastModifiedBy>
  <cp:revision>520</cp:revision>
  <dcterms:created xsi:type="dcterms:W3CDTF">2005-06-10T15:00:28Z</dcterms:created>
  <dcterms:modified xsi:type="dcterms:W3CDTF">2025-05-24T17:48:23Z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BelHuntClub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17</vt:i4>
  </property>
</Properties>
</file>